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4"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1" i="0" u="none" strike="noStrike" baseline="0">
                <a:solidFill>
                  <a:srgbClr val="000000"/>
                </a:solidFill>
                <a:latin typeface="Arial Cyr"/>
                <a:ea typeface="Arial Cyr"/>
                <a:cs typeface="Arial Cyr"/>
              </a:defRPr>
            </a:pPr>
            <a:r>
              <a:rPr lang="en-US" dirty="0"/>
              <a:t>The Unit Cost of Ion Beam T</a:t>
            </a:r>
            <a:r>
              <a:rPr lang="en-US" dirty="0" smtClean="0"/>
              <a:t>reatment</a:t>
            </a:r>
            <a:endParaRPr lang="en-US" dirty="0"/>
          </a:p>
        </c:rich>
      </c:tx>
      <c:layout>
        <c:manualLayout>
          <c:xMode val="edge"/>
          <c:yMode val="edge"/>
          <c:x val="0.27532467532467531"/>
          <c:y val="2.7777822102580715E-2"/>
        </c:manualLayout>
      </c:layout>
      <c:overlay val="0"/>
      <c:spPr>
        <a:noFill/>
        <a:ln w="25400">
          <a:noFill/>
        </a:ln>
      </c:spPr>
    </c:title>
    <c:autoTitleDeleted val="0"/>
    <c:plotArea>
      <c:layout>
        <c:manualLayout>
          <c:layoutTarget val="inner"/>
          <c:xMode val="edge"/>
          <c:yMode val="edge"/>
          <c:x val="0.18554746625208035"/>
          <c:y val="0.13562113144201171"/>
          <c:w val="0.78807676239135949"/>
          <c:h val="0.73366130141522001"/>
        </c:manualLayout>
      </c:layout>
      <c:lineChart>
        <c:grouping val="standard"/>
        <c:varyColors val="0"/>
        <c:ser>
          <c:idx val="1"/>
          <c:order val="0"/>
          <c:tx>
            <c:v>Удельная себестоимость ионно-лучевой обработки</c:v>
          </c:tx>
          <c:spPr>
            <a:ln w="38100">
              <a:solidFill>
                <a:srgbClr val="008080"/>
              </a:solidFill>
              <a:prstDash val="solid"/>
            </a:ln>
          </c:spPr>
          <c:marker>
            <c:symbol val="circle"/>
            <c:size val="8"/>
            <c:spPr>
              <a:solidFill>
                <a:srgbClr val="008080"/>
              </a:solidFill>
              <a:ln>
                <a:solidFill>
                  <a:srgbClr val="008080"/>
                </a:solidFill>
                <a:prstDash val="solid"/>
              </a:ln>
            </c:spPr>
          </c:marker>
          <c:cat>
            <c:numRef>
              <c:f>'2'!$A$4:$A$13</c:f>
              <c:numCache>
                <c:formatCode>General</c:formatCode>
                <c:ptCount val="10"/>
                <c:pt idx="0">
                  <c:v>1000</c:v>
                </c:pt>
                <c:pt idx="1">
                  <c:v>2000</c:v>
                </c:pt>
                <c:pt idx="2">
                  <c:v>3000</c:v>
                </c:pt>
                <c:pt idx="3">
                  <c:v>4000</c:v>
                </c:pt>
                <c:pt idx="4">
                  <c:v>5000</c:v>
                </c:pt>
                <c:pt idx="5">
                  <c:v>6000</c:v>
                </c:pt>
                <c:pt idx="6">
                  <c:v>7000</c:v>
                </c:pt>
                <c:pt idx="7">
                  <c:v>8000</c:v>
                </c:pt>
                <c:pt idx="8">
                  <c:v>9000</c:v>
                </c:pt>
                <c:pt idx="9">
                  <c:v>10000</c:v>
                </c:pt>
              </c:numCache>
            </c:numRef>
          </c:cat>
          <c:val>
            <c:numRef>
              <c:f>'2'!$D$4:$D$13</c:f>
              <c:numCache>
                <c:formatCode>0</c:formatCode>
                <c:ptCount val="10"/>
                <c:pt idx="0">
                  <c:v>4986.1549999999997</c:v>
                </c:pt>
                <c:pt idx="1">
                  <c:v>2556.6550000000002</c:v>
                </c:pt>
                <c:pt idx="2">
                  <c:v>1746.8216666666665</c:v>
                </c:pt>
                <c:pt idx="3">
                  <c:v>1341.905</c:v>
                </c:pt>
                <c:pt idx="4">
                  <c:v>1098.9550000000002</c:v>
                </c:pt>
                <c:pt idx="5">
                  <c:v>936.98833333333323</c:v>
                </c:pt>
                <c:pt idx="6">
                  <c:v>821.2978571428572</c:v>
                </c:pt>
                <c:pt idx="7">
                  <c:v>734.53</c:v>
                </c:pt>
                <c:pt idx="8">
                  <c:v>667.04388888888889</c:v>
                </c:pt>
                <c:pt idx="9">
                  <c:v>613.05500000000006</c:v>
                </c:pt>
              </c:numCache>
            </c:numRef>
          </c:val>
          <c:smooth val="0"/>
        </c:ser>
        <c:dLbls>
          <c:showLegendKey val="0"/>
          <c:showVal val="0"/>
          <c:showCatName val="0"/>
          <c:showSerName val="0"/>
          <c:showPercent val="0"/>
          <c:showBubbleSize val="0"/>
        </c:dLbls>
        <c:marker val="1"/>
        <c:smooth val="0"/>
        <c:axId val="200661440"/>
        <c:axId val="200663400"/>
      </c:lineChart>
      <c:catAx>
        <c:axId val="200661440"/>
        <c:scaling>
          <c:orientation val="minMax"/>
        </c:scaling>
        <c:delete val="0"/>
        <c:axPos val="b"/>
        <c:title>
          <c:tx>
            <c:rich>
              <a:bodyPr/>
              <a:lstStyle/>
              <a:p>
                <a:pPr>
                  <a:defRPr sz="1200" b="1" i="0" u="none" strike="noStrike" baseline="0">
                    <a:solidFill>
                      <a:srgbClr val="000000"/>
                    </a:solidFill>
                    <a:latin typeface="Arial Cyr"/>
                    <a:ea typeface="Arial Cyr"/>
                    <a:cs typeface="Arial Cyr"/>
                  </a:defRPr>
                </a:pPr>
                <a:r>
                  <a:rPr lang="en-US" dirty="0"/>
                  <a:t>Production Volume, meters per </a:t>
                </a:r>
                <a:r>
                  <a:rPr lang="en-US" dirty="0" smtClean="0"/>
                  <a:t>year</a:t>
                </a:r>
                <a:endParaRPr lang="en-US" dirty="0"/>
              </a:p>
            </c:rich>
          </c:tx>
          <c:layout>
            <c:manualLayout>
              <c:xMode val="edge"/>
              <c:yMode val="edge"/>
              <c:x val="0.38311688311688313"/>
              <c:y val="0.92810605613328501"/>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Cyr"/>
                <a:ea typeface="Arial Cyr"/>
                <a:cs typeface="Arial Cyr"/>
              </a:defRPr>
            </a:pPr>
            <a:endParaRPr lang="ru-RU"/>
          </a:p>
        </c:txPr>
        <c:crossAx val="200663400"/>
        <c:crosses val="autoZero"/>
        <c:auto val="1"/>
        <c:lblAlgn val="ctr"/>
        <c:lblOffset val="100"/>
        <c:tickLblSkip val="1"/>
        <c:tickMarkSkip val="1"/>
        <c:noMultiLvlLbl val="0"/>
      </c:catAx>
      <c:valAx>
        <c:axId val="200663400"/>
        <c:scaling>
          <c:orientation val="minMax"/>
        </c:scaling>
        <c:delete val="0"/>
        <c:axPos val="l"/>
        <c:majorGridlines>
          <c:spPr>
            <a:ln w="3175">
              <a:solidFill>
                <a:srgbClr val="000000"/>
              </a:solidFill>
              <a:prstDash val="sysDash"/>
            </a:ln>
          </c:spPr>
        </c:majorGridlines>
        <c:title>
          <c:tx>
            <c:rich>
              <a:bodyPr/>
              <a:lstStyle/>
              <a:p>
                <a:pPr>
                  <a:defRPr sz="1200" b="1" i="0" u="none" strike="noStrike" baseline="0">
                    <a:solidFill>
                      <a:srgbClr val="000000"/>
                    </a:solidFill>
                    <a:latin typeface="Arial Cyr"/>
                    <a:ea typeface="Arial Cyr"/>
                    <a:cs typeface="Arial Cyr"/>
                  </a:defRPr>
                </a:pPr>
                <a:r>
                  <a:rPr lang="en-US"/>
                  <a:t>Total Unit Costs, rubles per 1 meter</a:t>
                </a:r>
              </a:p>
            </c:rich>
          </c:tx>
          <c:layout>
            <c:manualLayout>
              <c:xMode val="edge"/>
              <c:yMode val="edge"/>
              <c:x val="2.0779220779220779E-2"/>
              <c:y val="0.27941221056125304"/>
            </c:manualLayout>
          </c:layout>
          <c:overlay val="0"/>
          <c:spPr>
            <a:noFill/>
            <a:ln w="25400">
              <a:noFill/>
            </a:ln>
          </c:spPr>
        </c:title>
        <c:numFmt formatCode="0" sourceLinked="1"/>
        <c:majorTickMark val="out"/>
        <c:minorTickMark val="none"/>
        <c:tickLblPos val="nextTo"/>
        <c:spPr>
          <a:ln w="3175">
            <a:solidFill>
              <a:srgbClr val="000000"/>
            </a:solidFill>
            <a:prstDash val="solid"/>
          </a:ln>
        </c:spPr>
        <c:txPr>
          <a:bodyPr rot="0" vert="horz"/>
          <a:lstStyle/>
          <a:p>
            <a:pPr>
              <a:defRPr sz="1025" b="0" i="0" u="none" strike="noStrike" baseline="0">
                <a:solidFill>
                  <a:srgbClr val="000000"/>
                </a:solidFill>
                <a:latin typeface="Arial Cyr"/>
                <a:ea typeface="Arial Cyr"/>
                <a:cs typeface="Arial Cyr"/>
              </a:defRPr>
            </a:pPr>
            <a:endParaRPr lang="ru-RU"/>
          </a:p>
        </c:txPr>
        <c:crossAx val="200661440"/>
        <c:crosses val="autoZero"/>
        <c:crossBetween val="between"/>
      </c:valAx>
      <c:spPr>
        <a:noFill/>
        <a:ln w="3175">
          <a:solidFill>
            <a:srgbClr val="000000"/>
          </a:solidFill>
          <a:prstDash val="solid"/>
        </a:ln>
      </c:spPr>
    </c:plotArea>
    <c:plotVisOnly val="1"/>
    <c:dispBlanksAs val="gap"/>
    <c:showDLblsOverMax val="0"/>
  </c:chart>
  <c:spPr>
    <a:solidFill>
      <a:srgbClr val="FFFFFF"/>
    </a:solidFill>
    <a:ln w="9525">
      <a:solidFill>
        <a:srgbClr val="0070C0"/>
      </a:solidFill>
      <a:prstDash val="solid"/>
    </a:ln>
  </c:spPr>
  <c:txPr>
    <a:bodyPr/>
    <a:lstStyle/>
    <a:p>
      <a:pPr>
        <a:defRPr sz="950" b="0" i="0" u="none" strike="noStrike" baseline="0">
          <a:solidFill>
            <a:srgbClr val="000000"/>
          </a:solidFill>
          <a:latin typeface="Arial Cyr"/>
          <a:ea typeface="Arial Cyr"/>
          <a:cs typeface="Arial Cyr"/>
        </a:defRPr>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800" b="1" dirty="0" smtClean="0"/>
              <a:t>Number of Russian-designed reactors in operation</a:t>
            </a:r>
            <a:endParaRPr lang="ru-RU" sz="1800" b="1" dirty="0"/>
          </a:p>
        </c:rich>
      </c:tx>
      <c:layout>
        <c:manualLayout>
          <c:xMode val="edge"/>
          <c:yMode val="edge"/>
          <c:x val="0.11805897187726856"/>
          <c:y val="9.2809456324004849E-3"/>
        </c:manualLayout>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manualLayout>
          <c:layoutTarget val="inner"/>
          <c:xMode val="edge"/>
          <c:yMode val="edge"/>
          <c:x val="7.9887188130427056E-2"/>
          <c:y val="0.28951637408076664"/>
          <c:w val="0.43933896129786199"/>
          <c:h val="0.67476980828480382"/>
        </c:manualLayout>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Лист1!$A$1:$A$2</c:f>
              <c:strCache>
                <c:ptCount val="2"/>
                <c:pt idx="0">
                  <c:v>in RF</c:v>
                </c:pt>
                <c:pt idx="1">
                  <c:v>abroad</c:v>
                </c:pt>
              </c:strCache>
            </c:strRef>
          </c:cat>
          <c:val>
            <c:numRef>
              <c:f>Лист1!$B$1:$B$2</c:f>
              <c:numCache>
                <c:formatCode>General</c:formatCode>
                <c:ptCount val="2"/>
                <c:pt idx="0">
                  <c:v>35</c:v>
                </c:pt>
                <c:pt idx="1">
                  <c:v>39</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0"/>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ru-RU"/>
          </a:p>
        </c:txPr>
      </c:legendEntry>
      <c:legendEntry>
        <c:idx val="1"/>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ru-RU"/>
          </a:p>
        </c:txPr>
      </c:legendEntry>
      <c:layout>
        <c:manualLayout>
          <c:xMode val="edge"/>
          <c:yMode val="edge"/>
          <c:x val="0.57367228347900145"/>
          <c:y val="0.40017738512914242"/>
          <c:w val="0.3807181867155276"/>
          <c:h val="0.27931924732029567"/>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D123AB1-B7A9-4976-ACF1-7E8A22EA8037}" type="datetimeFigureOut">
              <a:rPr lang="ru-RU" smtClean="0"/>
              <a:t>27.05.2019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382C88B-1BB8-4D58-97A6-D001F0E3C14D}" type="slidenum">
              <a:rPr lang="ru-RU" smtClean="0"/>
              <a:t>‹#›</a:t>
            </a:fld>
            <a:endParaRPr lang="ru-RU"/>
          </a:p>
        </p:txBody>
      </p:sp>
    </p:spTree>
    <p:extLst>
      <p:ext uri="{BB962C8B-B14F-4D97-AF65-F5344CB8AC3E}">
        <p14:creationId xmlns:p14="http://schemas.microsoft.com/office/powerpoint/2010/main" val="1025646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D123AB1-B7A9-4976-ACF1-7E8A22EA8037}" type="datetimeFigureOut">
              <a:rPr lang="ru-RU" smtClean="0"/>
              <a:t>27.05.2019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382C88B-1BB8-4D58-97A6-D001F0E3C14D}" type="slidenum">
              <a:rPr lang="ru-RU" smtClean="0"/>
              <a:t>‹#›</a:t>
            </a:fld>
            <a:endParaRPr lang="ru-RU"/>
          </a:p>
        </p:txBody>
      </p:sp>
    </p:spTree>
    <p:extLst>
      <p:ext uri="{BB962C8B-B14F-4D97-AF65-F5344CB8AC3E}">
        <p14:creationId xmlns:p14="http://schemas.microsoft.com/office/powerpoint/2010/main" val="1144959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D123AB1-B7A9-4976-ACF1-7E8A22EA8037}" type="datetimeFigureOut">
              <a:rPr lang="ru-RU" smtClean="0"/>
              <a:t>27.05.2019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382C88B-1BB8-4D58-97A6-D001F0E3C14D}" type="slidenum">
              <a:rPr lang="ru-RU" smtClean="0"/>
              <a:t>‹#›</a:t>
            </a:fld>
            <a:endParaRPr lang="ru-RU"/>
          </a:p>
        </p:txBody>
      </p:sp>
    </p:spTree>
    <p:extLst>
      <p:ext uri="{BB962C8B-B14F-4D97-AF65-F5344CB8AC3E}">
        <p14:creationId xmlns:p14="http://schemas.microsoft.com/office/powerpoint/2010/main" val="1187738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D123AB1-B7A9-4976-ACF1-7E8A22EA8037}" type="datetimeFigureOut">
              <a:rPr lang="ru-RU" smtClean="0"/>
              <a:t>27.05.2019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382C88B-1BB8-4D58-97A6-D001F0E3C14D}" type="slidenum">
              <a:rPr lang="ru-RU" smtClean="0"/>
              <a:t>‹#›</a:t>
            </a:fld>
            <a:endParaRPr lang="ru-RU"/>
          </a:p>
        </p:txBody>
      </p:sp>
    </p:spTree>
    <p:extLst>
      <p:ext uri="{BB962C8B-B14F-4D97-AF65-F5344CB8AC3E}">
        <p14:creationId xmlns:p14="http://schemas.microsoft.com/office/powerpoint/2010/main" val="3352627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D123AB1-B7A9-4976-ACF1-7E8A22EA8037}" type="datetimeFigureOut">
              <a:rPr lang="ru-RU" smtClean="0"/>
              <a:t>27.05.2019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382C88B-1BB8-4D58-97A6-D001F0E3C14D}" type="slidenum">
              <a:rPr lang="ru-RU" smtClean="0"/>
              <a:t>‹#›</a:t>
            </a:fld>
            <a:endParaRPr lang="ru-RU"/>
          </a:p>
        </p:txBody>
      </p:sp>
    </p:spTree>
    <p:extLst>
      <p:ext uri="{BB962C8B-B14F-4D97-AF65-F5344CB8AC3E}">
        <p14:creationId xmlns:p14="http://schemas.microsoft.com/office/powerpoint/2010/main" val="1868841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D123AB1-B7A9-4976-ACF1-7E8A22EA8037}" type="datetimeFigureOut">
              <a:rPr lang="ru-RU" smtClean="0"/>
              <a:t>27.05.2019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382C88B-1BB8-4D58-97A6-D001F0E3C14D}" type="slidenum">
              <a:rPr lang="ru-RU" smtClean="0"/>
              <a:t>‹#›</a:t>
            </a:fld>
            <a:endParaRPr lang="ru-RU"/>
          </a:p>
        </p:txBody>
      </p:sp>
    </p:spTree>
    <p:extLst>
      <p:ext uri="{BB962C8B-B14F-4D97-AF65-F5344CB8AC3E}">
        <p14:creationId xmlns:p14="http://schemas.microsoft.com/office/powerpoint/2010/main" val="3516281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D123AB1-B7A9-4976-ACF1-7E8A22EA8037}" type="datetimeFigureOut">
              <a:rPr lang="ru-RU" smtClean="0"/>
              <a:t>27.05.2019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382C88B-1BB8-4D58-97A6-D001F0E3C14D}" type="slidenum">
              <a:rPr lang="ru-RU" smtClean="0"/>
              <a:t>‹#›</a:t>
            </a:fld>
            <a:endParaRPr lang="ru-RU"/>
          </a:p>
        </p:txBody>
      </p:sp>
    </p:spTree>
    <p:extLst>
      <p:ext uri="{BB962C8B-B14F-4D97-AF65-F5344CB8AC3E}">
        <p14:creationId xmlns:p14="http://schemas.microsoft.com/office/powerpoint/2010/main" val="4197900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D123AB1-B7A9-4976-ACF1-7E8A22EA8037}" type="datetimeFigureOut">
              <a:rPr lang="ru-RU" smtClean="0"/>
              <a:t>27.05.2019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382C88B-1BB8-4D58-97A6-D001F0E3C14D}" type="slidenum">
              <a:rPr lang="ru-RU" smtClean="0"/>
              <a:t>‹#›</a:t>
            </a:fld>
            <a:endParaRPr lang="ru-RU"/>
          </a:p>
        </p:txBody>
      </p:sp>
    </p:spTree>
    <p:extLst>
      <p:ext uri="{BB962C8B-B14F-4D97-AF65-F5344CB8AC3E}">
        <p14:creationId xmlns:p14="http://schemas.microsoft.com/office/powerpoint/2010/main" val="4057540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D123AB1-B7A9-4976-ACF1-7E8A22EA8037}" type="datetimeFigureOut">
              <a:rPr lang="ru-RU" smtClean="0"/>
              <a:t>27.05.2019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382C88B-1BB8-4D58-97A6-D001F0E3C14D}" type="slidenum">
              <a:rPr lang="ru-RU" smtClean="0"/>
              <a:t>‹#›</a:t>
            </a:fld>
            <a:endParaRPr lang="ru-RU"/>
          </a:p>
        </p:txBody>
      </p:sp>
    </p:spTree>
    <p:extLst>
      <p:ext uri="{BB962C8B-B14F-4D97-AF65-F5344CB8AC3E}">
        <p14:creationId xmlns:p14="http://schemas.microsoft.com/office/powerpoint/2010/main" val="42899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D123AB1-B7A9-4976-ACF1-7E8A22EA8037}" type="datetimeFigureOut">
              <a:rPr lang="ru-RU" smtClean="0"/>
              <a:t>27.05.2019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382C88B-1BB8-4D58-97A6-D001F0E3C14D}" type="slidenum">
              <a:rPr lang="ru-RU" smtClean="0"/>
              <a:t>‹#›</a:t>
            </a:fld>
            <a:endParaRPr lang="ru-RU"/>
          </a:p>
        </p:txBody>
      </p:sp>
    </p:spTree>
    <p:extLst>
      <p:ext uri="{BB962C8B-B14F-4D97-AF65-F5344CB8AC3E}">
        <p14:creationId xmlns:p14="http://schemas.microsoft.com/office/powerpoint/2010/main" val="1596091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D123AB1-B7A9-4976-ACF1-7E8A22EA8037}" type="datetimeFigureOut">
              <a:rPr lang="ru-RU" smtClean="0"/>
              <a:t>27.05.2019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382C88B-1BB8-4D58-97A6-D001F0E3C14D}" type="slidenum">
              <a:rPr lang="ru-RU" smtClean="0"/>
              <a:t>‹#›</a:t>
            </a:fld>
            <a:endParaRPr lang="ru-RU"/>
          </a:p>
        </p:txBody>
      </p:sp>
    </p:spTree>
    <p:extLst>
      <p:ext uri="{BB962C8B-B14F-4D97-AF65-F5344CB8AC3E}">
        <p14:creationId xmlns:p14="http://schemas.microsoft.com/office/powerpoint/2010/main" val="3637575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123AB1-B7A9-4976-ACF1-7E8A22EA8037}" type="datetimeFigureOut">
              <a:rPr lang="ru-RU" smtClean="0"/>
              <a:t>27.05.2019</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82C88B-1BB8-4D58-97A6-D001F0E3C14D}" type="slidenum">
              <a:rPr lang="ru-RU" smtClean="0"/>
              <a:t>‹#›</a:t>
            </a:fld>
            <a:endParaRPr lang="ru-RU"/>
          </a:p>
        </p:txBody>
      </p:sp>
    </p:spTree>
    <p:extLst>
      <p:ext uri="{BB962C8B-B14F-4D97-AF65-F5344CB8AC3E}">
        <p14:creationId xmlns:p14="http://schemas.microsoft.com/office/powerpoint/2010/main" val="4235142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en-US" sz="4000" b="1" cap="all" dirty="0" smtClean="0">
                <a:solidFill>
                  <a:srgbClr val="0070C0"/>
                </a:solidFill>
                <a:effectLst>
                  <a:outerShdw blurRad="38100" dist="38100" dir="2700000" algn="tl">
                    <a:srgbClr val="000000">
                      <a:alpha val="43137"/>
                    </a:srgbClr>
                  </a:outerShdw>
                </a:effectLst>
              </a:rPr>
              <a:t>ENGINEERING</a:t>
            </a:r>
            <a:r>
              <a:rPr lang="ru-RU" sz="4000" b="1" cap="all" dirty="0" smtClean="0">
                <a:solidFill>
                  <a:srgbClr val="0070C0"/>
                </a:solidFill>
                <a:effectLst>
                  <a:outerShdw blurRad="38100" dist="38100" dir="2700000" algn="tl">
                    <a:srgbClr val="000000">
                      <a:alpha val="43137"/>
                    </a:srgbClr>
                  </a:outerShdw>
                </a:effectLst>
                <a:sym typeface="Symbol"/>
              </a:rPr>
              <a:t></a:t>
            </a:r>
            <a:r>
              <a:rPr lang="en-US" sz="4000" b="1" cap="all" dirty="0" smtClean="0">
                <a:solidFill>
                  <a:srgbClr val="0070C0"/>
                </a:solidFill>
                <a:effectLst>
                  <a:outerShdw blurRad="38100" dist="38100" dir="2700000" algn="tl">
                    <a:srgbClr val="000000">
                      <a:alpha val="43137"/>
                    </a:srgbClr>
                  </a:outerShdw>
                </a:effectLst>
              </a:rPr>
              <a:t>ECONOMICAL</a:t>
            </a:r>
            <a:r>
              <a:rPr lang="ru-RU" sz="4000" b="1" cap="all" dirty="0" smtClean="0">
                <a:solidFill>
                  <a:srgbClr val="0070C0"/>
                </a:solidFill>
                <a:effectLst>
                  <a:outerShdw blurRad="38100" dist="38100" dir="2700000" algn="tl">
                    <a:srgbClr val="000000">
                      <a:alpha val="43137"/>
                    </a:srgbClr>
                  </a:outerShdw>
                </a:effectLst>
              </a:rPr>
              <a:t> </a:t>
            </a:r>
            <a:r>
              <a:rPr lang="en-US" sz="4000" b="1" cap="all" dirty="0" smtClean="0">
                <a:solidFill>
                  <a:srgbClr val="0070C0"/>
                </a:solidFill>
                <a:effectLst>
                  <a:outerShdw blurRad="38100" dist="38100" dir="2700000" algn="tl">
                    <a:srgbClr val="000000">
                      <a:alpha val="43137"/>
                    </a:srgbClr>
                  </a:outerShdw>
                </a:effectLst>
              </a:rPr>
              <a:t>ANALYSIS</a:t>
            </a:r>
            <a:r>
              <a:rPr lang="ru-RU" sz="4000" b="1" cap="all" dirty="0" smtClean="0">
                <a:solidFill>
                  <a:srgbClr val="0070C0"/>
                </a:solidFill>
                <a:effectLst>
                  <a:outerShdw blurRad="38100" dist="38100" dir="2700000" algn="tl">
                    <a:srgbClr val="000000">
                      <a:alpha val="43137"/>
                    </a:srgbClr>
                  </a:outerShdw>
                </a:effectLst>
              </a:rPr>
              <a:t> </a:t>
            </a:r>
            <a:r>
              <a:rPr lang="en-US" sz="4000" b="1" cap="all" dirty="0" smtClean="0">
                <a:solidFill>
                  <a:srgbClr val="0070C0"/>
                </a:solidFill>
                <a:effectLst>
                  <a:outerShdw blurRad="38100" dist="38100" dir="2700000" algn="tl">
                    <a:srgbClr val="000000">
                      <a:alpha val="43137"/>
                    </a:srgbClr>
                  </a:outerShdw>
                </a:effectLst>
              </a:rPr>
              <a:t>OF THE USE OF ACCIDENT TOLERANT FUEL IN</a:t>
            </a:r>
            <a:r>
              <a:rPr lang="ru-RU" sz="4000" b="1" cap="all" dirty="0" smtClean="0">
                <a:solidFill>
                  <a:srgbClr val="0070C0"/>
                </a:solidFill>
                <a:effectLst>
                  <a:outerShdw blurRad="38100" dist="38100" dir="2700000" algn="tl">
                    <a:srgbClr val="000000">
                      <a:alpha val="43137"/>
                    </a:srgbClr>
                  </a:outerShdw>
                </a:effectLst>
              </a:rPr>
              <a:t> </a:t>
            </a:r>
            <a:r>
              <a:rPr lang="en-US" sz="4000" b="1" cap="all" dirty="0" smtClean="0">
                <a:solidFill>
                  <a:srgbClr val="0070C0"/>
                </a:solidFill>
                <a:effectLst>
                  <a:outerShdw blurRad="38100" dist="38100" dir="2700000" algn="tl">
                    <a:srgbClr val="000000">
                      <a:alpha val="43137"/>
                    </a:srgbClr>
                  </a:outerShdw>
                </a:effectLst>
              </a:rPr>
              <a:t>NUCLEAR POWER ENGINEERING</a:t>
            </a:r>
            <a:endParaRPr lang="ru-RU" sz="4000" dirty="0">
              <a:solidFill>
                <a:srgbClr val="0070C0"/>
              </a:solidFill>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xfrm>
            <a:off x="3244646" y="4022386"/>
            <a:ext cx="7777316" cy="1611507"/>
          </a:xfrm>
        </p:spPr>
        <p:txBody>
          <a:bodyPr>
            <a:normAutofit/>
          </a:bodyPr>
          <a:lstStyle/>
          <a:p>
            <a:r>
              <a:rPr lang="en-US" b="1" dirty="0"/>
              <a:t>B</a:t>
            </a:r>
            <a:r>
              <a:rPr lang="ru-RU" b="1" dirty="0" smtClean="0"/>
              <a:t>.</a:t>
            </a:r>
            <a:r>
              <a:rPr lang="en-US" b="1" dirty="0" smtClean="0"/>
              <a:t>A</a:t>
            </a:r>
            <a:r>
              <a:rPr lang="ru-RU" b="1" dirty="0" smtClean="0"/>
              <a:t>. </a:t>
            </a:r>
            <a:r>
              <a:rPr lang="en-US" b="1" dirty="0" err="1" smtClean="0"/>
              <a:t>Kalin</a:t>
            </a:r>
            <a:r>
              <a:rPr lang="ru-RU" b="1" dirty="0" smtClean="0"/>
              <a:t>, </a:t>
            </a:r>
            <a:r>
              <a:rPr lang="en-US" b="1" dirty="0" smtClean="0"/>
              <a:t>A</a:t>
            </a:r>
            <a:r>
              <a:rPr lang="ru-RU" b="1" dirty="0" smtClean="0"/>
              <a:t>.</a:t>
            </a:r>
            <a:r>
              <a:rPr lang="en-US" b="1" dirty="0" smtClean="0"/>
              <a:t>N</a:t>
            </a:r>
            <a:r>
              <a:rPr lang="ru-RU" b="1" dirty="0" smtClean="0"/>
              <a:t>. </a:t>
            </a:r>
            <a:r>
              <a:rPr lang="en-US" b="1" dirty="0" err="1" smtClean="0"/>
              <a:t>Silenko</a:t>
            </a:r>
            <a:r>
              <a:rPr lang="ru-RU" b="1" dirty="0" smtClean="0"/>
              <a:t>, </a:t>
            </a:r>
            <a:r>
              <a:rPr lang="en-US" b="1" dirty="0" smtClean="0"/>
              <a:t>V</a:t>
            </a:r>
            <a:r>
              <a:rPr lang="ru-RU" b="1" dirty="0" smtClean="0"/>
              <a:t>.</a:t>
            </a:r>
            <a:r>
              <a:rPr lang="en-US" b="1" dirty="0" smtClean="0"/>
              <a:t>V</a:t>
            </a:r>
            <a:r>
              <a:rPr lang="ru-RU" b="1" dirty="0" smtClean="0"/>
              <a:t>. </a:t>
            </a:r>
            <a:r>
              <a:rPr lang="en-US" b="1" dirty="0" err="1" smtClean="0"/>
              <a:t>Kharitonov</a:t>
            </a:r>
            <a:r>
              <a:rPr lang="ru-RU" b="1" dirty="0" smtClean="0"/>
              <a:t>, </a:t>
            </a:r>
            <a:r>
              <a:rPr lang="en-US" b="1" dirty="0" smtClean="0"/>
              <a:t>and Yu</a:t>
            </a:r>
            <a:r>
              <a:rPr lang="ru-RU" b="1" dirty="0" smtClean="0"/>
              <a:t>.</a:t>
            </a:r>
            <a:r>
              <a:rPr lang="en-US" b="1" dirty="0" smtClean="0"/>
              <a:t>A</a:t>
            </a:r>
            <a:r>
              <a:rPr lang="ru-RU" b="1" dirty="0" smtClean="0"/>
              <a:t>. </a:t>
            </a:r>
            <a:r>
              <a:rPr lang="en-US" b="1" dirty="0" err="1" smtClean="0"/>
              <a:t>Ul’yanin</a:t>
            </a:r>
            <a:endParaRPr lang="ru-RU" b="1" dirty="0"/>
          </a:p>
          <a:p>
            <a:r>
              <a:rPr lang="ru-RU" cap="all" dirty="0"/>
              <a:t> </a:t>
            </a:r>
            <a:r>
              <a:rPr lang="en-US" dirty="0"/>
              <a:t>National Research Nuclear University </a:t>
            </a:r>
            <a:r>
              <a:rPr lang="en-US" dirty="0" err="1" smtClean="0"/>
              <a:t>MEPhI</a:t>
            </a:r>
            <a:endParaRPr lang="en-US" dirty="0" smtClean="0"/>
          </a:p>
          <a:p>
            <a:r>
              <a:rPr lang="en-US" dirty="0"/>
              <a:t>(Moscow Engineering Physics </a:t>
            </a:r>
            <a:r>
              <a:rPr lang="en-US" dirty="0" smtClean="0"/>
              <a:t>Institute)</a:t>
            </a:r>
            <a:r>
              <a:rPr lang="ru-RU" dirty="0" smtClean="0"/>
              <a:t>, </a:t>
            </a:r>
            <a:r>
              <a:rPr lang="en-US" dirty="0"/>
              <a:t>Moscow</a:t>
            </a:r>
            <a:endParaRPr lang="ru-RU" dirty="0"/>
          </a:p>
        </p:txBody>
      </p:sp>
      <p:pic>
        <p:nvPicPr>
          <p:cNvPr id="4" name="Рисунок 3"/>
          <p:cNvPicPr>
            <a:picLocks noChangeAspect="1"/>
          </p:cNvPicPr>
          <p:nvPr/>
        </p:nvPicPr>
        <p:blipFill>
          <a:blip r:embed="rId2"/>
          <a:stretch>
            <a:fillRect/>
          </a:stretch>
        </p:blipFill>
        <p:spPr>
          <a:xfrm>
            <a:off x="1179870" y="4022386"/>
            <a:ext cx="1848181" cy="1821525"/>
          </a:xfrm>
          <a:prstGeom prst="rect">
            <a:avLst/>
          </a:prstGeom>
        </p:spPr>
      </p:pic>
    </p:spTree>
    <p:extLst>
      <p:ext uri="{BB962C8B-B14F-4D97-AF65-F5344CB8AC3E}">
        <p14:creationId xmlns:p14="http://schemas.microsoft.com/office/powerpoint/2010/main" val="3953770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sz="3200" b="1" dirty="0" smtClean="0">
                <a:solidFill>
                  <a:srgbClr val="0070C0"/>
                </a:solidFill>
                <a:effectLst>
                  <a:outerShdw blurRad="38100" dist="38100" dir="2700000" algn="tl">
                    <a:srgbClr val="000000">
                      <a:alpha val="43137"/>
                    </a:srgbClr>
                  </a:outerShdw>
                </a:effectLst>
              </a:rPr>
              <a:t>Macroeconomic</a:t>
            </a:r>
            <a:r>
              <a:rPr lang="ru-RU" sz="3200" b="1" dirty="0" smtClean="0">
                <a:solidFill>
                  <a:srgbClr val="0070C0"/>
                </a:solidFill>
                <a:effectLst>
                  <a:outerShdw blurRad="38100" dist="38100" dir="2700000" algn="tl">
                    <a:srgbClr val="000000">
                      <a:alpha val="43137"/>
                    </a:srgbClr>
                  </a:outerShdw>
                </a:effectLst>
              </a:rPr>
              <a:t> </a:t>
            </a:r>
            <a:r>
              <a:rPr lang="en-US" sz="3200" b="1" dirty="0" smtClean="0">
                <a:solidFill>
                  <a:srgbClr val="0070C0"/>
                </a:solidFill>
                <a:effectLst>
                  <a:outerShdw blurRad="38100" dist="38100" dir="2700000" algn="tl">
                    <a:srgbClr val="000000">
                      <a:alpha val="43137"/>
                    </a:srgbClr>
                  </a:outerShdw>
                </a:effectLst>
              </a:rPr>
              <a:t>Factors </a:t>
            </a:r>
            <a:r>
              <a:rPr lang="en-US" sz="3200" b="1" dirty="0">
                <a:solidFill>
                  <a:srgbClr val="0070C0"/>
                </a:solidFill>
                <a:effectLst>
                  <a:outerShdw blurRad="38100" dist="38100" dir="2700000" algn="tl">
                    <a:srgbClr val="000000">
                      <a:alpha val="43137"/>
                    </a:srgbClr>
                  </a:outerShdw>
                </a:effectLst>
              </a:rPr>
              <a:t>of the </a:t>
            </a:r>
            <a:r>
              <a:rPr lang="en-US" sz="3200" b="1" dirty="0" smtClean="0">
                <a:solidFill>
                  <a:srgbClr val="0070C0"/>
                </a:solidFill>
                <a:effectLst>
                  <a:outerShdw blurRad="38100" dist="38100" dir="2700000" algn="tl">
                    <a:srgbClr val="000000">
                      <a:alpha val="43137"/>
                    </a:srgbClr>
                  </a:outerShdw>
                </a:effectLst>
              </a:rPr>
              <a:t>Impact </a:t>
            </a:r>
            <a:r>
              <a:rPr lang="en-US" sz="3200" b="1" dirty="0">
                <a:solidFill>
                  <a:srgbClr val="0070C0"/>
                </a:solidFill>
                <a:effectLst>
                  <a:outerShdw blurRad="38100" dist="38100" dir="2700000" algn="tl">
                    <a:srgbClr val="000000">
                      <a:alpha val="43137"/>
                    </a:srgbClr>
                  </a:outerShdw>
                </a:effectLst>
              </a:rPr>
              <a:t>of </a:t>
            </a:r>
            <a:r>
              <a:rPr lang="en-US" sz="3200" b="1" dirty="0" smtClean="0">
                <a:solidFill>
                  <a:srgbClr val="0070C0"/>
                </a:solidFill>
                <a:effectLst>
                  <a:outerShdw blurRad="38100" dist="38100" dir="2700000" algn="tl">
                    <a:srgbClr val="000000">
                      <a:alpha val="43137"/>
                    </a:srgbClr>
                  </a:outerShdw>
                </a:effectLst>
              </a:rPr>
              <a:t>Accident Tolerant Fuels (ATFs) on the Econom</a:t>
            </a:r>
            <a:r>
              <a:rPr lang="en-US" sz="3200" b="1" dirty="0">
                <a:solidFill>
                  <a:srgbClr val="0070C0"/>
                </a:solidFill>
                <a:effectLst>
                  <a:outerShdw blurRad="38100" dist="38100" dir="2700000" algn="tl">
                    <a:srgbClr val="000000">
                      <a:alpha val="43137"/>
                    </a:srgbClr>
                  </a:outerShdw>
                </a:effectLst>
              </a:rPr>
              <a:t>y</a:t>
            </a:r>
            <a:r>
              <a:rPr lang="en-US" sz="3200" b="1" dirty="0" smtClean="0">
                <a:solidFill>
                  <a:srgbClr val="0070C0"/>
                </a:solidFill>
                <a:effectLst>
                  <a:outerShdw blurRad="38100" dist="38100" dir="2700000" algn="tl">
                    <a:srgbClr val="000000">
                      <a:alpha val="43137"/>
                    </a:srgbClr>
                  </a:outerShdw>
                </a:effectLst>
              </a:rPr>
              <a:t> </a:t>
            </a:r>
            <a:r>
              <a:rPr lang="en-US" sz="3200" b="1" dirty="0">
                <a:solidFill>
                  <a:srgbClr val="0070C0"/>
                </a:solidFill>
                <a:effectLst>
                  <a:outerShdw blurRad="38100" dist="38100" dir="2700000" algn="tl">
                    <a:srgbClr val="000000">
                      <a:alpha val="43137"/>
                    </a:srgbClr>
                  </a:outerShdw>
                </a:effectLst>
              </a:rPr>
              <a:t>of </a:t>
            </a:r>
            <a:r>
              <a:rPr lang="en-US" sz="3200" b="1" dirty="0" smtClean="0">
                <a:solidFill>
                  <a:srgbClr val="0070C0"/>
                </a:solidFill>
                <a:effectLst>
                  <a:outerShdw blurRad="38100" dist="38100" dir="2700000" algn="tl">
                    <a:srgbClr val="000000">
                      <a:alpha val="43137"/>
                    </a:srgbClr>
                  </a:outerShdw>
                </a:effectLst>
              </a:rPr>
              <a:t>Nuclear Power Plants</a:t>
            </a:r>
            <a:endParaRPr lang="ru-RU" sz="3200" b="1" dirty="0">
              <a:solidFill>
                <a:srgbClr val="0070C0"/>
              </a:solidFill>
              <a:effectLst>
                <a:outerShdw blurRad="38100" dist="38100" dir="2700000" algn="tl">
                  <a:srgbClr val="000000">
                    <a:alpha val="43137"/>
                  </a:srgbClr>
                </a:outerShdw>
              </a:effectLst>
            </a:endParaRPr>
          </a:p>
        </p:txBody>
      </p:sp>
      <p:sp>
        <p:nvSpPr>
          <p:cNvPr id="3" name="Объект 2"/>
          <p:cNvSpPr>
            <a:spLocks noGrp="1"/>
          </p:cNvSpPr>
          <p:nvPr>
            <p:ph idx="1"/>
          </p:nvPr>
        </p:nvSpPr>
        <p:spPr/>
        <p:txBody>
          <a:bodyPr>
            <a:normAutofit fontScale="92500" lnSpcReduction="10000"/>
          </a:bodyPr>
          <a:lstStyle/>
          <a:p>
            <a:pPr lvl="0"/>
            <a:r>
              <a:rPr lang="en-US" b="1" dirty="0" smtClean="0"/>
              <a:t>A </a:t>
            </a:r>
            <a:r>
              <a:rPr lang="en-US" b="1" dirty="0"/>
              <a:t>change in the fuel component </a:t>
            </a:r>
            <a:r>
              <a:rPr lang="en-US" dirty="0"/>
              <a:t>of the cost of the electricity due to changes in the fuel composition and enrichment and (or) change in the material (or processing technology) of fuel cladding</a:t>
            </a:r>
            <a:endParaRPr lang="ru-RU" dirty="0"/>
          </a:p>
          <a:p>
            <a:pPr lvl="0"/>
            <a:r>
              <a:rPr lang="en-US" b="1" dirty="0" smtClean="0"/>
              <a:t>A </a:t>
            </a:r>
            <a:r>
              <a:rPr lang="en-US" b="1" dirty="0"/>
              <a:t>change in the capacity factor </a:t>
            </a:r>
            <a:r>
              <a:rPr lang="en-US" b="1" dirty="0" smtClean="0"/>
              <a:t>(CF) </a:t>
            </a:r>
            <a:r>
              <a:rPr lang="en-US" dirty="0"/>
              <a:t>and the associated amount of electricity generated per year as a result of changes in the depth of fuel burn-up and the fuel campaign</a:t>
            </a:r>
            <a:endParaRPr lang="ru-RU" dirty="0"/>
          </a:p>
          <a:p>
            <a:pPr lvl="0"/>
            <a:r>
              <a:rPr lang="en-US" b="1" dirty="0" smtClean="0"/>
              <a:t>Reduction of </a:t>
            </a:r>
            <a:r>
              <a:rPr lang="en-US" b="1" dirty="0"/>
              <a:t>the capital component of the cost of electricity </a:t>
            </a:r>
            <a:r>
              <a:rPr lang="en-US" dirty="0"/>
              <a:t>by reducing the cost of some engineering safety barriers due to increased ATF resistance to accidents</a:t>
            </a:r>
            <a:endParaRPr lang="ru-RU" dirty="0"/>
          </a:p>
          <a:p>
            <a:pPr lvl="0"/>
            <a:r>
              <a:rPr lang="en-US" b="1" dirty="0" smtClean="0"/>
              <a:t>Reduction of </a:t>
            </a:r>
            <a:r>
              <a:rPr lang="en-US" b="1" dirty="0"/>
              <a:t>the NPP insurance cost </a:t>
            </a:r>
            <a:r>
              <a:rPr lang="ru-RU" b="1" dirty="0" smtClean="0"/>
              <a:t> </a:t>
            </a:r>
            <a:r>
              <a:rPr lang="en-US" dirty="0"/>
              <a:t>by lowering the risk of accidents due to the higher tolerance of ATFs</a:t>
            </a:r>
            <a:endParaRPr lang="ru-RU" dirty="0"/>
          </a:p>
          <a:p>
            <a:endParaRPr lang="ru-RU" dirty="0"/>
          </a:p>
        </p:txBody>
      </p:sp>
    </p:spTree>
    <p:extLst>
      <p:ext uri="{BB962C8B-B14F-4D97-AF65-F5344CB8AC3E}">
        <p14:creationId xmlns:p14="http://schemas.microsoft.com/office/powerpoint/2010/main" val="4016676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79206" y="348595"/>
            <a:ext cx="10515600" cy="699781"/>
          </a:xfrm>
        </p:spPr>
        <p:txBody>
          <a:bodyPr>
            <a:normAutofit/>
          </a:bodyPr>
          <a:lstStyle/>
          <a:p>
            <a:r>
              <a:rPr lang="en-US" sz="3200" b="1" dirty="0" smtClean="0">
                <a:solidFill>
                  <a:srgbClr val="0070C0"/>
                </a:solidFill>
                <a:effectLst>
                  <a:outerShdw blurRad="38100" dist="38100" dir="2700000" algn="tl">
                    <a:srgbClr val="000000">
                      <a:alpha val="43137"/>
                    </a:srgbClr>
                  </a:outerShdw>
                </a:effectLst>
              </a:rPr>
              <a:t>The Macroeconomic Factor</a:t>
            </a:r>
            <a:r>
              <a:rPr lang="ru-RU" sz="3200" b="1" dirty="0" smtClean="0">
                <a:solidFill>
                  <a:srgbClr val="0070C0"/>
                </a:solidFill>
                <a:effectLst>
                  <a:outerShdw blurRad="38100" dist="38100" dir="2700000" algn="tl">
                    <a:srgbClr val="000000">
                      <a:alpha val="43137"/>
                    </a:srgbClr>
                  </a:outerShdw>
                </a:effectLst>
              </a:rPr>
              <a:t>:</a:t>
            </a:r>
            <a:endParaRPr lang="ru-RU" sz="3200" b="1" dirty="0">
              <a:solidFill>
                <a:srgbClr val="0070C0"/>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779206" y="1363361"/>
            <a:ext cx="10515600" cy="1345278"/>
          </a:xfrm>
        </p:spPr>
        <p:txBody>
          <a:bodyPr/>
          <a:lstStyle/>
          <a:p>
            <a:r>
              <a:rPr lang="en-US" b="1" dirty="0" smtClean="0"/>
              <a:t>A change </a:t>
            </a:r>
            <a:r>
              <a:rPr lang="en-US" b="1" dirty="0"/>
              <a:t>in the market share of a fuel company </a:t>
            </a:r>
            <a:r>
              <a:rPr lang="en-US" dirty="0"/>
              <a:t>in the global nuclear fuel market due to the advance (delay) of the industrial development of efficient ATFs</a:t>
            </a:r>
            <a:endParaRPr lang="ru-RU" dirty="0" smtClean="0"/>
          </a:p>
          <a:p>
            <a:endParaRPr lang="ru-RU" dirty="0"/>
          </a:p>
        </p:txBody>
      </p:sp>
      <p:sp>
        <p:nvSpPr>
          <p:cNvPr id="4" name="TextBox 3"/>
          <p:cNvSpPr txBox="1"/>
          <p:nvPr/>
        </p:nvSpPr>
        <p:spPr>
          <a:xfrm>
            <a:off x="6595293" y="3023624"/>
            <a:ext cx="5596707" cy="3416320"/>
          </a:xfrm>
          <a:prstGeom prst="rect">
            <a:avLst/>
          </a:prstGeom>
          <a:noFill/>
        </p:spPr>
        <p:txBody>
          <a:bodyPr wrap="square" rtlCol="0">
            <a:spAutoFit/>
          </a:bodyPr>
          <a:lstStyle/>
          <a:p>
            <a:r>
              <a:rPr lang="en-US" sz="2400" b="1" i="1" dirty="0"/>
              <a:t>The annual turnover of the nuclear fuel market is more than $ 35 billion</a:t>
            </a:r>
            <a:r>
              <a:rPr lang="ru-RU" sz="2400" b="1" i="1" dirty="0" smtClean="0"/>
              <a:t>. </a:t>
            </a:r>
            <a:endParaRPr lang="ru-RU" sz="2400" b="1" i="1" dirty="0"/>
          </a:p>
          <a:p>
            <a:endParaRPr lang="ru-RU" sz="2400" b="1" i="1" dirty="0" smtClean="0"/>
          </a:p>
          <a:p>
            <a:r>
              <a:rPr lang="en-US" sz="2400" b="1" i="1" dirty="0" smtClean="0"/>
              <a:t>Mass </a:t>
            </a:r>
            <a:r>
              <a:rPr lang="en-US" sz="2400" b="1" i="1" dirty="0"/>
              <a:t>introduction (or non-introduction) of </a:t>
            </a:r>
            <a:r>
              <a:rPr lang="en-US" sz="2400" b="1" i="1" dirty="0" smtClean="0"/>
              <a:t>ATFs </a:t>
            </a:r>
            <a:r>
              <a:rPr lang="en-US" sz="2400" b="1" i="1" dirty="0"/>
              <a:t>may affect the macroeconomic indicators of the nuclear power engineering economy</a:t>
            </a:r>
            <a:r>
              <a:rPr lang="ru-RU" sz="2400" b="1" i="1" dirty="0" smtClean="0"/>
              <a:t>.</a:t>
            </a:r>
          </a:p>
          <a:p>
            <a:endParaRPr lang="ru-RU" sz="2400" b="1" i="1" dirty="0" smtClean="0"/>
          </a:p>
          <a:p>
            <a:endParaRPr lang="ru-RU" sz="2400" b="1" i="1" dirty="0"/>
          </a:p>
        </p:txBody>
      </p:sp>
      <p:sp>
        <p:nvSpPr>
          <p:cNvPr id="6" name="TextBox 5"/>
          <p:cNvSpPr txBox="1"/>
          <p:nvPr/>
        </p:nvSpPr>
        <p:spPr>
          <a:xfrm>
            <a:off x="696036" y="3009975"/>
            <a:ext cx="5445457" cy="369332"/>
          </a:xfrm>
          <a:prstGeom prst="rect">
            <a:avLst/>
          </a:prstGeom>
          <a:solidFill>
            <a:schemeClr val="bg1"/>
          </a:solidFill>
        </p:spPr>
        <p:txBody>
          <a:bodyPr wrap="square" rtlCol="0">
            <a:spAutoFit/>
          </a:bodyPr>
          <a:lstStyle/>
          <a:p>
            <a:r>
              <a:rPr lang="en-US" dirty="0"/>
              <a:t>Major players in the nuclear fuel fabrication </a:t>
            </a:r>
            <a:r>
              <a:rPr lang="en-US" dirty="0" smtClean="0"/>
              <a:t>market, %</a:t>
            </a:r>
            <a:endParaRPr lang="ru-RU" dirty="0"/>
          </a:p>
        </p:txBody>
      </p:sp>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5338" y="3444376"/>
            <a:ext cx="4305300" cy="3105150"/>
          </a:xfrm>
          <a:prstGeom prst="rect">
            <a:avLst/>
          </a:prstGeom>
        </p:spPr>
      </p:pic>
    </p:spTree>
    <p:extLst>
      <p:ext uri="{BB962C8B-B14F-4D97-AF65-F5344CB8AC3E}">
        <p14:creationId xmlns:p14="http://schemas.microsoft.com/office/powerpoint/2010/main" val="1500238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70858" y="0"/>
            <a:ext cx="10515600" cy="728889"/>
          </a:xfrm>
        </p:spPr>
        <p:txBody>
          <a:bodyPr>
            <a:normAutofit/>
          </a:bodyPr>
          <a:lstStyle/>
          <a:p>
            <a:pPr algn="ctr"/>
            <a:r>
              <a:rPr lang="en-US" sz="3200" b="1" dirty="0" err="1" smtClean="0">
                <a:solidFill>
                  <a:srgbClr val="0070C0"/>
                </a:solidFill>
                <a:effectLst>
                  <a:outerShdw blurRad="38100" dist="38100" dir="2700000" algn="tl">
                    <a:srgbClr val="000000">
                      <a:alpha val="43137"/>
                    </a:srgbClr>
                  </a:outerShdw>
                </a:effectLst>
              </a:rPr>
              <a:t>Levelized</a:t>
            </a:r>
            <a:r>
              <a:rPr lang="en-US" sz="3200" b="1" dirty="0" smtClean="0">
                <a:solidFill>
                  <a:srgbClr val="0070C0"/>
                </a:solidFill>
                <a:effectLst>
                  <a:outerShdw blurRad="38100" dist="38100" dir="2700000" algn="tl">
                    <a:srgbClr val="000000">
                      <a:alpha val="43137"/>
                    </a:srgbClr>
                  </a:outerShdw>
                </a:effectLst>
              </a:rPr>
              <a:t> Cost </a:t>
            </a:r>
            <a:r>
              <a:rPr lang="en-US" sz="3200" b="1" dirty="0">
                <a:solidFill>
                  <a:srgbClr val="0070C0"/>
                </a:solidFill>
                <a:effectLst>
                  <a:outerShdw blurRad="38100" dist="38100" dir="2700000" algn="tl">
                    <a:srgbClr val="000000">
                      <a:alpha val="43137"/>
                    </a:srgbClr>
                  </a:outerShdw>
                </a:effectLst>
              </a:rPr>
              <a:t>of </a:t>
            </a:r>
            <a:r>
              <a:rPr lang="en-US" sz="3200" b="1" dirty="0" smtClean="0">
                <a:solidFill>
                  <a:srgbClr val="0070C0"/>
                </a:solidFill>
                <a:effectLst>
                  <a:outerShdw blurRad="38100" dist="38100" dir="2700000" algn="tl">
                    <a:srgbClr val="000000">
                      <a:alpha val="43137"/>
                    </a:srgbClr>
                  </a:outerShdw>
                </a:effectLst>
              </a:rPr>
              <a:t>Electricity </a:t>
            </a:r>
            <a:r>
              <a:rPr lang="ru-RU" sz="3200" b="1" dirty="0" smtClean="0">
                <a:solidFill>
                  <a:srgbClr val="0070C0"/>
                </a:solidFill>
                <a:effectLst>
                  <a:outerShdw blurRad="38100" dist="38100" dir="2700000" algn="tl">
                    <a:srgbClr val="000000">
                      <a:alpha val="43137"/>
                    </a:srgbClr>
                  </a:outerShdw>
                </a:effectLst>
              </a:rPr>
              <a:t> </a:t>
            </a:r>
            <a:endParaRPr lang="ru-RU" sz="3200" b="1" dirty="0">
              <a:solidFill>
                <a:srgbClr val="0070C0"/>
              </a:solidFill>
              <a:effectLst>
                <a:outerShdw blurRad="38100" dist="38100" dir="2700000" algn="tl">
                  <a:srgbClr val="000000">
                    <a:alpha val="43137"/>
                  </a:srgbClr>
                </a:outerShdw>
              </a:effectLst>
            </a:endParaRPr>
          </a:p>
        </p:txBody>
      </p:sp>
      <mc:AlternateContent xmlns:mc="http://schemas.openxmlformats.org/markup-compatibility/2006" xmlns:a14="http://schemas.microsoft.com/office/drawing/2010/main">
        <mc:Choice Requires="a14">
          <p:sp>
            <p:nvSpPr>
              <p:cNvPr id="3" name="Объект 2"/>
              <p:cNvSpPr>
                <a:spLocks noGrp="1"/>
              </p:cNvSpPr>
              <p:nvPr>
                <p:ph idx="1"/>
              </p:nvPr>
            </p:nvSpPr>
            <p:spPr>
              <a:xfrm>
                <a:off x="2286000" y="728889"/>
                <a:ext cx="9906000" cy="3840390"/>
              </a:xfrm>
            </p:spPr>
            <p:txBody>
              <a:bodyPr/>
              <a:lstStyle/>
              <a:p>
                <a:pPr marL="0" indent="0">
                  <a:buNone/>
                </a:pPr>
                <a:r>
                  <a:rPr lang="ru-RU" sz="2000" dirty="0" err="1" smtClean="0"/>
                  <a:t>Levelized</a:t>
                </a:r>
                <a:r>
                  <a:rPr lang="ru-RU" sz="2000" dirty="0" smtClean="0"/>
                  <a:t> </a:t>
                </a:r>
                <a:r>
                  <a:rPr lang="en-US" sz="2000" dirty="0" smtClean="0"/>
                  <a:t>c</a:t>
                </a:r>
                <a:r>
                  <a:rPr lang="ru-RU" sz="2000" dirty="0" err="1" smtClean="0"/>
                  <a:t>ost</a:t>
                </a:r>
                <a:r>
                  <a:rPr lang="en-US" sz="2000" dirty="0" smtClean="0"/>
                  <a:t> </a:t>
                </a:r>
                <a:r>
                  <a:rPr lang="ru-RU" sz="2000" dirty="0" err="1"/>
                  <a:t>of</a:t>
                </a:r>
                <a:r>
                  <a:rPr lang="ru-RU" sz="2000" dirty="0"/>
                  <a:t> </a:t>
                </a:r>
                <a:r>
                  <a:rPr lang="en-US" sz="2000" dirty="0" smtClean="0"/>
                  <a:t>e</a:t>
                </a:r>
                <a:r>
                  <a:rPr lang="ru-RU" sz="2000" dirty="0" err="1" smtClean="0"/>
                  <a:t>lectriсity</a:t>
                </a:r>
                <a:r>
                  <a:rPr lang="ru-RU" sz="2000" dirty="0" smtClean="0"/>
                  <a:t> </a:t>
                </a:r>
                <a:r>
                  <a:rPr lang="ru-RU" sz="2000" dirty="0"/>
                  <a:t>(</a:t>
                </a:r>
                <a:r>
                  <a:rPr lang="ru-RU" sz="2000" i="1" dirty="0" smtClean="0"/>
                  <a:t>LCOE</a:t>
                </a:r>
                <a:r>
                  <a:rPr lang="ru-RU" sz="2000" dirty="0" smtClean="0"/>
                  <a:t>) </a:t>
                </a:r>
                <a:r>
                  <a:rPr lang="en-US" sz="2000" dirty="0"/>
                  <a:t>(US$/kW h) </a:t>
                </a:r>
                <a:r>
                  <a:rPr lang="ru-RU" sz="2000" dirty="0" smtClean="0"/>
                  <a:t>:</a:t>
                </a:r>
              </a:p>
              <a:p>
                <a:pPr marL="0" indent="0">
                  <a:buNone/>
                </a:pPr>
                <a14:m>
                  <m:oMathPara xmlns:m="http://schemas.openxmlformats.org/officeDocument/2006/math">
                    <m:oMathParaPr>
                      <m:jc m:val="centerGroup"/>
                    </m:oMathParaPr>
                    <m:oMath xmlns:m="http://schemas.openxmlformats.org/officeDocument/2006/math">
                      <m:r>
                        <a:rPr lang="ru-RU" sz="2000" i="1">
                          <a:latin typeface="Cambria Math" panose="02040503050406030204" pitchFamily="18" charset="0"/>
                        </a:rPr>
                        <m:t>𝐿𝐶𝑂𝐸</m:t>
                      </m:r>
                      <m:r>
                        <a:rPr lang="ru-RU" sz="2000" i="1">
                          <a:latin typeface="Cambria Math" panose="02040503050406030204" pitchFamily="18" charset="0"/>
                        </a:rPr>
                        <m:t>=</m:t>
                      </m:r>
                      <m:f>
                        <m:fPr>
                          <m:ctrlPr>
                            <a:rPr lang="ru-RU" sz="2000" i="1">
                              <a:latin typeface="Cambria Math" panose="02040503050406030204" pitchFamily="18" charset="0"/>
                            </a:rPr>
                          </m:ctrlPr>
                        </m:fPr>
                        <m:num>
                          <m:r>
                            <a:rPr lang="ru-RU" sz="2000" i="1">
                              <a:latin typeface="Cambria Math" panose="02040503050406030204" pitchFamily="18" charset="0"/>
                            </a:rPr>
                            <m:t>𝐴𝐾</m:t>
                          </m:r>
                          <m:r>
                            <a:rPr lang="ru-RU" sz="2000" i="1">
                              <a:latin typeface="Cambria Math" panose="02040503050406030204" pitchFamily="18" charset="0"/>
                            </a:rPr>
                            <m:t>+</m:t>
                          </m:r>
                          <m:r>
                            <a:rPr lang="ru-RU" sz="2000" i="1">
                              <a:latin typeface="Cambria Math" panose="02040503050406030204" pitchFamily="18" charset="0"/>
                            </a:rPr>
                            <m:t>𝑌</m:t>
                          </m:r>
                        </m:num>
                        <m:den>
                          <m:r>
                            <a:rPr lang="ru-RU" sz="2000" i="1">
                              <a:latin typeface="Cambria Math" panose="02040503050406030204" pitchFamily="18" charset="0"/>
                            </a:rPr>
                            <m:t>𝐸</m:t>
                          </m:r>
                        </m:den>
                      </m:f>
                      <m:r>
                        <a:rPr lang="en-US" sz="2000" i="1">
                          <a:latin typeface="Cambria Math" panose="02040503050406030204" pitchFamily="18" charset="0"/>
                        </a:rPr>
                        <m:t>=</m:t>
                      </m:r>
                      <m:sSub>
                        <m:sSubPr>
                          <m:ctrlPr>
                            <a:rPr lang="ru-RU" sz="2000" i="1">
                              <a:latin typeface="Cambria Math" panose="02040503050406030204" pitchFamily="18" charset="0"/>
                            </a:rPr>
                          </m:ctrlPr>
                        </m:sSubPr>
                        <m:e>
                          <m:r>
                            <a:rPr lang="en-US" sz="2000" i="1">
                              <a:latin typeface="Cambria Math" panose="02040503050406030204" pitchFamily="18" charset="0"/>
                            </a:rPr>
                            <m:t>𝐶</m:t>
                          </m:r>
                        </m:e>
                        <m:sub>
                          <m:r>
                            <a:rPr lang="en-US" sz="2000" i="1">
                              <a:latin typeface="Cambria Math" panose="02040503050406030204" pitchFamily="18" charset="0"/>
                            </a:rPr>
                            <m:t>𝐾</m:t>
                          </m:r>
                        </m:sub>
                      </m:sSub>
                      <m:r>
                        <a:rPr lang="en-US" sz="2000" i="1">
                          <a:latin typeface="Cambria Math" panose="02040503050406030204" pitchFamily="18" charset="0"/>
                        </a:rPr>
                        <m:t>+</m:t>
                      </m:r>
                      <m:sSub>
                        <m:sSubPr>
                          <m:ctrlPr>
                            <a:rPr lang="ru-RU" sz="2000" i="1">
                              <a:latin typeface="Cambria Math" panose="02040503050406030204" pitchFamily="18" charset="0"/>
                            </a:rPr>
                          </m:ctrlPr>
                        </m:sSubPr>
                        <m:e>
                          <m:r>
                            <a:rPr lang="en-US" sz="2000" i="1">
                              <a:latin typeface="Cambria Math" panose="02040503050406030204" pitchFamily="18" charset="0"/>
                            </a:rPr>
                            <m:t>𝐶</m:t>
                          </m:r>
                        </m:e>
                        <m:sub>
                          <m:r>
                            <a:rPr lang="en-US" sz="2000" i="1">
                              <a:latin typeface="Cambria Math" panose="02040503050406030204" pitchFamily="18" charset="0"/>
                            </a:rPr>
                            <m:t>𝑌</m:t>
                          </m:r>
                        </m:sub>
                      </m:sSub>
                      <m:r>
                        <a:rPr lang="ru-RU" sz="2000" i="1">
                          <a:latin typeface="Cambria Math" panose="02040503050406030204" pitchFamily="18" charset="0"/>
                        </a:rPr>
                        <m:t>. </m:t>
                      </m:r>
                    </m:oMath>
                  </m:oMathPara>
                </a14:m>
                <a:endParaRPr lang="ru-RU" sz="2000" dirty="0"/>
              </a:p>
              <a:p>
                <a:pPr marL="0" indent="0" algn="just">
                  <a:buNone/>
                </a:pPr>
                <a14:m>
                  <m:oMath xmlns:m="http://schemas.openxmlformats.org/officeDocument/2006/math">
                    <m:r>
                      <a:rPr lang="ru-RU" sz="2000" i="1">
                        <a:latin typeface="Cambria Math"/>
                      </a:rPr>
                      <m:t>𝐴𝐾</m:t>
                    </m:r>
                    <m:r>
                      <a:rPr lang="ru-RU" sz="2000" i="1">
                        <a:latin typeface="Cambria Math"/>
                      </a:rPr>
                      <m:t>+</m:t>
                    </m:r>
                    <m:r>
                      <a:rPr lang="ru-RU" sz="2000" i="1">
                        <a:latin typeface="Cambria Math"/>
                      </a:rPr>
                      <m:t>𝑌</m:t>
                    </m:r>
                  </m:oMath>
                </a14:m>
                <a:r>
                  <a:rPr lang="ru-RU" sz="2000" i="1" dirty="0" smtClean="0"/>
                  <a:t> - </a:t>
                </a:r>
                <a:r>
                  <a:rPr lang="en-US" sz="2000" dirty="0"/>
                  <a:t>average annual reduced cost (US$)/year)</a:t>
                </a:r>
                <a:r>
                  <a:rPr lang="ru-RU" sz="2000" dirty="0" smtClean="0"/>
                  <a:t>; </a:t>
                </a:r>
              </a:p>
              <a:p>
                <a:pPr marL="0" indent="0" algn="just">
                  <a:buNone/>
                </a:pPr>
                <a:r>
                  <a:rPr lang="ru-RU" sz="2000" i="1" dirty="0" smtClean="0"/>
                  <a:t>К</a:t>
                </a:r>
                <a:r>
                  <a:rPr lang="ru-RU" sz="2000" dirty="0" smtClean="0"/>
                  <a:t> </a:t>
                </a:r>
                <a:r>
                  <a:rPr lang="ru-RU" sz="2000" dirty="0"/>
                  <a:t>– </a:t>
                </a:r>
                <a:r>
                  <a:rPr lang="en-US" sz="2000" dirty="0"/>
                  <a:t>investment in construction of NPPs (US$)</a:t>
                </a:r>
                <a:r>
                  <a:rPr lang="ru-RU" sz="2000" dirty="0" smtClean="0"/>
                  <a:t>; </a:t>
                </a:r>
              </a:p>
              <a:p>
                <a:pPr marL="0" indent="0" algn="just">
                  <a:buNone/>
                </a:pPr>
                <a:r>
                  <a:rPr lang="ru-RU" sz="2000" i="1" dirty="0" smtClean="0"/>
                  <a:t>А</a:t>
                </a:r>
                <a:r>
                  <a:rPr lang="ru-RU" sz="2000" dirty="0" smtClean="0"/>
                  <a:t> – </a:t>
                </a:r>
                <a:r>
                  <a:rPr lang="en-US" sz="2000" dirty="0"/>
                  <a:t>effective capital expenditure depreciation rate (1/year)</a:t>
                </a:r>
                <a:r>
                  <a:rPr lang="ru-RU" sz="2000" dirty="0" smtClean="0"/>
                  <a:t>; </a:t>
                </a:r>
              </a:p>
              <a:p>
                <a:pPr marL="0" indent="0" algn="just">
                  <a:buNone/>
                </a:pPr>
                <a:r>
                  <a:rPr lang="en-US" sz="2000" i="1" dirty="0" smtClean="0"/>
                  <a:t>Y</a:t>
                </a:r>
                <a:r>
                  <a:rPr lang="ru-RU" sz="2000" dirty="0" smtClean="0"/>
                  <a:t> </a:t>
                </a:r>
                <a:r>
                  <a:rPr lang="ru-RU" sz="2000" dirty="0"/>
                  <a:t>– </a:t>
                </a:r>
                <a:r>
                  <a:rPr lang="en-US" sz="2000" dirty="0"/>
                  <a:t>operating cost (US$/year) that includes the fuel cost </a:t>
                </a:r>
                <a:r>
                  <a:rPr lang="en-US" sz="2000" dirty="0" err="1"/>
                  <a:t>Y</a:t>
                </a:r>
                <a:r>
                  <a:rPr lang="en-US" sz="2000" baseline="-25000" dirty="0" err="1"/>
                  <a:t>f</a:t>
                </a:r>
                <a:r>
                  <a:rPr lang="ru-RU" sz="2000" dirty="0" smtClean="0"/>
                  <a:t>; </a:t>
                </a:r>
              </a:p>
              <a:p>
                <a:pPr marL="0" indent="0" algn="just">
                  <a:buNone/>
                </a:pPr>
                <a:r>
                  <a:rPr lang="ru-RU" sz="2000" i="1" dirty="0" smtClean="0"/>
                  <a:t>Е</a:t>
                </a:r>
                <a:r>
                  <a:rPr lang="ru-RU" sz="2000" dirty="0" smtClean="0"/>
                  <a:t> </a:t>
                </a:r>
                <a:r>
                  <a:rPr lang="ru-RU" sz="2000" dirty="0"/>
                  <a:t>– </a:t>
                </a:r>
                <a:r>
                  <a:rPr lang="en-US" sz="2000" dirty="0"/>
                  <a:t>annual electricity production (kW h/year)</a:t>
                </a:r>
                <a:r>
                  <a:rPr lang="ru-RU" sz="2000" dirty="0" smtClean="0"/>
                  <a:t>; </a:t>
                </a:r>
              </a:p>
              <a:p>
                <a:pPr marL="0" indent="0" algn="just">
                  <a:buNone/>
                </a:pPr>
                <a:r>
                  <a:rPr lang="ru-RU" sz="2000" i="1" dirty="0" smtClean="0"/>
                  <a:t>С</a:t>
                </a:r>
                <a:r>
                  <a:rPr lang="ru-RU" sz="2000" baseline="-25000" dirty="0" smtClean="0"/>
                  <a:t>К</a:t>
                </a:r>
                <a:r>
                  <a:rPr lang="ru-RU" sz="2000" dirty="0" smtClean="0"/>
                  <a:t> </a:t>
                </a:r>
                <a:r>
                  <a:rPr lang="ru-RU" sz="2000" dirty="0"/>
                  <a:t>=</a:t>
                </a:r>
                <a:r>
                  <a:rPr lang="ru-RU" sz="2000" i="1" dirty="0"/>
                  <a:t>АК/Е</a:t>
                </a:r>
                <a:r>
                  <a:rPr lang="ru-RU" sz="2000" dirty="0"/>
                  <a:t> </a:t>
                </a:r>
                <a:r>
                  <a:rPr lang="ru-RU" sz="2000" dirty="0" smtClean="0"/>
                  <a:t>– </a:t>
                </a:r>
                <a:r>
                  <a:rPr lang="en-US" sz="2000" dirty="0"/>
                  <a:t>capital component of the cost of </a:t>
                </a:r>
                <a:r>
                  <a:rPr lang="en-US" sz="2000" dirty="0" smtClean="0"/>
                  <a:t>electricity</a:t>
                </a:r>
                <a:r>
                  <a:rPr lang="en-US" sz="2000" dirty="0"/>
                  <a:t>;</a:t>
                </a:r>
                <a:r>
                  <a:rPr lang="ru-RU" sz="2000" dirty="0" smtClean="0"/>
                  <a:t> </a:t>
                </a:r>
              </a:p>
              <a:p>
                <a:pPr marL="0" indent="0" algn="just">
                  <a:buNone/>
                </a:pPr>
                <a:r>
                  <a:rPr lang="ru-RU" sz="2000" i="1" dirty="0" smtClean="0"/>
                  <a:t>С</a:t>
                </a:r>
                <a:r>
                  <a:rPr lang="en-US" sz="2000" baseline="-25000" dirty="0"/>
                  <a:t>Y</a:t>
                </a:r>
                <a:r>
                  <a:rPr lang="ru-RU" sz="2000" dirty="0"/>
                  <a:t>=</a:t>
                </a:r>
                <a:r>
                  <a:rPr lang="en-US" sz="2000" i="1" dirty="0"/>
                  <a:t>Y</a:t>
                </a:r>
                <a:r>
                  <a:rPr lang="ru-RU" sz="2000" dirty="0"/>
                  <a:t>/</a:t>
                </a:r>
                <a:r>
                  <a:rPr lang="en-US" sz="2000" i="1" dirty="0"/>
                  <a:t>E</a:t>
                </a:r>
                <a:r>
                  <a:rPr lang="ru-RU" sz="2000" dirty="0"/>
                  <a:t> – </a:t>
                </a:r>
                <a:r>
                  <a:rPr lang="en-US" sz="2000" dirty="0"/>
                  <a:t>operational component</a:t>
                </a:r>
                <a:r>
                  <a:rPr lang="ru-RU" sz="2000" dirty="0" smtClean="0"/>
                  <a:t>.</a:t>
                </a:r>
                <a:endParaRPr lang="ru-RU" sz="2000" i="1" dirty="0"/>
              </a:p>
              <a:p>
                <a:pPr marL="0" indent="0">
                  <a:buNone/>
                </a:pPr>
                <a:endParaRPr lang="ru-RU" sz="2000" i="1" dirty="0" smtClean="0"/>
              </a:p>
              <a:p>
                <a:pPr marL="0" indent="0">
                  <a:buNone/>
                </a:pPr>
                <a:endParaRPr lang="ru-RU" sz="2000" i="1" dirty="0"/>
              </a:p>
              <a:p>
                <a:pPr marL="0" indent="0">
                  <a:buNone/>
                </a:pPr>
                <a:endParaRPr lang="ru-RU" sz="2000" i="1" dirty="0" smtClean="0"/>
              </a:p>
            </p:txBody>
          </p:sp>
        </mc:Choice>
        <mc:Fallback xmlns="">
          <p:sp>
            <p:nvSpPr>
              <p:cNvPr id="3" name="Объект 2"/>
              <p:cNvSpPr>
                <a:spLocks noGrp="1" noRot="1" noChangeAspect="1" noMove="1" noResize="1" noEditPoints="1" noAdjustHandles="1" noChangeArrowheads="1" noChangeShapeType="1" noTextEdit="1"/>
              </p:cNvSpPr>
              <p:nvPr>
                <p:ph idx="1"/>
              </p:nvPr>
            </p:nvSpPr>
            <p:spPr>
              <a:xfrm>
                <a:off x="2286000" y="728889"/>
                <a:ext cx="9906000" cy="3840390"/>
              </a:xfrm>
              <a:blipFill rotWithShape="1">
                <a:blip r:embed="rId2"/>
                <a:stretch>
                  <a:fillRect l="-615" t="-1587"/>
                </a:stretch>
              </a:blipFill>
            </p:spPr>
            <p:txBody>
              <a:bodyPr/>
              <a:lstStyle/>
              <a:p>
                <a:r>
                  <a:rPr lang="ru-RU">
                    <a:noFill/>
                  </a:rPr>
                  <a:t> </a:t>
                </a:r>
              </a:p>
            </p:txBody>
          </p:sp>
        </mc:Fallback>
      </mc:AlternateContent>
      <p:pic>
        <p:nvPicPr>
          <p:cNvPr id="4" name="Рисунок 3"/>
          <p:cNvPicPr>
            <a:picLocks noChangeAspect="1"/>
          </p:cNvPicPr>
          <p:nvPr/>
        </p:nvPicPr>
        <p:blipFill>
          <a:blip r:embed="rId3"/>
          <a:stretch>
            <a:fillRect/>
          </a:stretch>
        </p:blipFill>
        <p:spPr>
          <a:xfrm>
            <a:off x="172227" y="532124"/>
            <a:ext cx="1770875" cy="6208401"/>
          </a:xfrm>
          <a:prstGeom prst="rect">
            <a:avLst/>
          </a:prstGeom>
        </p:spPr>
      </p:pic>
      <p:sp>
        <p:nvSpPr>
          <p:cNvPr id="5" name="TextBox 4"/>
          <p:cNvSpPr txBox="1"/>
          <p:nvPr/>
        </p:nvSpPr>
        <p:spPr>
          <a:xfrm>
            <a:off x="2139042" y="4785204"/>
            <a:ext cx="9813473" cy="1631216"/>
          </a:xfrm>
          <a:prstGeom prst="rect">
            <a:avLst/>
          </a:prstGeom>
          <a:noFill/>
          <a:ln>
            <a:solidFill>
              <a:schemeClr val="accent1"/>
            </a:solidFill>
          </a:ln>
        </p:spPr>
        <p:txBody>
          <a:bodyPr wrap="square" rtlCol="0">
            <a:spAutoFit/>
          </a:bodyPr>
          <a:lstStyle/>
          <a:p>
            <a:r>
              <a:rPr lang="en-US" sz="2000" b="1" dirty="0" smtClean="0"/>
              <a:t>A </a:t>
            </a:r>
            <a:r>
              <a:rPr lang="en-US" sz="2000" b="1" dirty="0"/>
              <a:t>reactor with a rated capacity of 1200 MW with capital cost </a:t>
            </a:r>
            <a:r>
              <a:rPr lang="en-US" sz="2000" b="1" i="1" dirty="0"/>
              <a:t>K</a:t>
            </a:r>
            <a:r>
              <a:rPr lang="en-US" sz="2000" b="1" dirty="0"/>
              <a:t> = $ 5 billion and </a:t>
            </a:r>
            <a:r>
              <a:rPr lang="en-US" sz="2000" b="1" i="1" dirty="0"/>
              <a:t>CF</a:t>
            </a:r>
            <a:r>
              <a:rPr lang="en-US" sz="2000" b="1" dirty="0"/>
              <a:t> = 0.88 produces electricity of about 9 TW h per year and is characterized by a </a:t>
            </a:r>
            <a:r>
              <a:rPr lang="en-US" sz="2000" b="1" dirty="0" err="1"/>
              <a:t>levelized</a:t>
            </a:r>
            <a:r>
              <a:rPr lang="en-US" sz="2000" b="1" dirty="0"/>
              <a:t> cost of sold electricity</a:t>
            </a:r>
            <a:r>
              <a:rPr lang="ru-RU" sz="2000" b="1" dirty="0" smtClean="0"/>
              <a:t> </a:t>
            </a:r>
            <a:r>
              <a:rPr lang="en-US" sz="2000" b="1" i="1" dirty="0"/>
              <a:t>LCOE</a:t>
            </a:r>
            <a:r>
              <a:rPr lang="en-US" sz="2000" b="1" dirty="0"/>
              <a:t> = 65 US$/(MW h), which includes </a:t>
            </a:r>
            <a:r>
              <a:rPr lang="ru-RU" sz="2000" b="1" i="1" dirty="0" smtClean="0"/>
              <a:t>С</a:t>
            </a:r>
            <a:r>
              <a:rPr lang="en-US" sz="2000" b="1" baseline="-25000" dirty="0" smtClean="0"/>
              <a:t>K</a:t>
            </a:r>
            <a:r>
              <a:rPr lang="ru-RU" sz="2000" b="1" dirty="0" smtClean="0"/>
              <a:t>=43 </a:t>
            </a:r>
            <a:r>
              <a:rPr lang="en-US" sz="2000" b="1" dirty="0"/>
              <a:t>US$/(MW h) and </a:t>
            </a:r>
            <a:r>
              <a:rPr lang="ru-RU" sz="2000" b="1" i="1" dirty="0" smtClean="0"/>
              <a:t>С</a:t>
            </a:r>
            <a:r>
              <a:rPr lang="en-US" sz="2000" b="1" baseline="-25000" dirty="0"/>
              <a:t>Y</a:t>
            </a:r>
            <a:r>
              <a:rPr lang="ru-RU" sz="2000" b="1" dirty="0"/>
              <a:t>=22 </a:t>
            </a:r>
            <a:r>
              <a:rPr lang="en-US" sz="2000" b="1" dirty="0"/>
              <a:t>US$/(MW h) including the fuel component of </a:t>
            </a:r>
            <a:r>
              <a:rPr lang="en-US" sz="2000" b="1" dirty="0" smtClean="0"/>
              <a:t>6</a:t>
            </a:r>
            <a:r>
              <a:rPr lang="en-US" sz="2000" b="1" dirty="0" smtClean="0">
                <a:sym typeface="Symbol"/>
              </a:rPr>
              <a:t></a:t>
            </a:r>
            <a:r>
              <a:rPr lang="en-US" sz="2000" b="1" dirty="0" smtClean="0"/>
              <a:t>10 </a:t>
            </a:r>
            <a:r>
              <a:rPr lang="en-US" sz="2000" b="1" dirty="0"/>
              <a:t>US$/(MW h) </a:t>
            </a:r>
            <a:r>
              <a:rPr lang="ru-RU" sz="2000" b="1" dirty="0" smtClean="0"/>
              <a:t>(</a:t>
            </a:r>
            <a:r>
              <a:rPr lang="en-US" sz="2000" b="1" dirty="0"/>
              <a:t>in this case, the effective capital expenditure depreciation rate </a:t>
            </a:r>
            <a:r>
              <a:rPr lang="ru-RU" sz="2000" b="1" dirty="0" smtClean="0"/>
              <a:t> </a:t>
            </a:r>
            <a:r>
              <a:rPr lang="ru-RU" sz="2000" b="1" i="1" dirty="0"/>
              <a:t>А</a:t>
            </a:r>
            <a:r>
              <a:rPr lang="ru-RU" sz="2000" b="1" dirty="0"/>
              <a:t>=7,7 </a:t>
            </a:r>
            <a:r>
              <a:rPr lang="ru-RU" sz="2000" b="1" dirty="0" smtClean="0"/>
              <a:t>%/</a:t>
            </a:r>
            <a:r>
              <a:rPr lang="en-US" sz="2000" b="1" dirty="0" smtClean="0"/>
              <a:t>year</a:t>
            </a:r>
            <a:r>
              <a:rPr lang="ru-RU" sz="2000" b="1" dirty="0" smtClean="0"/>
              <a:t>).</a:t>
            </a:r>
            <a:endParaRPr lang="ru-RU" sz="2000" b="1" dirty="0"/>
          </a:p>
        </p:txBody>
      </p:sp>
    </p:spTree>
    <p:extLst>
      <p:ext uri="{BB962C8B-B14F-4D97-AF65-F5344CB8AC3E}">
        <p14:creationId xmlns:p14="http://schemas.microsoft.com/office/powerpoint/2010/main" val="3937086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71906" y="157173"/>
            <a:ext cx="6573740" cy="868470"/>
          </a:xfrm>
        </p:spPr>
        <p:txBody>
          <a:bodyPr>
            <a:noAutofit/>
          </a:bodyPr>
          <a:lstStyle/>
          <a:p>
            <a:r>
              <a:rPr lang="en-US" sz="3200" b="1" dirty="0" smtClean="0">
                <a:solidFill>
                  <a:srgbClr val="0070C0"/>
                </a:solidFill>
                <a:effectLst>
                  <a:outerShdw blurRad="38100" dist="38100" dir="2700000" algn="tl">
                    <a:srgbClr val="000000">
                      <a:alpha val="43137"/>
                    </a:srgbClr>
                  </a:outerShdw>
                </a:effectLst>
              </a:rPr>
              <a:t>An Increase </a:t>
            </a:r>
            <a:r>
              <a:rPr lang="en-US" sz="3200" b="1" dirty="0">
                <a:solidFill>
                  <a:srgbClr val="0070C0"/>
                </a:solidFill>
                <a:effectLst>
                  <a:outerShdw blurRad="38100" dist="38100" dir="2700000" algn="tl">
                    <a:srgbClr val="000000">
                      <a:alpha val="43137"/>
                    </a:srgbClr>
                  </a:outerShdw>
                </a:effectLst>
              </a:rPr>
              <a:t>in </a:t>
            </a:r>
            <a:r>
              <a:rPr lang="en-US" sz="3200" b="1" dirty="0" smtClean="0">
                <a:solidFill>
                  <a:srgbClr val="0070C0"/>
                </a:solidFill>
                <a:effectLst>
                  <a:outerShdw blurRad="38100" dist="38100" dir="2700000" algn="tl">
                    <a:srgbClr val="000000">
                      <a:alpha val="43137"/>
                    </a:srgbClr>
                  </a:outerShdw>
                </a:effectLst>
              </a:rPr>
              <a:t>the</a:t>
            </a:r>
            <a:r>
              <a:rPr lang="ru-RU" sz="3200" b="1" dirty="0" smtClean="0">
                <a:solidFill>
                  <a:srgbClr val="0070C0"/>
                </a:solidFill>
                <a:effectLst>
                  <a:outerShdw blurRad="38100" dist="38100" dir="2700000" algn="tl">
                    <a:srgbClr val="000000">
                      <a:alpha val="43137"/>
                    </a:srgbClr>
                  </a:outerShdw>
                </a:effectLst>
              </a:rPr>
              <a:t> </a:t>
            </a:r>
            <a:r>
              <a:rPr lang="en-US" sz="3200" b="1" dirty="0" smtClean="0">
                <a:solidFill>
                  <a:srgbClr val="0070C0"/>
                </a:solidFill>
                <a:effectLst>
                  <a:outerShdw blurRad="38100" dist="38100" dir="2700000" algn="tl">
                    <a:srgbClr val="000000">
                      <a:alpha val="43137"/>
                    </a:srgbClr>
                  </a:outerShdw>
                </a:effectLst>
              </a:rPr>
              <a:t>Cost</a:t>
            </a:r>
            <a:r>
              <a:rPr lang="ru-RU" sz="3200" b="1" dirty="0" smtClean="0">
                <a:solidFill>
                  <a:srgbClr val="0070C0"/>
                </a:solidFill>
                <a:effectLst>
                  <a:outerShdw blurRad="38100" dist="38100" dir="2700000" algn="tl">
                    <a:srgbClr val="000000">
                      <a:alpha val="43137"/>
                    </a:srgbClr>
                  </a:outerShdw>
                </a:effectLst>
              </a:rPr>
              <a:t> </a:t>
            </a:r>
            <a:r>
              <a:rPr lang="en-US" sz="3200" b="1" dirty="0" smtClean="0">
                <a:solidFill>
                  <a:srgbClr val="0070C0"/>
                </a:solidFill>
                <a:effectLst>
                  <a:outerShdw blurRad="38100" dist="38100" dir="2700000" algn="tl">
                    <a:srgbClr val="000000">
                      <a:alpha val="43137"/>
                    </a:srgbClr>
                  </a:outerShdw>
                </a:effectLst>
              </a:rPr>
              <a:t>due to Changes in Materials</a:t>
            </a:r>
            <a:endParaRPr lang="ru-RU" sz="3200" b="1" dirty="0">
              <a:solidFill>
                <a:srgbClr val="0070C0"/>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5795591" y="3478106"/>
            <a:ext cx="6280879" cy="3379894"/>
          </a:xfrm>
        </p:spPr>
        <p:txBody>
          <a:bodyPr>
            <a:normAutofit fontScale="70000" lnSpcReduction="20000"/>
          </a:bodyPr>
          <a:lstStyle/>
          <a:p>
            <a:r>
              <a:rPr lang="en-US" dirty="0" smtClean="0"/>
              <a:t>The cost </a:t>
            </a:r>
            <a:r>
              <a:rPr lang="en-US" dirty="0"/>
              <a:t>of ion-beam treatment of zirconium fuel tubes for obtaining anti-corrosion wear-resistant barrier layers at the ILUR facility </a:t>
            </a:r>
            <a:r>
              <a:rPr lang="en-US" dirty="0" smtClean="0"/>
              <a:t>(NRNU </a:t>
            </a:r>
            <a:r>
              <a:rPr lang="en-US" dirty="0" err="1"/>
              <a:t>MEPhI</a:t>
            </a:r>
            <a:r>
              <a:rPr lang="en-US" dirty="0"/>
              <a:t>) with an output of more than 10 000 m/year is estimated at </a:t>
            </a:r>
            <a:r>
              <a:rPr lang="en-US" dirty="0" smtClean="0"/>
              <a:t>10</a:t>
            </a:r>
            <a:r>
              <a:rPr lang="en-US" dirty="0" smtClean="0">
                <a:sym typeface="Symbol"/>
              </a:rPr>
              <a:t></a:t>
            </a:r>
            <a:r>
              <a:rPr lang="en-US" dirty="0" smtClean="0"/>
              <a:t>15 </a:t>
            </a:r>
            <a:r>
              <a:rPr lang="en-US" dirty="0"/>
              <a:t>US$/m.</a:t>
            </a:r>
            <a:r>
              <a:rPr lang="ru-RU" dirty="0" smtClean="0"/>
              <a:t> </a:t>
            </a:r>
          </a:p>
          <a:p>
            <a:r>
              <a:rPr lang="en-US" dirty="0"/>
              <a:t>The quantity of zirconium tubes that must be treated for the annual refueling of </a:t>
            </a:r>
            <a:r>
              <a:rPr lang="en-US" dirty="0" smtClean="0"/>
              <a:t>a reactor </a:t>
            </a:r>
            <a:r>
              <a:rPr lang="en-US" dirty="0"/>
              <a:t>with a capacity of </a:t>
            </a:r>
            <a:r>
              <a:rPr lang="en-US" dirty="0" smtClean="0"/>
              <a:t/>
            </a:r>
            <a:br>
              <a:rPr lang="en-US" dirty="0" smtClean="0"/>
            </a:br>
            <a:r>
              <a:rPr lang="en-US" dirty="0" smtClean="0"/>
              <a:t>1200 </a:t>
            </a:r>
            <a:r>
              <a:rPr lang="en-US" dirty="0"/>
              <a:t>MW and a burnout depth of </a:t>
            </a:r>
            <a:r>
              <a:rPr lang="en-US" dirty="0" smtClean="0"/>
              <a:t>55</a:t>
            </a:r>
            <a:r>
              <a:rPr lang="en-US" dirty="0" smtClean="0">
                <a:sym typeface="Symbol"/>
              </a:rPr>
              <a:t></a:t>
            </a:r>
            <a:r>
              <a:rPr lang="en-US" dirty="0" smtClean="0"/>
              <a:t>70 </a:t>
            </a:r>
            <a:r>
              <a:rPr lang="en-US" dirty="0"/>
              <a:t>(MW day)/kg </a:t>
            </a:r>
            <a:r>
              <a:rPr lang="en-US" dirty="0" smtClean="0"/>
              <a:t/>
            </a:r>
            <a:br>
              <a:rPr lang="en-US" dirty="0" smtClean="0"/>
            </a:br>
            <a:r>
              <a:rPr lang="en-US" dirty="0" smtClean="0"/>
              <a:t>of </a:t>
            </a:r>
            <a:r>
              <a:rPr lang="en-US" dirty="0"/>
              <a:t>U is </a:t>
            </a:r>
            <a:r>
              <a:rPr lang="en-US" dirty="0" smtClean="0"/>
              <a:t>40</a:t>
            </a:r>
            <a:r>
              <a:rPr lang="en-US" dirty="0" smtClean="0">
                <a:sym typeface="Symbol"/>
              </a:rPr>
              <a:t></a:t>
            </a:r>
            <a:r>
              <a:rPr lang="en-US" dirty="0" smtClean="0"/>
              <a:t>50 </a:t>
            </a:r>
            <a:r>
              <a:rPr lang="en-US" dirty="0"/>
              <a:t>km/year, which requires additional costs ΔY</a:t>
            </a:r>
            <a:r>
              <a:rPr lang="en-US" baseline="-25000" dirty="0"/>
              <a:t>Т</a:t>
            </a:r>
            <a:r>
              <a:rPr lang="en-US" dirty="0"/>
              <a:t> ≈ </a:t>
            </a:r>
            <a:r>
              <a:rPr lang="en-US" dirty="0" smtClean="0"/>
              <a:t>0.4</a:t>
            </a:r>
            <a:r>
              <a:rPr lang="en-US" dirty="0" smtClean="0">
                <a:sym typeface="Symbol"/>
              </a:rPr>
              <a:t></a:t>
            </a:r>
            <a:r>
              <a:rPr lang="en-US" dirty="0" smtClean="0"/>
              <a:t>0.8 </a:t>
            </a:r>
            <a:r>
              <a:rPr lang="en-US" dirty="0"/>
              <a:t>million US$/year.</a:t>
            </a:r>
            <a:r>
              <a:rPr lang="ru-RU" dirty="0" smtClean="0"/>
              <a:t> </a:t>
            </a:r>
          </a:p>
          <a:p>
            <a:r>
              <a:rPr lang="en-US" dirty="0"/>
              <a:t>These costs </a:t>
            </a:r>
            <a:r>
              <a:rPr lang="en-US" dirty="0" smtClean="0"/>
              <a:t>make </a:t>
            </a:r>
            <a:r>
              <a:rPr lang="ru-RU" b="1" dirty="0" smtClean="0">
                <a:solidFill>
                  <a:srgbClr val="FF0000"/>
                </a:solidFill>
              </a:rPr>
              <a:t>ε=2</a:t>
            </a:r>
            <a:r>
              <a:rPr lang="ru-RU" b="1" dirty="0" smtClean="0">
                <a:solidFill>
                  <a:srgbClr val="FF0000"/>
                </a:solidFill>
                <a:sym typeface="Symbol"/>
              </a:rPr>
              <a:t></a:t>
            </a:r>
            <a:r>
              <a:rPr lang="ru-RU" b="1" dirty="0" smtClean="0">
                <a:solidFill>
                  <a:srgbClr val="FF0000"/>
                </a:solidFill>
              </a:rPr>
              <a:t>4</a:t>
            </a:r>
            <a:r>
              <a:rPr lang="ru-RU" b="1" dirty="0">
                <a:solidFill>
                  <a:srgbClr val="FF0000"/>
                </a:solidFill>
              </a:rPr>
              <a:t>%</a:t>
            </a:r>
            <a:r>
              <a:rPr lang="ru-RU" dirty="0"/>
              <a:t> </a:t>
            </a:r>
            <a:r>
              <a:rPr lang="en-US" dirty="0"/>
              <a:t>of the operating costs, which will increase the LCOE by</a:t>
            </a:r>
            <a:r>
              <a:rPr lang="ru-RU" dirty="0" smtClean="0"/>
              <a:t>  </a:t>
            </a:r>
            <a:r>
              <a:rPr lang="ru-RU" b="1" dirty="0" smtClean="0">
                <a:solidFill>
                  <a:srgbClr val="FF0000"/>
                </a:solidFill>
              </a:rPr>
              <a:t>0,6</a:t>
            </a:r>
            <a:r>
              <a:rPr lang="ru-RU" b="1" dirty="0" smtClean="0">
                <a:solidFill>
                  <a:srgbClr val="FF0000"/>
                </a:solidFill>
                <a:sym typeface="Symbol"/>
              </a:rPr>
              <a:t></a:t>
            </a:r>
            <a:r>
              <a:rPr lang="ru-RU" b="1" dirty="0" smtClean="0">
                <a:solidFill>
                  <a:srgbClr val="FF0000"/>
                </a:solidFill>
              </a:rPr>
              <a:t>1,2</a:t>
            </a:r>
            <a:r>
              <a:rPr lang="ru-RU" b="1" dirty="0">
                <a:solidFill>
                  <a:srgbClr val="FF0000"/>
                </a:solidFill>
              </a:rPr>
              <a:t>%</a:t>
            </a:r>
            <a:r>
              <a:rPr lang="ru-RU" dirty="0"/>
              <a:t>.</a:t>
            </a:r>
          </a:p>
        </p:txBody>
      </p:sp>
      <p:graphicFrame>
        <p:nvGraphicFramePr>
          <p:cNvPr id="5" name="Chart 1"/>
          <p:cNvGraphicFramePr>
            <a:graphicFrameLocks/>
          </p:cNvGraphicFramePr>
          <p:nvPr>
            <p:extLst>
              <p:ext uri="{D42A27DB-BD31-4B8C-83A1-F6EECF244321}">
                <p14:modId xmlns:p14="http://schemas.microsoft.com/office/powerpoint/2010/main" val="2051101257"/>
              </p:ext>
            </p:extLst>
          </p:nvPr>
        </p:nvGraphicFramePr>
        <p:xfrm>
          <a:off x="162234" y="143901"/>
          <a:ext cx="4622036" cy="3203576"/>
        </p:xfrm>
        <a:graphic>
          <a:graphicData uri="http://schemas.openxmlformats.org/drawingml/2006/chart">
            <c:chart xmlns:c="http://schemas.openxmlformats.org/drawingml/2006/chart" xmlns:r="http://schemas.openxmlformats.org/officeDocument/2006/relationships" r:id="rId2"/>
          </a:graphicData>
        </a:graphic>
      </p:graphicFrame>
      <p:pic>
        <p:nvPicPr>
          <p:cNvPr id="8" name="Рисунок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8571" y="1289957"/>
            <a:ext cx="4603205" cy="2057520"/>
          </a:xfrm>
          <a:prstGeom prst="rect">
            <a:avLst/>
          </a:prstGeom>
        </p:spPr>
      </p:pic>
      <p:sp>
        <p:nvSpPr>
          <p:cNvPr id="9" name="TextBox 8"/>
          <p:cNvSpPr txBox="1"/>
          <p:nvPr/>
        </p:nvSpPr>
        <p:spPr>
          <a:xfrm>
            <a:off x="9616077" y="923561"/>
            <a:ext cx="2575922" cy="1815882"/>
          </a:xfrm>
          <a:prstGeom prst="rect">
            <a:avLst/>
          </a:prstGeom>
          <a:noFill/>
        </p:spPr>
        <p:txBody>
          <a:bodyPr wrap="square" rtlCol="0">
            <a:spAutoFit/>
          </a:bodyPr>
          <a:lstStyle/>
          <a:p>
            <a:pPr algn="ctr"/>
            <a:r>
              <a:rPr lang="en-US" sz="1600" dirty="0" smtClean="0">
                <a:solidFill>
                  <a:srgbClr val="FF0000"/>
                </a:solidFill>
              </a:rPr>
              <a:t>Changes in materials</a:t>
            </a:r>
            <a:endParaRPr lang="ru-RU" sz="1600" dirty="0" smtClean="0">
              <a:solidFill>
                <a:srgbClr val="FF0000"/>
              </a:solidFill>
            </a:endParaRPr>
          </a:p>
          <a:p>
            <a:pPr algn="ctr"/>
            <a:r>
              <a:rPr lang="ru-RU" sz="1600" dirty="0" smtClean="0">
                <a:solidFill>
                  <a:srgbClr val="FF0000"/>
                </a:solidFill>
              </a:rPr>
              <a:t>↓</a:t>
            </a:r>
          </a:p>
          <a:p>
            <a:pPr algn="ctr"/>
            <a:r>
              <a:rPr lang="en-US" sz="1600" dirty="0" smtClean="0">
                <a:solidFill>
                  <a:srgbClr val="FF0000"/>
                </a:solidFill>
              </a:rPr>
              <a:t>Increase in </a:t>
            </a:r>
            <a:r>
              <a:rPr lang="en-US" sz="1600" dirty="0">
                <a:solidFill>
                  <a:srgbClr val="FF0000"/>
                </a:solidFill>
              </a:rPr>
              <a:t>the required fuel </a:t>
            </a:r>
            <a:r>
              <a:rPr lang="en-US" sz="1600" dirty="0" smtClean="0">
                <a:solidFill>
                  <a:srgbClr val="FF0000"/>
                </a:solidFill>
              </a:rPr>
              <a:t>enrichment and </a:t>
            </a:r>
            <a:r>
              <a:rPr lang="en-US" sz="1600" dirty="0">
                <a:solidFill>
                  <a:srgbClr val="FF0000"/>
                </a:solidFill>
              </a:rPr>
              <a:t>the cost of separation </a:t>
            </a:r>
            <a:r>
              <a:rPr lang="en-US" sz="1600" dirty="0" smtClean="0">
                <a:solidFill>
                  <a:srgbClr val="FF0000"/>
                </a:solidFill>
              </a:rPr>
              <a:t>work</a:t>
            </a:r>
          </a:p>
          <a:p>
            <a:pPr algn="ctr"/>
            <a:r>
              <a:rPr lang="ru-RU" sz="1600" dirty="0" smtClean="0">
                <a:solidFill>
                  <a:srgbClr val="FF0000"/>
                </a:solidFill>
              </a:rPr>
              <a:t>↓</a:t>
            </a:r>
            <a:endParaRPr lang="ru-RU" sz="1600" dirty="0">
              <a:solidFill>
                <a:srgbClr val="FF0000"/>
              </a:solidFill>
            </a:endParaRPr>
          </a:p>
          <a:p>
            <a:pPr algn="ctr"/>
            <a:r>
              <a:rPr lang="en-US" sz="1600" dirty="0" smtClean="0">
                <a:solidFill>
                  <a:srgbClr val="FF0000"/>
                </a:solidFill>
              </a:rPr>
              <a:t>Increase  in ATF cost</a:t>
            </a:r>
            <a:endParaRPr lang="ru-RU" sz="1600" dirty="0" smtClean="0">
              <a:solidFill>
                <a:srgbClr val="FF0000"/>
              </a:solidFill>
            </a:endParaRPr>
          </a:p>
        </p:txBody>
      </p:sp>
      <p:pic>
        <p:nvPicPr>
          <p:cNvPr id="4" name="Рисунок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398326"/>
            <a:ext cx="5795591" cy="3316261"/>
          </a:xfrm>
          <a:prstGeom prst="rect">
            <a:avLst/>
          </a:prstGeom>
        </p:spPr>
      </p:pic>
    </p:spTree>
    <p:extLst>
      <p:ext uri="{BB962C8B-B14F-4D97-AF65-F5344CB8AC3E}">
        <p14:creationId xmlns:p14="http://schemas.microsoft.com/office/powerpoint/2010/main" val="2059685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52854"/>
            <a:ext cx="10515600" cy="728889"/>
          </a:xfrm>
        </p:spPr>
        <p:txBody>
          <a:bodyPr>
            <a:normAutofit/>
          </a:bodyPr>
          <a:lstStyle/>
          <a:p>
            <a:pPr algn="ctr"/>
            <a:r>
              <a:rPr lang="en-US" sz="3200" b="1" dirty="0" smtClean="0">
                <a:solidFill>
                  <a:srgbClr val="0070C0"/>
                </a:solidFill>
                <a:effectLst>
                  <a:outerShdw blurRad="38100" dist="38100" dir="2700000" algn="tl">
                    <a:srgbClr val="000000">
                      <a:alpha val="43137"/>
                    </a:srgbClr>
                  </a:outerShdw>
                </a:effectLst>
              </a:rPr>
              <a:t>Cost Reduction</a:t>
            </a:r>
            <a:endParaRPr lang="ru-RU" sz="3200" b="1" dirty="0">
              <a:solidFill>
                <a:srgbClr val="0070C0"/>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195943" y="1094014"/>
            <a:ext cx="11157857" cy="5082949"/>
          </a:xfrm>
        </p:spPr>
        <p:txBody>
          <a:bodyPr>
            <a:normAutofit lnSpcReduction="10000"/>
          </a:bodyPr>
          <a:lstStyle/>
          <a:p>
            <a:r>
              <a:rPr lang="en-US" sz="2600" b="1" u="sng" dirty="0" smtClean="0"/>
              <a:t>An increase </a:t>
            </a:r>
            <a:r>
              <a:rPr lang="en-US" sz="2600" b="1" u="sng" dirty="0"/>
              <a:t>in the CF</a:t>
            </a:r>
            <a:r>
              <a:rPr lang="ru-RU" sz="2600" b="1" u="sng" dirty="0" smtClean="0"/>
              <a:t>. </a:t>
            </a:r>
            <a:r>
              <a:rPr lang="en-US" sz="2400" i="1" dirty="0"/>
              <a:t>This means an increase of ΔЕ = </a:t>
            </a:r>
            <a:r>
              <a:rPr lang="en-US" sz="2400" i="1" dirty="0" err="1"/>
              <a:t>μЕ</a:t>
            </a:r>
            <a:r>
              <a:rPr lang="en-US" sz="2400" i="1" dirty="0"/>
              <a:t> in the nuclear power generation by increasing the ATF burnout depth.</a:t>
            </a:r>
            <a:r>
              <a:rPr lang="ru-RU" sz="2400" i="1" dirty="0" smtClean="0"/>
              <a:t> </a:t>
            </a:r>
            <a:r>
              <a:rPr lang="en-US" sz="2400" i="1" dirty="0"/>
              <a:t>An increase in the ATF burnout depth </a:t>
            </a:r>
            <a:r>
              <a:rPr lang="en-US" sz="2400" i="1" dirty="0" smtClean="0"/>
              <a:t>helps to reduce </a:t>
            </a:r>
            <a:r>
              <a:rPr lang="en-US" sz="2400" i="1" dirty="0"/>
              <a:t>the weight of the spent nuclear fuel (SNF</a:t>
            </a:r>
            <a:r>
              <a:rPr lang="en-US" sz="2400" i="1" dirty="0" smtClean="0"/>
              <a:t>), which is </a:t>
            </a:r>
            <a:r>
              <a:rPr lang="en-US" sz="2400" i="1" dirty="0"/>
              <a:t>important for the “back-end” economy of the nuclear fuel cycle. In addition, the ATF technology may facilitate, to some extent, the approximation to the well-known “the safer the cheaper” </a:t>
            </a:r>
            <a:r>
              <a:rPr lang="en-US" sz="2400" i="1" dirty="0" smtClean="0"/>
              <a:t>paradigm.</a:t>
            </a:r>
            <a:r>
              <a:rPr lang="ru-RU" sz="2400" i="1" dirty="0" smtClean="0"/>
              <a:t> </a:t>
            </a:r>
            <a:endParaRPr lang="ru-RU" sz="2400" i="1" u="sng" dirty="0" smtClean="0"/>
          </a:p>
          <a:p>
            <a:r>
              <a:rPr lang="en-US" sz="2600" b="1" u="sng" dirty="0" smtClean="0"/>
              <a:t>Reduction of </a:t>
            </a:r>
            <a:r>
              <a:rPr lang="en-US" sz="2600" b="1" u="sng" dirty="0"/>
              <a:t>the cost of </a:t>
            </a:r>
            <a:r>
              <a:rPr lang="en-US" sz="2600" b="1" u="sng" dirty="0" smtClean="0"/>
              <a:t>the engineering </a:t>
            </a:r>
            <a:r>
              <a:rPr lang="en-US" sz="2600" b="1" u="sng" dirty="0"/>
              <a:t>safety barriers</a:t>
            </a:r>
            <a:r>
              <a:rPr lang="ru-RU" sz="2600" b="1" u="sng" dirty="0" smtClean="0"/>
              <a:t>. </a:t>
            </a:r>
            <a:r>
              <a:rPr lang="en-US" sz="2400" i="1" dirty="0"/>
              <a:t>Since the capital component of the electricity cost is as high as </a:t>
            </a:r>
            <a:r>
              <a:rPr lang="en-US" sz="2400" i="1" dirty="0" smtClean="0"/>
              <a:t>65</a:t>
            </a:r>
            <a:r>
              <a:rPr lang="en-US" sz="2400" i="1" dirty="0" smtClean="0">
                <a:sym typeface="Symbol"/>
              </a:rPr>
              <a:t></a:t>
            </a:r>
            <a:r>
              <a:rPr lang="en-US" sz="2400" i="1" dirty="0" smtClean="0"/>
              <a:t>70</a:t>
            </a:r>
            <a:r>
              <a:rPr lang="en-US" sz="2400" i="1" dirty="0"/>
              <a:t>%, the reduction of the capital costs due to the ATF by only </a:t>
            </a:r>
            <a:r>
              <a:rPr lang="en-US" sz="2400" i="1" dirty="0" err="1"/>
              <a:t>i</a:t>
            </a:r>
            <a:r>
              <a:rPr lang="en-US" sz="2400" i="1" dirty="0"/>
              <a:t> = 5% allows the electricity cost to be lowered to 4</a:t>
            </a:r>
            <a:r>
              <a:rPr lang="en-US" sz="2400" i="1" dirty="0" smtClean="0"/>
              <a:t>%.</a:t>
            </a:r>
            <a:endParaRPr lang="ru-RU" sz="2400" i="1" dirty="0" smtClean="0"/>
          </a:p>
          <a:p>
            <a:r>
              <a:rPr lang="en-US" sz="2600" b="1" u="sng" dirty="0"/>
              <a:t>Reduction of the insurance contributions from NPP revenues </a:t>
            </a:r>
            <a:r>
              <a:rPr lang="ru-RU" sz="2600" b="1" u="sng" dirty="0" smtClean="0"/>
              <a:t>. </a:t>
            </a:r>
            <a:r>
              <a:rPr lang="en-US" sz="2400" i="1" dirty="0" smtClean="0"/>
              <a:t>The insurance rates </a:t>
            </a:r>
            <a:r>
              <a:rPr lang="en-US" sz="2400" i="1" dirty="0"/>
              <a:t>of the Y</a:t>
            </a:r>
            <a:r>
              <a:rPr lang="en-US" sz="2400" i="1" baseline="-25000" dirty="0"/>
              <a:t>ins</a:t>
            </a:r>
            <a:r>
              <a:rPr lang="en-US" sz="2400" i="1" dirty="0"/>
              <a:t> should take into account the probable frequency of accidents and possible economic </a:t>
            </a:r>
            <a:r>
              <a:rPr lang="en-US" sz="2400" i="1" dirty="0" smtClean="0"/>
              <a:t>damage</a:t>
            </a:r>
            <a:r>
              <a:rPr lang="ru-RU" sz="2400" i="1" dirty="0" smtClean="0"/>
              <a:t>. </a:t>
            </a:r>
            <a:r>
              <a:rPr lang="en-US" sz="2400" i="1" dirty="0"/>
              <a:t>Assume that the introduction of ATF will help to reduce both the frequency of accidents and the magnitude of damage from them (e.g., due to the lack of hydrogen production), i.e., to reduce the Y</a:t>
            </a:r>
            <a:r>
              <a:rPr lang="en-US" sz="2400" i="1" baseline="-25000" dirty="0"/>
              <a:t>ins</a:t>
            </a:r>
            <a:r>
              <a:rPr lang="en-US" sz="2400" i="1" dirty="0"/>
              <a:t> by a relative value of</a:t>
            </a:r>
            <a:r>
              <a:rPr lang="ru-RU" sz="2400" i="1" dirty="0" smtClean="0"/>
              <a:t> </a:t>
            </a:r>
            <a:r>
              <a:rPr lang="en-US" sz="2400" i="1" dirty="0" smtClean="0"/>
              <a:t/>
            </a:r>
            <a:br>
              <a:rPr lang="en-US" sz="2400" i="1" dirty="0" smtClean="0"/>
            </a:br>
            <a:r>
              <a:rPr lang="ru-RU" sz="2400" b="1" i="1" dirty="0" smtClean="0"/>
              <a:t>ψ</a:t>
            </a:r>
            <a:r>
              <a:rPr lang="ru-RU" sz="2400" i="1" dirty="0" smtClean="0"/>
              <a:t>=</a:t>
            </a:r>
            <a:r>
              <a:rPr lang="ru-RU" sz="2400" i="1" dirty="0" smtClean="0">
                <a:sym typeface="Symbol"/>
              </a:rPr>
              <a:t></a:t>
            </a:r>
            <a:r>
              <a:rPr lang="ru-RU" sz="2400" i="1" dirty="0" smtClean="0"/>
              <a:t>Δ</a:t>
            </a:r>
            <a:r>
              <a:rPr lang="en-US" sz="2400" i="1" dirty="0" smtClean="0"/>
              <a:t>Y</a:t>
            </a:r>
            <a:r>
              <a:rPr lang="en-US" sz="2400" i="1" baseline="-25000" dirty="0" smtClean="0"/>
              <a:t>ins</a:t>
            </a:r>
            <a:r>
              <a:rPr lang="ru-RU" sz="2400" i="1" dirty="0" smtClean="0"/>
              <a:t>/</a:t>
            </a:r>
            <a:r>
              <a:rPr lang="en-US" sz="2400" i="1" dirty="0"/>
              <a:t>Y</a:t>
            </a:r>
            <a:endParaRPr lang="ru-RU" sz="2400" i="1" dirty="0"/>
          </a:p>
        </p:txBody>
      </p:sp>
    </p:spTree>
    <p:extLst>
      <p:ext uri="{BB962C8B-B14F-4D97-AF65-F5344CB8AC3E}">
        <p14:creationId xmlns:p14="http://schemas.microsoft.com/office/powerpoint/2010/main" val="1702041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0660"/>
            <a:ext cx="10515600" cy="1050720"/>
          </a:xfrm>
        </p:spPr>
        <p:txBody>
          <a:bodyPr>
            <a:normAutofit/>
          </a:bodyPr>
          <a:lstStyle/>
          <a:p>
            <a:r>
              <a:rPr lang="en-US" sz="3200" b="1" dirty="0">
                <a:solidFill>
                  <a:srgbClr val="0070C0"/>
                </a:solidFill>
                <a:effectLst>
                  <a:outerShdw blurRad="38100" dist="38100" dir="2700000" algn="tl">
                    <a:srgbClr val="000000">
                      <a:alpha val="43137"/>
                    </a:srgbClr>
                  </a:outerShdw>
                </a:effectLst>
              </a:rPr>
              <a:t>The impact of the ATF on possible changes in the market share of fuel companies </a:t>
            </a:r>
            <a:endParaRPr lang="ru-RU" sz="3200" b="1" dirty="0">
              <a:solidFill>
                <a:srgbClr val="0070C0"/>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5910944" y="971182"/>
            <a:ext cx="6281056" cy="5724586"/>
          </a:xfrm>
        </p:spPr>
        <p:txBody>
          <a:bodyPr>
            <a:normAutofit/>
          </a:bodyPr>
          <a:lstStyle/>
          <a:p>
            <a:pPr marL="0" indent="0">
              <a:buNone/>
            </a:pPr>
            <a:r>
              <a:rPr lang="en-US" sz="2400" b="1" dirty="0" smtClean="0">
                <a:solidFill>
                  <a:srgbClr val="FF0000"/>
                </a:solidFill>
              </a:rPr>
              <a:t>FUTURE THREATS </a:t>
            </a:r>
            <a:endParaRPr lang="ru-RU" sz="1600" b="1" dirty="0" smtClean="0">
              <a:solidFill>
                <a:srgbClr val="FF0000"/>
              </a:solidFill>
            </a:endParaRPr>
          </a:p>
          <a:p>
            <a:pPr marL="514350" indent="-514350">
              <a:buFont typeface="+mj-lt"/>
              <a:buAutoNum type="arabicPeriod"/>
            </a:pPr>
            <a:r>
              <a:rPr lang="en-US" sz="2400" b="1" dirty="0" smtClean="0"/>
              <a:t>An excess of</a:t>
            </a:r>
            <a:r>
              <a:rPr lang="ru-RU" sz="2400" dirty="0" smtClean="0"/>
              <a:t> </a:t>
            </a:r>
            <a:r>
              <a:rPr lang="en-US" sz="2400" b="1" dirty="0" smtClean="0"/>
              <a:t>the </a:t>
            </a:r>
            <a:r>
              <a:rPr lang="en-US" sz="2400" b="1" dirty="0"/>
              <a:t>production capacity </a:t>
            </a:r>
            <a:r>
              <a:rPr lang="en-US" sz="2400" dirty="0"/>
              <a:t>of fuel-assembly fabrication for light-water reactors </a:t>
            </a:r>
            <a:r>
              <a:rPr lang="ru-RU" sz="2400" dirty="0" smtClean="0"/>
              <a:t>(≈15 </a:t>
            </a:r>
            <a:r>
              <a:rPr lang="en-US" sz="2400" dirty="0" err="1" smtClean="0"/>
              <a:t>kt</a:t>
            </a:r>
            <a:r>
              <a:rPr lang="ru-RU" sz="2400" dirty="0" smtClean="0"/>
              <a:t>/</a:t>
            </a:r>
            <a:r>
              <a:rPr lang="en-US" sz="2400" dirty="0" smtClean="0"/>
              <a:t>year</a:t>
            </a:r>
            <a:r>
              <a:rPr lang="ru-RU" sz="2400" dirty="0" smtClean="0"/>
              <a:t> </a:t>
            </a:r>
            <a:r>
              <a:rPr lang="ru-RU" sz="2400" dirty="0" smtClean="0">
                <a:sym typeface="Symbol"/>
              </a:rPr>
              <a:t></a:t>
            </a:r>
            <a:r>
              <a:rPr lang="ru-RU" sz="2400" dirty="0" smtClean="0"/>
              <a:t> WNA, 2017) </a:t>
            </a:r>
            <a:r>
              <a:rPr lang="en-US" sz="2400" b="1" dirty="0"/>
              <a:t>over </a:t>
            </a:r>
            <a:r>
              <a:rPr lang="en-US" sz="2400" b="1" dirty="0" smtClean="0"/>
              <a:t>the </a:t>
            </a:r>
            <a:r>
              <a:rPr lang="en-US" sz="2400" b="1" dirty="0"/>
              <a:t>needs </a:t>
            </a:r>
            <a:r>
              <a:rPr lang="en-US" sz="2400" dirty="0"/>
              <a:t>of nuclear power (almost twofold)</a:t>
            </a:r>
            <a:r>
              <a:rPr lang="ru-RU" sz="2400" dirty="0" smtClean="0"/>
              <a:t> </a:t>
            </a:r>
            <a:r>
              <a:rPr lang="en-US" sz="2400" dirty="0" smtClean="0"/>
              <a:t>in the coming</a:t>
            </a:r>
            <a:r>
              <a:rPr lang="ru-RU" sz="2400" dirty="0" smtClean="0"/>
              <a:t> </a:t>
            </a:r>
            <a:r>
              <a:rPr lang="en-US" sz="2400" dirty="0" smtClean="0"/>
              <a:t>decades</a:t>
            </a:r>
            <a:r>
              <a:rPr lang="ru-RU" sz="2400" dirty="0" smtClean="0"/>
              <a:t> </a:t>
            </a:r>
          </a:p>
          <a:p>
            <a:pPr marL="514350" indent="-514350">
              <a:buFont typeface="+mj-lt"/>
              <a:buAutoNum type="arabicPeriod"/>
            </a:pPr>
            <a:r>
              <a:rPr lang="en-US" sz="2400" b="1" dirty="0" smtClean="0"/>
              <a:t>Start of the project </a:t>
            </a:r>
            <a:r>
              <a:rPr lang="en-US" sz="2400" b="1" dirty="0"/>
              <a:t>on the simplified licensing of alternative fuel for Russian-designed reactors </a:t>
            </a:r>
            <a:r>
              <a:rPr lang="ru-RU" sz="2400" dirty="0" smtClean="0"/>
              <a:t>(2015) </a:t>
            </a:r>
          </a:p>
          <a:p>
            <a:pPr marL="514350" indent="-514350">
              <a:buFont typeface="+mj-lt"/>
              <a:buAutoNum type="arabicPeriod"/>
            </a:pPr>
            <a:r>
              <a:rPr lang="en-US" sz="2400" b="1" dirty="0" smtClean="0"/>
              <a:t>Forthcoming</a:t>
            </a:r>
            <a:r>
              <a:rPr lang="ru-RU" sz="2400" b="1" dirty="0" smtClean="0"/>
              <a:t> </a:t>
            </a:r>
            <a:r>
              <a:rPr lang="en-US" sz="2400" b="1" dirty="0" smtClean="0"/>
              <a:t>decommissioning </a:t>
            </a:r>
            <a:r>
              <a:rPr lang="en-US" sz="2400" dirty="0"/>
              <a:t>of 14 WWER-440 reactors operating </a:t>
            </a:r>
            <a:r>
              <a:rPr lang="en-US" sz="2400" dirty="0" smtClean="0"/>
              <a:t>abroad</a:t>
            </a:r>
            <a:r>
              <a:rPr lang="ru-RU" sz="2400" dirty="0" smtClean="0"/>
              <a:t>.</a:t>
            </a:r>
            <a:endParaRPr lang="ru-RU" sz="2400" dirty="0"/>
          </a:p>
        </p:txBody>
      </p:sp>
      <p:sp>
        <p:nvSpPr>
          <p:cNvPr id="4" name="Объект 2"/>
          <p:cNvSpPr txBox="1">
            <a:spLocks/>
          </p:cNvSpPr>
          <p:nvPr/>
        </p:nvSpPr>
        <p:spPr>
          <a:xfrm>
            <a:off x="243348" y="1914116"/>
            <a:ext cx="5852652" cy="478165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endParaRPr lang="ru-RU" sz="2400" dirty="0"/>
          </a:p>
        </p:txBody>
      </p:sp>
      <p:graphicFrame>
        <p:nvGraphicFramePr>
          <p:cNvPr id="5" name="Диаграмма 4"/>
          <p:cNvGraphicFramePr>
            <a:graphicFrameLocks/>
          </p:cNvGraphicFramePr>
          <p:nvPr>
            <p:extLst>
              <p:ext uri="{D42A27DB-BD31-4B8C-83A1-F6EECF244321}">
                <p14:modId xmlns:p14="http://schemas.microsoft.com/office/powerpoint/2010/main" val="1909803943"/>
              </p:ext>
            </p:extLst>
          </p:nvPr>
        </p:nvGraphicFramePr>
        <p:xfrm>
          <a:off x="352995" y="1419734"/>
          <a:ext cx="5278168" cy="2662409"/>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523129" y="4202778"/>
            <a:ext cx="5108034" cy="646331"/>
          </a:xfrm>
          <a:prstGeom prst="rect">
            <a:avLst/>
          </a:prstGeom>
          <a:noFill/>
        </p:spPr>
        <p:txBody>
          <a:bodyPr wrap="square" rtlCol="0">
            <a:spAutoFit/>
          </a:bodyPr>
          <a:lstStyle/>
          <a:p>
            <a:r>
              <a:rPr lang="ru-RU" dirty="0" smtClean="0"/>
              <a:t>- </a:t>
            </a:r>
            <a:r>
              <a:rPr lang="en-US" dirty="0"/>
              <a:t>generate about 15% of the world’s nuclear power, </a:t>
            </a:r>
            <a:r>
              <a:rPr lang="en-US" dirty="0" smtClean="0"/>
              <a:t>using </a:t>
            </a:r>
            <a:r>
              <a:rPr lang="en-US" dirty="0"/>
              <a:t>fuel produced in Russia.</a:t>
            </a:r>
            <a:r>
              <a:rPr lang="ru-RU" dirty="0" smtClean="0"/>
              <a:t> </a:t>
            </a:r>
            <a:endParaRPr lang="ru-RU" dirty="0"/>
          </a:p>
        </p:txBody>
      </p:sp>
      <p:sp>
        <p:nvSpPr>
          <p:cNvPr id="7" name="TextBox 6"/>
          <p:cNvSpPr txBox="1"/>
          <p:nvPr/>
        </p:nvSpPr>
        <p:spPr>
          <a:xfrm>
            <a:off x="352995" y="5126108"/>
            <a:ext cx="5448302" cy="1323439"/>
          </a:xfrm>
          <a:prstGeom prst="rect">
            <a:avLst/>
          </a:prstGeom>
          <a:noFill/>
          <a:ln>
            <a:solidFill>
              <a:schemeClr val="accent1"/>
            </a:solidFill>
          </a:ln>
        </p:spPr>
        <p:txBody>
          <a:bodyPr wrap="square" rtlCol="0">
            <a:spAutoFit/>
          </a:bodyPr>
          <a:lstStyle/>
          <a:p>
            <a:pPr algn="just"/>
            <a:r>
              <a:rPr lang="en-US" sz="2000" b="1" dirty="0"/>
              <a:t>Almost 75% of the currently operating 450 reactors in the world (minus CANDU- and WWER-type reactors) use square-type fuel assemblies of foreign companies.</a:t>
            </a:r>
            <a:endParaRPr lang="ru-RU" sz="2000" b="1" dirty="0"/>
          </a:p>
        </p:txBody>
      </p:sp>
      <p:sp>
        <p:nvSpPr>
          <p:cNvPr id="8" name="Прямоугольник 7"/>
          <p:cNvSpPr/>
          <p:nvPr/>
        </p:nvSpPr>
        <p:spPr>
          <a:xfrm>
            <a:off x="418924" y="958069"/>
            <a:ext cx="4457701" cy="461665"/>
          </a:xfrm>
          <a:prstGeom prst="rect">
            <a:avLst/>
          </a:prstGeom>
        </p:spPr>
        <p:txBody>
          <a:bodyPr wrap="square">
            <a:spAutoFit/>
          </a:bodyPr>
          <a:lstStyle/>
          <a:p>
            <a:pPr>
              <a:spcAft>
                <a:spcPts val="0"/>
              </a:spcAft>
            </a:pPr>
            <a:r>
              <a:rPr lang="en-US" sz="2400" b="1" dirty="0">
                <a:solidFill>
                  <a:srgbClr val="FF0000"/>
                </a:solidFill>
                <a:ea typeface="Times New Roman" panose="02020603050405020304" pitchFamily="18" charset="0"/>
              </a:rPr>
              <a:t>CURRENT SITUATION</a:t>
            </a:r>
            <a:endParaRPr lang="ru-RU" sz="2400" b="1" dirty="0">
              <a:solidFill>
                <a:srgbClr val="FF0000"/>
              </a:solidFill>
              <a:effectLst/>
              <a:ea typeface="Calibri" panose="020F0502020204030204" pitchFamily="34" charset="0"/>
            </a:endParaRPr>
          </a:p>
        </p:txBody>
      </p:sp>
    </p:spTree>
    <p:extLst>
      <p:ext uri="{BB962C8B-B14F-4D97-AF65-F5344CB8AC3E}">
        <p14:creationId xmlns:p14="http://schemas.microsoft.com/office/powerpoint/2010/main" val="3167896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297618"/>
            <a:ext cx="10515600" cy="451303"/>
          </a:xfrm>
        </p:spPr>
        <p:txBody>
          <a:bodyPr>
            <a:noAutofit/>
          </a:bodyPr>
          <a:lstStyle/>
          <a:p>
            <a:r>
              <a:rPr lang="en-US" sz="3200" b="1" dirty="0" smtClean="0">
                <a:solidFill>
                  <a:srgbClr val="0070C0"/>
                </a:solidFill>
              </a:rPr>
              <a:t>CONCLUSIONS</a:t>
            </a:r>
            <a:endParaRPr lang="ru-RU" sz="3200" b="1" dirty="0">
              <a:solidFill>
                <a:srgbClr val="0070C0"/>
              </a:solidFill>
            </a:endParaRPr>
          </a:p>
        </p:txBody>
      </p:sp>
      <p:sp>
        <p:nvSpPr>
          <p:cNvPr id="3" name="Объект 2"/>
          <p:cNvSpPr>
            <a:spLocks noGrp="1"/>
          </p:cNvSpPr>
          <p:nvPr>
            <p:ph idx="1"/>
          </p:nvPr>
        </p:nvSpPr>
        <p:spPr>
          <a:xfrm>
            <a:off x="277585" y="1012371"/>
            <a:ext cx="11636829" cy="5568043"/>
          </a:xfrm>
        </p:spPr>
        <p:txBody>
          <a:bodyPr>
            <a:normAutofit fontScale="85000" lnSpcReduction="20000"/>
          </a:bodyPr>
          <a:lstStyle/>
          <a:p>
            <a:r>
              <a:rPr lang="en-US" dirty="0"/>
              <a:t>T</a:t>
            </a:r>
            <a:r>
              <a:rPr lang="en-US" dirty="0" smtClean="0"/>
              <a:t>he </a:t>
            </a:r>
            <a:r>
              <a:rPr lang="en-US" dirty="0"/>
              <a:t>impact of the new ATF fuel on the electricity cost (at the microeconomic level) can affect both the capital and operational components</a:t>
            </a:r>
            <a:r>
              <a:rPr lang="ru-RU" dirty="0" smtClean="0"/>
              <a:t>. </a:t>
            </a:r>
          </a:p>
          <a:p>
            <a:r>
              <a:rPr lang="en-US" dirty="0">
                <a:solidFill>
                  <a:srgbClr val="0000FF"/>
                </a:solidFill>
              </a:rPr>
              <a:t>The NPP LCOE (as well as other criteria for the efficiency of investments in NPPs) with the new ATF can be correctly assessed only with adequate calculation of the </a:t>
            </a:r>
            <a:r>
              <a:rPr lang="en-US" dirty="0" smtClean="0">
                <a:solidFill>
                  <a:srgbClr val="0000FF"/>
                </a:solidFill>
              </a:rPr>
              <a:t>impact factors. </a:t>
            </a:r>
            <a:r>
              <a:rPr lang="en-US" dirty="0">
                <a:solidFill>
                  <a:srgbClr val="0000FF"/>
                </a:solidFill>
              </a:rPr>
              <a:t>In the particular case when </a:t>
            </a:r>
            <a:r>
              <a:rPr lang="ru-RU" dirty="0" smtClean="0">
                <a:solidFill>
                  <a:srgbClr val="0000FF"/>
                </a:solidFill>
              </a:rPr>
              <a:t> </a:t>
            </a:r>
            <a:r>
              <a:rPr lang="en-US" i="1" dirty="0" err="1">
                <a:solidFill>
                  <a:srgbClr val="0000FF"/>
                </a:solidFill>
              </a:rPr>
              <a:t>i</a:t>
            </a:r>
            <a:r>
              <a:rPr lang="ru-RU" i="1" dirty="0">
                <a:solidFill>
                  <a:srgbClr val="0000FF"/>
                </a:solidFill>
              </a:rPr>
              <a:t>=</a:t>
            </a:r>
            <a:r>
              <a:rPr lang="ru-RU" dirty="0">
                <a:solidFill>
                  <a:srgbClr val="0000FF"/>
                </a:solidFill>
              </a:rPr>
              <a:t>ψ=ε=μ=7%, </a:t>
            </a:r>
            <a:r>
              <a:rPr lang="en-US" dirty="0">
                <a:solidFill>
                  <a:srgbClr val="0000FF"/>
                </a:solidFill>
              </a:rPr>
              <a:t>we obtain that LCOE = 58 US$/(MW h), which is 12% less than the LCOE of the standard unit.</a:t>
            </a:r>
            <a:r>
              <a:rPr lang="ru-RU" dirty="0" smtClean="0">
                <a:solidFill>
                  <a:srgbClr val="0000FF"/>
                </a:solidFill>
              </a:rPr>
              <a:t> </a:t>
            </a:r>
            <a:r>
              <a:rPr lang="en-US" dirty="0">
                <a:solidFill>
                  <a:srgbClr val="0000FF"/>
                </a:solidFill>
              </a:rPr>
              <a:t>In other words, despite the additional costs </a:t>
            </a:r>
            <a:r>
              <a:rPr lang="en-US" dirty="0" smtClean="0">
                <a:solidFill>
                  <a:srgbClr val="0000FF"/>
                </a:solidFill>
              </a:rPr>
              <a:t>of the </a:t>
            </a:r>
            <a:r>
              <a:rPr lang="en-US" dirty="0">
                <a:solidFill>
                  <a:srgbClr val="0000FF"/>
                </a:solidFill>
              </a:rPr>
              <a:t>ATF production, it is possible to reduce the electricity cost owing to the combination of the other impact factors. </a:t>
            </a:r>
            <a:r>
              <a:rPr lang="ru-RU" dirty="0" smtClean="0">
                <a:solidFill>
                  <a:srgbClr val="0000FF"/>
                </a:solidFill>
              </a:rPr>
              <a:t> </a:t>
            </a:r>
          </a:p>
          <a:p>
            <a:r>
              <a:rPr lang="en-US" dirty="0"/>
              <a:t>At the current state of research in the field of the ATF technology, it is difficult to make more accurate assessments.</a:t>
            </a:r>
            <a:r>
              <a:rPr lang="ru-RU" dirty="0" smtClean="0"/>
              <a:t> </a:t>
            </a:r>
          </a:p>
          <a:p>
            <a:r>
              <a:rPr lang="en-US" dirty="0" smtClean="0">
                <a:solidFill>
                  <a:srgbClr val="0000FF"/>
                </a:solidFill>
              </a:rPr>
              <a:t>Facts point to a </a:t>
            </a:r>
            <a:r>
              <a:rPr lang="en-US" dirty="0">
                <a:solidFill>
                  <a:srgbClr val="0000FF"/>
                </a:solidFill>
              </a:rPr>
              <a:t>sharp increase in the competition in the global market of fuel assemblies and the expulsion of the Russian fuel company from its traditional places. If domestic enterprises are late with the production and access to the world market of square-type </a:t>
            </a:r>
            <a:r>
              <a:rPr lang="en-US" dirty="0" smtClean="0">
                <a:solidFill>
                  <a:srgbClr val="0000FF"/>
                </a:solidFill>
              </a:rPr>
              <a:t>ATF-containing </a:t>
            </a:r>
            <a:r>
              <a:rPr lang="en-US" dirty="0">
                <a:solidFill>
                  <a:srgbClr val="0000FF"/>
                </a:solidFill>
              </a:rPr>
              <a:t>fuel assemblies and foreign fuel companies start their mass production earlier than the domestic fuel company does, the global market may be lost for us, which is fraught with a significant loss of export revenues</a:t>
            </a:r>
            <a:r>
              <a:rPr lang="en-US" dirty="0" smtClean="0">
                <a:solidFill>
                  <a:srgbClr val="0000FF"/>
                </a:solidFill>
              </a:rPr>
              <a:t>.</a:t>
            </a:r>
            <a:endParaRPr lang="ru-RU" dirty="0" smtClean="0">
              <a:solidFill>
                <a:srgbClr val="0000FF"/>
              </a:solidFill>
            </a:endParaRPr>
          </a:p>
          <a:p>
            <a:r>
              <a:rPr lang="en-US" b="1" dirty="0">
                <a:solidFill>
                  <a:srgbClr val="FF0000"/>
                </a:solidFill>
              </a:rPr>
              <a:t>ATF increases the safety of NPPs due to the passive physical and chemical properties of used materials and not due to the new active engineering safety barriers, thus implementing the principle "the safer the cheaper."</a:t>
            </a:r>
          </a:p>
          <a:p>
            <a:endParaRPr lang="ru-RU" dirty="0"/>
          </a:p>
          <a:p>
            <a:endParaRPr lang="ru-RU" dirty="0"/>
          </a:p>
        </p:txBody>
      </p:sp>
    </p:spTree>
    <p:extLst>
      <p:ext uri="{BB962C8B-B14F-4D97-AF65-F5344CB8AC3E}">
        <p14:creationId xmlns:p14="http://schemas.microsoft.com/office/powerpoint/2010/main" val="33335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1164771" y="2798083"/>
            <a:ext cx="10515600" cy="451303"/>
          </a:xfrm>
        </p:spPr>
        <p:txBody>
          <a:bodyPr>
            <a:noAutofit/>
          </a:bodyPr>
          <a:lstStyle/>
          <a:p>
            <a:r>
              <a:rPr lang="en-US" sz="3200" b="1" dirty="0">
                <a:solidFill>
                  <a:srgbClr val="0070C0"/>
                </a:solidFill>
              </a:rPr>
              <a:t>Thanks for your attention</a:t>
            </a:r>
            <a:r>
              <a:rPr lang="en-US" sz="3200" b="1" dirty="0" smtClean="0">
                <a:solidFill>
                  <a:srgbClr val="0070C0"/>
                </a:solidFill>
              </a:rPr>
              <a:t>.</a:t>
            </a:r>
            <a:endParaRPr lang="ru-RU" sz="3200" b="1" dirty="0">
              <a:solidFill>
                <a:srgbClr val="0070C0"/>
              </a:solidFill>
            </a:endParaRPr>
          </a:p>
        </p:txBody>
      </p:sp>
    </p:spTree>
    <p:extLst>
      <p:ext uri="{BB962C8B-B14F-4D97-AF65-F5344CB8AC3E}">
        <p14:creationId xmlns:p14="http://schemas.microsoft.com/office/powerpoint/2010/main" val="65414469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481</TotalTime>
  <Words>1107</Words>
  <Application>Microsoft Office PowerPoint</Application>
  <PresentationFormat>Широкоэкранный</PresentationFormat>
  <Paragraphs>59</Paragraphs>
  <Slides>9</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9</vt:i4>
      </vt:variant>
    </vt:vector>
  </HeadingPairs>
  <TitlesOfParts>
    <vt:vector size="17" baseType="lpstr">
      <vt:lpstr>Arial</vt:lpstr>
      <vt:lpstr>Arial Cyr</vt:lpstr>
      <vt:lpstr>Calibri</vt:lpstr>
      <vt:lpstr>Calibri Light</vt:lpstr>
      <vt:lpstr>Cambria Math</vt:lpstr>
      <vt:lpstr>Symbol</vt:lpstr>
      <vt:lpstr>Times New Roman</vt:lpstr>
      <vt:lpstr>Тема Office</vt:lpstr>
      <vt:lpstr>ENGINEERINGECONOMICAL ANALYSIS OF THE USE OF ACCIDENT TOLERANT FUEL IN NUCLEAR POWER ENGINEERING</vt:lpstr>
      <vt:lpstr>Macroeconomic Factors of the Impact of Accident Tolerant Fuels (ATFs) on the Economy of Nuclear Power Plants</vt:lpstr>
      <vt:lpstr>The Macroeconomic Factor:</vt:lpstr>
      <vt:lpstr>Levelized Cost of Electricity  </vt:lpstr>
      <vt:lpstr>An Increase in the Cost due to Changes in Materials</vt:lpstr>
      <vt:lpstr>Cost Reduction</vt:lpstr>
      <vt:lpstr>The impact of the ATF on possible changes in the market share of fuel companies </vt:lpstr>
      <vt:lpstr>CONCLUSIONS</vt:lpstr>
      <vt:lpstr>Thanks for your attention.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Arkady Silenko</dc:creator>
  <cp:lastModifiedBy>Arkady Silenko</cp:lastModifiedBy>
  <cp:revision>53</cp:revision>
  <dcterms:created xsi:type="dcterms:W3CDTF">2019-05-24T16:06:34Z</dcterms:created>
  <dcterms:modified xsi:type="dcterms:W3CDTF">2019-05-27T08:54:48Z</dcterms:modified>
</cp:coreProperties>
</file>