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55.xml" ContentType="application/vnd.openxmlformats-officedocument.presentationml.slideLayout+xml"/>
  <Override PartName="/ppt/theme/theme1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6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7.xml" ContentType="application/vnd.openxmlformats-officedocument.theme+xml"/>
  <Override PartName="/ppt/theme/themeOverride1.xml" ContentType="application/vnd.openxmlformats-officedocument.themeOverride+xml"/>
  <Override PartName="/ppt/theme/theme18.xml" ContentType="application/vnd.openxmlformats-officedocument.theme+xml"/>
  <Override PartName="/ppt/theme/theme19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99" r:id="rId5"/>
    <p:sldMasterId id="2147488129" r:id="rId6"/>
    <p:sldMasterId id="2147488144" r:id="rId7"/>
    <p:sldMasterId id="2147491082" r:id="rId8"/>
    <p:sldMasterId id="2147491094" r:id="rId9"/>
    <p:sldMasterId id="2147491371" r:id="rId10"/>
    <p:sldMasterId id="2147492924" r:id="rId11"/>
    <p:sldMasterId id="2147492938" r:id="rId12"/>
    <p:sldMasterId id="2147492950" r:id="rId13"/>
    <p:sldMasterId id="2147495650" r:id="rId14"/>
    <p:sldMasterId id="2147496823" r:id="rId15"/>
    <p:sldMasterId id="2147499421" r:id="rId16"/>
    <p:sldMasterId id="2147501477" r:id="rId17"/>
  </p:sldMasterIdLst>
  <p:notesMasterIdLst>
    <p:notesMasterId r:id="rId32"/>
  </p:notesMasterIdLst>
  <p:handoutMasterIdLst>
    <p:handoutMasterId r:id="rId33"/>
  </p:handoutMasterIdLst>
  <p:sldIdLst>
    <p:sldId id="974" r:id="rId18"/>
    <p:sldId id="1125" r:id="rId19"/>
    <p:sldId id="1102" r:id="rId20"/>
    <p:sldId id="1101" r:id="rId21"/>
    <p:sldId id="1078" r:id="rId22"/>
    <p:sldId id="1135" r:id="rId23"/>
    <p:sldId id="1138" r:id="rId24"/>
    <p:sldId id="1139" r:id="rId25"/>
    <p:sldId id="1132" r:id="rId26"/>
    <p:sldId id="1127" r:id="rId27"/>
    <p:sldId id="1134" r:id="rId28"/>
    <p:sldId id="1133" r:id="rId29"/>
    <p:sldId id="1094" r:id="rId30"/>
    <p:sldId id="1131" r:id="rId31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ианова Марина Сергеевна" initials="АМ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1"/>
    <a:srgbClr val="FF7C80"/>
    <a:srgbClr val="CCECFF"/>
    <a:srgbClr val="00FFFF"/>
    <a:srgbClr val="9999FF"/>
    <a:srgbClr val="99CCFF"/>
    <a:srgbClr val="006600"/>
    <a:srgbClr val="FF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05" autoAdjust="0"/>
    <p:restoredTop sz="86401" autoAdjust="0"/>
  </p:normalViewPr>
  <p:slideViewPr>
    <p:cSldViewPr>
      <p:cViewPr>
        <p:scale>
          <a:sx n="103" d="100"/>
          <a:sy n="103" d="100"/>
        </p:scale>
        <p:origin x="-1770" y="162"/>
      </p:cViewPr>
      <p:guideLst>
        <p:guide orient="horz" pos="2160"/>
        <p:guide pos="288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2" d="100"/>
          <a:sy n="152" d="100"/>
        </p:scale>
        <p:origin x="688" y="192"/>
      </p:cViewPr>
      <p:guideLst>
        <p:guide orient="horz" pos="3127"/>
        <p:guide orient="horz" pos="2141"/>
        <p:guide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5E-5E43-8480-6C519683CE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5E-5E43-8480-6C519683CE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5E-5E43-8480-6C519683CE0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5E-5E43-8480-6C519683CE0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55E-5E43-8480-6C519683CE0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55E-5E43-8480-6C519683CE0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Ряд 7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55E-5E43-8480-6C519683C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0611968"/>
        <c:axId val="100613504"/>
      </c:barChart>
      <c:catAx>
        <c:axId val="100611968"/>
        <c:scaling>
          <c:orientation val="minMax"/>
        </c:scaling>
        <c:delete val="1"/>
        <c:axPos val="b"/>
        <c:majorGridlines/>
        <c:numFmt formatCode="General" sourceLinked="0"/>
        <c:majorTickMark val="out"/>
        <c:minorTickMark val="none"/>
        <c:tickLblPos val="nextTo"/>
        <c:crossAx val="100613504"/>
        <c:crosses val="autoZero"/>
        <c:auto val="1"/>
        <c:lblAlgn val="ctr"/>
        <c:lblOffset val="100"/>
        <c:noMultiLvlLbl val="0"/>
      </c:catAx>
      <c:valAx>
        <c:axId val="100613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611968"/>
        <c:crosses val="autoZero"/>
        <c:crossBetween val="between"/>
      </c:valAx>
      <c:spPr>
        <a:noFill/>
        <a:ln w="25400">
          <a:solidFill>
            <a:srgbClr val="FFFFFF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638A2-8582-2A43-9031-A2A8FA99E822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482899B4-FE9A-AC49-ADA7-24084D88460D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75000"/>
                </a:schemeClr>
              </a:solidFill>
              <a:cs typeface="Times New Roman" pitchFamily="18" charset="0"/>
            </a:rPr>
            <a:t>Традиционные  </a:t>
          </a:r>
          <a:r>
            <a:rPr lang="ru-RU" sz="1400" b="1" dirty="0">
              <a:solidFill>
                <a:schemeClr val="tx1">
                  <a:lumMod val="75000"/>
                </a:schemeClr>
              </a:solidFill>
              <a:cs typeface="Times New Roman" pitchFamily="18" charset="0"/>
            </a:rPr>
            <a:t>технологии позволяют убрать грубые несоответствия </a:t>
          </a:r>
          <a:endParaRPr lang="ru-RU" sz="1400" b="1" dirty="0">
            <a:solidFill>
              <a:schemeClr val="tx1">
                <a:lumMod val="75000"/>
              </a:schemeClr>
            </a:solidFill>
          </a:endParaRPr>
        </a:p>
      </dgm:t>
    </dgm:pt>
    <dgm:pt modelId="{442C09A7-1B65-6D43-8FB7-72A858E79B5C}" type="parTrans" cxnId="{EC05AC5C-2434-D144-8A3A-F2FC35C052C4}">
      <dgm:prSet/>
      <dgm:spPr/>
      <dgm:t>
        <a:bodyPr/>
        <a:lstStyle/>
        <a:p>
          <a:endParaRPr lang="ru-RU"/>
        </a:p>
      </dgm:t>
    </dgm:pt>
    <dgm:pt modelId="{7AC4A098-C06A-2845-A6D5-AE993D19010E}" type="sibTrans" cxnId="{EC05AC5C-2434-D144-8A3A-F2FC35C052C4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69EB2F1-CC2A-1848-B43B-FD73D11B0C94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75000"/>
                </a:schemeClr>
              </a:solidFill>
            </a:rPr>
            <a:t>Повышается </a:t>
          </a:r>
          <a:r>
            <a:rPr lang="ru-RU" sz="1400" b="1" dirty="0">
              <a:solidFill>
                <a:schemeClr val="tx1">
                  <a:lumMod val="75000"/>
                </a:schemeClr>
              </a:solidFill>
            </a:rPr>
            <a:t>роль энергетического состояния и «локальных» </a:t>
          </a:r>
          <a:r>
            <a:rPr lang="ru-RU" sz="1400" b="1" dirty="0" smtClean="0">
              <a:solidFill>
                <a:schemeClr val="tx1">
                  <a:lumMod val="75000"/>
                </a:schemeClr>
              </a:solidFill>
            </a:rPr>
            <a:t>взаимодействий/равновесий </a:t>
          </a:r>
          <a:r>
            <a:rPr lang="ru-RU" sz="1400" b="1" dirty="0">
              <a:solidFill>
                <a:schemeClr val="tx1">
                  <a:lumMod val="75000"/>
                </a:schemeClr>
              </a:solidFill>
            </a:rPr>
            <a:t>(Состав - концентрации + распределение;                  Структура, время и энергия)</a:t>
          </a:r>
        </a:p>
      </dgm:t>
    </dgm:pt>
    <dgm:pt modelId="{052D642D-B816-A84B-B45F-2E710051B04A}" type="parTrans" cxnId="{D38BBE87-A4DD-1048-978B-4B32BBDF8A39}">
      <dgm:prSet/>
      <dgm:spPr/>
      <dgm:t>
        <a:bodyPr/>
        <a:lstStyle/>
        <a:p>
          <a:endParaRPr lang="ru-RU"/>
        </a:p>
      </dgm:t>
    </dgm:pt>
    <dgm:pt modelId="{78A90B76-9FA0-2849-87AA-80B9AF3E670B}" type="sibTrans" cxnId="{D38BBE87-A4DD-1048-978B-4B32BBDF8A3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7A8CEC68-368E-5E45-BAFE-0A0DF265F0D3}">
      <dgm:prSet custT="1"/>
      <dgm:spPr>
        <a:solidFill>
          <a:schemeClr val="bg1"/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75000"/>
                </a:schemeClr>
              </a:solidFill>
            </a:rPr>
            <a:t>Связь </a:t>
          </a:r>
          <a:r>
            <a:rPr lang="ru-RU" sz="1400" b="1" dirty="0">
              <a:solidFill>
                <a:schemeClr val="tx1">
                  <a:lumMod val="75000"/>
                </a:schemeClr>
              </a:solidFill>
            </a:rPr>
            <a:t>«микро-мезо-макро» параметров структуры материалов, закладываемых от самого начала технологической цепочки производства. Эффект фазового перехода </a:t>
          </a:r>
          <a:r>
            <a:rPr lang="en-US" sz="1400" b="1" dirty="0">
              <a:solidFill>
                <a:schemeClr val="tx1">
                  <a:lumMod val="75000"/>
                </a:schemeClr>
              </a:solidFill>
            </a:rPr>
            <a:t>I </a:t>
          </a:r>
          <a:r>
            <a:rPr lang="ru-RU" sz="1400" b="1" dirty="0">
              <a:solidFill>
                <a:schemeClr val="tx1">
                  <a:lumMod val="75000"/>
                </a:schemeClr>
              </a:solidFill>
            </a:rPr>
            <a:t>рода</a:t>
          </a:r>
        </a:p>
      </dgm:t>
    </dgm:pt>
    <dgm:pt modelId="{D369BCCD-977E-A340-94EA-A0C8E92AA737}" type="parTrans" cxnId="{7262FC3F-231D-E24C-AC4A-FD01692A8570}">
      <dgm:prSet/>
      <dgm:spPr/>
      <dgm:t>
        <a:bodyPr/>
        <a:lstStyle/>
        <a:p>
          <a:endParaRPr lang="ru-RU"/>
        </a:p>
      </dgm:t>
    </dgm:pt>
    <dgm:pt modelId="{96D55656-BD54-5C41-B753-2B1F2EF32703}" type="sibTrans" cxnId="{7262FC3F-231D-E24C-AC4A-FD01692A857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E154D15-C7FF-D445-91E0-6E744427AA0B}" type="pres">
      <dgm:prSet presAssocID="{36D638A2-8582-2A43-9031-A2A8FA99E822}" presName="Name0" presStyleCnt="0">
        <dgm:presLayoutVars>
          <dgm:dir/>
          <dgm:resizeHandles val="exact"/>
        </dgm:presLayoutVars>
      </dgm:prSet>
      <dgm:spPr/>
    </dgm:pt>
    <dgm:pt modelId="{25B66190-FB86-4942-9A00-0DA83A47F3D8}" type="pres">
      <dgm:prSet presAssocID="{482899B4-FE9A-AC49-ADA7-24084D88460D}" presName="node" presStyleLbl="node1" presStyleIdx="0" presStyleCnt="3" custScaleY="176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AE951-D397-A44B-AE5F-4E1DAAA05581}" type="pres">
      <dgm:prSet presAssocID="{7AC4A098-C06A-2845-A6D5-AE993D19010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D2981EE-0B54-A14C-AF70-3A76ECFCAF1E}" type="pres">
      <dgm:prSet presAssocID="{7AC4A098-C06A-2845-A6D5-AE993D19010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4F14608-F9A5-8C4F-9371-0CAEEE9D84E4}" type="pres">
      <dgm:prSet presAssocID="{7A8CEC68-368E-5E45-BAFE-0A0DF265F0D3}" presName="node" presStyleLbl="node1" presStyleIdx="1" presStyleCnt="3" custScaleY="186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A23B7-7D5A-DF43-B084-8FB8C5970F3C}" type="pres">
      <dgm:prSet presAssocID="{96D55656-BD54-5C41-B753-2B1F2EF3270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7F8A104-382D-9547-89D9-7D95EA26F3F2}" type="pres">
      <dgm:prSet presAssocID="{96D55656-BD54-5C41-B753-2B1F2EF3270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6F75BA8-E4F0-AE42-B661-EE07F80FCBB4}" type="pres">
      <dgm:prSet presAssocID="{769EB2F1-CC2A-1848-B43B-FD73D11B0C94}" presName="node" presStyleLbl="node1" presStyleIdx="2" presStyleCnt="3" custScaleY="197130" custLinFactNeighborY="-6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3E58D3-3D91-4046-BB09-6553FE539B6C}" type="presOf" srcId="{482899B4-FE9A-AC49-ADA7-24084D88460D}" destId="{25B66190-FB86-4942-9A00-0DA83A47F3D8}" srcOrd="0" destOrd="0" presId="urn:microsoft.com/office/officeart/2005/8/layout/process1"/>
    <dgm:cxn modelId="{740A70FF-B2DB-FC4C-9A3B-4430292BAE53}" type="presOf" srcId="{96D55656-BD54-5C41-B753-2B1F2EF32703}" destId="{27F8A104-382D-9547-89D9-7D95EA26F3F2}" srcOrd="1" destOrd="0" presId="urn:microsoft.com/office/officeart/2005/8/layout/process1"/>
    <dgm:cxn modelId="{27E58BA9-EFE6-C24F-858D-993107882F4C}" type="presOf" srcId="{7AC4A098-C06A-2845-A6D5-AE993D19010E}" destId="{F00AE951-D397-A44B-AE5F-4E1DAAA05581}" srcOrd="0" destOrd="0" presId="urn:microsoft.com/office/officeart/2005/8/layout/process1"/>
    <dgm:cxn modelId="{D38BBE87-A4DD-1048-978B-4B32BBDF8A39}" srcId="{36D638A2-8582-2A43-9031-A2A8FA99E822}" destId="{769EB2F1-CC2A-1848-B43B-FD73D11B0C94}" srcOrd="2" destOrd="0" parTransId="{052D642D-B816-A84B-B45F-2E710051B04A}" sibTransId="{78A90B76-9FA0-2849-87AA-80B9AF3E670B}"/>
    <dgm:cxn modelId="{F10D7D63-D96A-454E-81E4-EC6A4921A9AE}" type="presOf" srcId="{7A8CEC68-368E-5E45-BAFE-0A0DF265F0D3}" destId="{34F14608-F9A5-8C4F-9371-0CAEEE9D84E4}" srcOrd="0" destOrd="0" presId="urn:microsoft.com/office/officeart/2005/8/layout/process1"/>
    <dgm:cxn modelId="{B0364CC4-89B6-7548-9F14-CC9FB9CB0019}" type="presOf" srcId="{96D55656-BD54-5C41-B753-2B1F2EF32703}" destId="{520A23B7-7D5A-DF43-B084-8FB8C5970F3C}" srcOrd="0" destOrd="0" presId="urn:microsoft.com/office/officeart/2005/8/layout/process1"/>
    <dgm:cxn modelId="{EC05AC5C-2434-D144-8A3A-F2FC35C052C4}" srcId="{36D638A2-8582-2A43-9031-A2A8FA99E822}" destId="{482899B4-FE9A-AC49-ADA7-24084D88460D}" srcOrd="0" destOrd="0" parTransId="{442C09A7-1B65-6D43-8FB7-72A858E79B5C}" sibTransId="{7AC4A098-C06A-2845-A6D5-AE993D19010E}"/>
    <dgm:cxn modelId="{8048EEF2-538E-174C-AE0A-CE3933FBFBCF}" type="presOf" srcId="{769EB2F1-CC2A-1848-B43B-FD73D11B0C94}" destId="{86F75BA8-E4F0-AE42-B661-EE07F80FCBB4}" srcOrd="0" destOrd="0" presId="urn:microsoft.com/office/officeart/2005/8/layout/process1"/>
    <dgm:cxn modelId="{991C925D-0DD0-FF49-821E-CF6F674A5EE1}" type="presOf" srcId="{36D638A2-8582-2A43-9031-A2A8FA99E822}" destId="{7E154D15-C7FF-D445-91E0-6E744427AA0B}" srcOrd="0" destOrd="0" presId="urn:microsoft.com/office/officeart/2005/8/layout/process1"/>
    <dgm:cxn modelId="{7262FC3F-231D-E24C-AC4A-FD01692A8570}" srcId="{36D638A2-8582-2A43-9031-A2A8FA99E822}" destId="{7A8CEC68-368E-5E45-BAFE-0A0DF265F0D3}" srcOrd="1" destOrd="0" parTransId="{D369BCCD-977E-A340-94EA-A0C8E92AA737}" sibTransId="{96D55656-BD54-5C41-B753-2B1F2EF32703}"/>
    <dgm:cxn modelId="{3FD2C270-1C3B-5442-9EB5-0F47E4BB350A}" type="presOf" srcId="{7AC4A098-C06A-2845-A6D5-AE993D19010E}" destId="{2D2981EE-0B54-A14C-AF70-3A76ECFCAF1E}" srcOrd="1" destOrd="0" presId="urn:microsoft.com/office/officeart/2005/8/layout/process1"/>
    <dgm:cxn modelId="{4DB05597-DBFD-864D-8A92-D3CC7D4DED87}" type="presParOf" srcId="{7E154D15-C7FF-D445-91E0-6E744427AA0B}" destId="{25B66190-FB86-4942-9A00-0DA83A47F3D8}" srcOrd="0" destOrd="0" presId="urn:microsoft.com/office/officeart/2005/8/layout/process1"/>
    <dgm:cxn modelId="{B5995A07-309E-3941-B0A0-890922D31EC3}" type="presParOf" srcId="{7E154D15-C7FF-D445-91E0-6E744427AA0B}" destId="{F00AE951-D397-A44B-AE5F-4E1DAAA05581}" srcOrd="1" destOrd="0" presId="urn:microsoft.com/office/officeart/2005/8/layout/process1"/>
    <dgm:cxn modelId="{A4AC62CA-6768-4F4F-B667-EA1D856FB64E}" type="presParOf" srcId="{F00AE951-D397-A44B-AE5F-4E1DAAA05581}" destId="{2D2981EE-0B54-A14C-AF70-3A76ECFCAF1E}" srcOrd="0" destOrd="0" presId="urn:microsoft.com/office/officeart/2005/8/layout/process1"/>
    <dgm:cxn modelId="{7B0B9C32-F084-8E48-A6BA-6EE1358C5466}" type="presParOf" srcId="{7E154D15-C7FF-D445-91E0-6E744427AA0B}" destId="{34F14608-F9A5-8C4F-9371-0CAEEE9D84E4}" srcOrd="2" destOrd="0" presId="urn:microsoft.com/office/officeart/2005/8/layout/process1"/>
    <dgm:cxn modelId="{75E3EBF2-CB97-7842-838F-F81BF816A67E}" type="presParOf" srcId="{7E154D15-C7FF-D445-91E0-6E744427AA0B}" destId="{520A23B7-7D5A-DF43-B084-8FB8C5970F3C}" srcOrd="3" destOrd="0" presId="urn:microsoft.com/office/officeart/2005/8/layout/process1"/>
    <dgm:cxn modelId="{65AE4BC8-352B-C54F-98F6-8AFC7425AD75}" type="presParOf" srcId="{520A23B7-7D5A-DF43-B084-8FB8C5970F3C}" destId="{27F8A104-382D-9547-89D9-7D95EA26F3F2}" srcOrd="0" destOrd="0" presId="urn:microsoft.com/office/officeart/2005/8/layout/process1"/>
    <dgm:cxn modelId="{855BB1B6-D5EF-5647-8C11-01C8943FD4B3}" type="presParOf" srcId="{7E154D15-C7FF-D445-91E0-6E744427AA0B}" destId="{86F75BA8-E4F0-AE42-B661-EE07F80FCBB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66190-FB86-4942-9A00-0DA83A47F3D8}">
      <dsp:nvSpPr>
        <dsp:cNvPr id="0" name=""/>
        <dsp:cNvSpPr/>
      </dsp:nvSpPr>
      <dsp:spPr>
        <a:xfrm>
          <a:off x="11817" y="62714"/>
          <a:ext cx="2269768" cy="225083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75000"/>
                </a:schemeClr>
              </a:solidFill>
              <a:cs typeface="Times New Roman" pitchFamily="18" charset="0"/>
            </a:rPr>
            <a:t>Традиционные  </a:t>
          </a:r>
          <a:r>
            <a:rPr lang="ru-RU" sz="1400" b="1" kern="1200" dirty="0">
              <a:solidFill>
                <a:schemeClr val="tx1">
                  <a:lumMod val="75000"/>
                </a:schemeClr>
              </a:solidFill>
              <a:cs typeface="Times New Roman" pitchFamily="18" charset="0"/>
            </a:rPr>
            <a:t>технологии позволяют убрать грубые несоответствия </a:t>
          </a:r>
          <a:endParaRPr lang="ru-RU" sz="14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77742" y="128639"/>
        <a:ext cx="2137918" cy="2118985"/>
      </dsp:txXfrm>
    </dsp:sp>
    <dsp:sp modelId="{F00AE951-D397-A44B-AE5F-4E1DAAA05581}">
      <dsp:nvSpPr>
        <dsp:cNvPr id="0" name=""/>
        <dsp:cNvSpPr/>
      </dsp:nvSpPr>
      <dsp:spPr>
        <a:xfrm>
          <a:off x="2508562" y="906680"/>
          <a:ext cx="481190" cy="56290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508562" y="1019260"/>
        <a:ext cx="336833" cy="337742"/>
      </dsp:txXfrm>
    </dsp:sp>
    <dsp:sp modelId="{34F14608-F9A5-8C4F-9371-0CAEEE9D84E4}">
      <dsp:nvSpPr>
        <dsp:cNvPr id="0" name=""/>
        <dsp:cNvSpPr/>
      </dsp:nvSpPr>
      <dsp:spPr>
        <a:xfrm>
          <a:off x="3189492" y="0"/>
          <a:ext cx="2269768" cy="23762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75000"/>
                </a:schemeClr>
              </a:solidFill>
            </a:rPr>
            <a:t>Связь </a:t>
          </a:r>
          <a:r>
            <a:rPr lang="ru-RU" sz="1400" b="1" kern="1200" dirty="0">
              <a:solidFill>
                <a:schemeClr val="tx1">
                  <a:lumMod val="75000"/>
                </a:schemeClr>
              </a:solidFill>
            </a:rPr>
            <a:t>«микро-мезо-макро» параметров структуры материалов, закладываемых от самого начала технологической цепочки производства. Эффект фазового перехода </a:t>
          </a:r>
          <a:r>
            <a:rPr lang="en-US" sz="1400" b="1" kern="1200" dirty="0">
              <a:solidFill>
                <a:schemeClr val="tx1">
                  <a:lumMod val="75000"/>
                </a:schemeClr>
              </a:solidFill>
            </a:rPr>
            <a:t>I </a:t>
          </a:r>
          <a:r>
            <a:rPr lang="ru-RU" sz="1400" b="1" kern="1200" dirty="0">
              <a:solidFill>
                <a:schemeClr val="tx1">
                  <a:lumMod val="75000"/>
                </a:schemeClr>
              </a:solidFill>
            </a:rPr>
            <a:t>рода</a:t>
          </a:r>
        </a:p>
      </dsp:txBody>
      <dsp:txXfrm>
        <a:off x="3255971" y="66479"/>
        <a:ext cx="2136810" cy="2243306"/>
      </dsp:txXfrm>
    </dsp:sp>
    <dsp:sp modelId="{520A23B7-7D5A-DF43-B084-8FB8C5970F3C}">
      <dsp:nvSpPr>
        <dsp:cNvPr id="0" name=""/>
        <dsp:cNvSpPr/>
      </dsp:nvSpPr>
      <dsp:spPr>
        <a:xfrm>
          <a:off x="5686238" y="906680"/>
          <a:ext cx="481190" cy="56290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686238" y="1019260"/>
        <a:ext cx="336833" cy="337742"/>
      </dsp:txXfrm>
    </dsp:sp>
    <dsp:sp modelId="{86F75BA8-E4F0-AE42-B661-EE07F80FCBB4}">
      <dsp:nvSpPr>
        <dsp:cNvPr id="0" name=""/>
        <dsp:cNvSpPr/>
      </dsp:nvSpPr>
      <dsp:spPr>
        <a:xfrm>
          <a:off x="6367168" y="-66213"/>
          <a:ext cx="2269768" cy="250869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75000"/>
                </a:schemeClr>
              </a:solidFill>
            </a:rPr>
            <a:t>Повышается </a:t>
          </a:r>
          <a:r>
            <a:rPr lang="ru-RU" sz="1400" b="1" kern="1200" dirty="0">
              <a:solidFill>
                <a:schemeClr val="tx1">
                  <a:lumMod val="75000"/>
                </a:schemeClr>
              </a:solidFill>
            </a:rPr>
            <a:t>роль энергетического состояния и «локальных» </a:t>
          </a:r>
          <a:r>
            <a:rPr lang="ru-RU" sz="1400" b="1" kern="1200" dirty="0" smtClean="0">
              <a:solidFill>
                <a:schemeClr val="tx1">
                  <a:lumMod val="75000"/>
                </a:schemeClr>
              </a:solidFill>
            </a:rPr>
            <a:t>взаимодействий/равновесий </a:t>
          </a:r>
          <a:r>
            <a:rPr lang="ru-RU" sz="1400" b="1" kern="1200" dirty="0">
              <a:solidFill>
                <a:schemeClr val="tx1">
                  <a:lumMod val="75000"/>
                </a:schemeClr>
              </a:solidFill>
            </a:rPr>
            <a:t>(Состав - концентрации + распределение;                  Структура, время и энергия)</a:t>
          </a:r>
        </a:p>
      </dsp:txBody>
      <dsp:txXfrm>
        <a:off x="6433647" y="266"/>
        <a:ext cx="2136810" cy="2375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defTabSz="914632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696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algn="r" defTabSz="914632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25"/>
            <a:ext cx="4302625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3" rIns="91387" bIns="45693" numCol="1" anchor="b" anchorCtr="0" compatLnSpc="1">
            <a:prstTxWarp prst="textNoShape">
              <a:avLst/>
            </a:prstTxWarp>
          </a:bodyPr>
          <a:lstStyle>
            <a:lvl1pPr defTabSz="914632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696" y="6456325"/>
            <a:ext cx="4302625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3" rIns="91387" bIns="4569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CBADB6-0BC5-4B2B-BC83-7D8BF99DFB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5165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0" rIns="93122" bIns="46560" numCol="1" anchor="t" anchorCtr="0" compatLnSpc="1">
            <a:prstTxWarp prst="textNoShape">
              <a:avLst/>
            </a:prstTxWarp>
          </a:bodyPr>
          <a:lstStyle>
            <a:lvl1pPr defTabSz="932069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696" y="0"/>
            <a:ext cx="4302625" cy="3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0" rIns="93122" bIns="46560" numCol="1" anchor="t" anchorCtr="0" compatLnSpc="1">
            <a:prstTxWarp prst="textNoShape">
              <a:avLst/>
            </a:prstTxWarp>
          </a:bodyPr>
          <a:lstStyle>
            <a:lvl1pPr algn="r" defTabSz="932069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519" y="3228706"/>
            <a:ext cx="7937601" cy="305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0" rIns="93122" bIns="46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25"/>
            <a:ext cx="4302625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0" rIns="93122" bIns="46560" numCol="1" anchor="b" anchorCtr="0" compatLnSpc="1">
            <a:prstTxWarp prst="textNoShape">
              <a:avLst/>
            </a:prstTxWarp>
          </a:bodyPr>
          <a:lstStyle>
            <a:lvl1pPr defTabSz="932069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696" y="6456325"/>
            <a:ext cx="4302625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22" tIns="46560" rIns="93122" bIns="46560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C02541B9-046F-449A-8E05-3C8F188822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332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58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9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1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12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F2B26E-C19F-43F2-AFC9-6E3FBABB0F49}" type="slidenum">
              <a:rPr lang="ru-RU" altLang="ru-RU"/>
              <a:pPr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9575" y="458788"/>
            <a:ext cx="4491038" cy="336708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608" y="3960329"/>
            <a:ext cx="8577431" cy="248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t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94519" y="3228706"/>
            <a:ext cx="7937601" cy="3058030"/>
          </a:xfrm>
        </p:spPr>
        <p:txBody>
          <a:bodyPr/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u-RU" sz="1100" b="0" dirty="0">
                <a:solidFill>
                  <a:schemeClr val="tx2"/>
                </a:solidFill>
                <a:cs typeface="Times New Roman" pitchFamily="18" charset="0"/>
              </a:rPr>
              <a:t>Уменьшение размера дисперсных частиц до </a:t>
            </a:r>
            <a:r>
              <a:rPr lang="ru-RU" sz="1100" b="0" dirty="0" err="1">
                <a:solidFill>
                  <a:schemeClr val="tx2"/>
                </a:solidFill>
                <a:cs typeface="Times New Roman" pitchFamily="18" charset="0"/>
              </a:rPr>
              <a:t>наноразмеров</a:t>
            </a:r>
            <a:r>
              <a:rPr lang="ru-RU" sz="1100" b="0" dirty="0">
                <a:solidFill>
                  <a:schemeClr val="tx2"/>
                </a:solidFill>
                <a:cs typeface="Times New Roman" pitchFamily="18" charset="0"/>
              </a:rPr>
              <a:t> позволяет повысить сопротивление ползучести. </a:t>
            </a:r>
            <a:r>
              <a:rPr lang="en-US" sz="11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100" b="0" dirty="0">
                <a:solidFill>
                  <a:schemeClr val="tx2"/>
                </a:solidFill>
                <a:cs typeface="Times New Roman" pitchFamily="18" charset="0"/>
              </a:rPr>
              <a:t>Повышение сопротивления ползучести в 10 раз позволяет поднять рабочую температуру на 20</a:t>
            </a:r>
            <a:r>
              <a:rPr lang="ru-RU" sz="1100" b="0" baseline="30000" dirty="0">
                <a:solidFill>
                  <a:schemeClr val="tx2"/>
                </a:solidFill>
                <a:cs typeface="Times New Roman" pitchFamily="18" charset="0"/>
              </a:rPr>
              <a:t>0</a:t>
            </a:r>
            <a:r>
              <a:rPr lang="ru-RU" sz="1100" b="0" dirty="0">
                <a:solidFill>
                  <a:schemeClr val="tx2"/>
                </a:solidFill>
                <a:cs typeface="Times New Roman" pitchFamily="18" charset="0"/>
              </a:rPr>
              <a:t>С, а, следовательно, КПД </a:t>
            </a:r>
            <a:r>
              <a:rPr lang="ru-RU" sz="1100" b="0" dirty="0" err="1">
                <a:solidFill>
                  <a:schemeClr val="tx2"/>
                </a:solidFill>
                <a:cs typeface="Times New Roman" pitchFamily="18" charset="0"/>
              </a:rPr>
              <a:t>энергостанции</a:t>
            </a:r>
            <a:r>
              <a:rPr lang="ru-RU" sz="1100" b="0" dirty="0">
                <a:solidFill>
                  <a:schemeClr val="tx2"/>
                </a:solidFill>
                <a:cs typeface="Times New Roman" pitchFamily="18" charset="0"/>
              </a:rPr>
              <a:t>.</a:t>
            </a:r>
            <a:endParaRPr lang="en-US" sz="1100" b="0" dirty="0">
              <a:solidFill>
                <a:schemeClr val="tx2"/>
              </a:solidFill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u-RU" sz="1100" b="0" dirty="0">
                <a:solidFill>
                  <a:schemeClr val="tx2"/>
                </a:solidFill>
                <a:cs typeface="Times New Roman" pitchFamily="18" charset="0"/>
              </a:rPr>
              <a:t>Стабилизация нитридами MХ размером от 10 </a:t>
            </a:r>
            <a:r>
              <a:rPr lang="ru-RU" sz="1100" b="0" dirty="0" err="1">
                <a:solidFill>
                  <a:schemeClr val="tx2"/>
                </a:solidFill>
                <a:cs typeface="Times New Roman" pitchFamily="18" charset="0"/>
              </a:rPr>
              <a:t>нм</a:t>
            </a:r>
            <a:r>
              <a:rPr lang="ru-RU" sz="1100" b="0" dirty="0">
                <a:solidFill>
                  <a:schemeClr val="tx2"/>
                </a:solidFill>
                <a:cs typeface="Times New Roman" pitchFamily="18" charset="0"/>
              </a:rPr>
              <a:t> до 30 </a:t>
            </a:r>
            <a:r>
              <a:rPr lang="ru-RU" sz="1100" b="0" dirty="0" err="1">
                <a:solidFill>
                  <a:schemeClr val="tx2"/>
                </a:solidFill>
                <a:cs typeface="Times New Roman" pitchFamily="18" charset="0"/>
              </a:rPr>
              <a:t>нм</a:t>
            </a:r>
            <a:r>
              <a:rPr lang="ru-RU" sz="11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100" b="0" dirty="0" err="1">
                <a:solidFill>
                  <a:schemeClr val="tx2"/>
                </a:solidFill>
                <a:cs typeface="Times New Roman" pitchFamily="18" charset="0"/>
              </a:rPr>
              <a:t>наноструктуры</a:t>
            </a:r>
            <a:r>
              <a:rPr lang="ru-RU" sz="1100" b="0" dirty="0">
                <a:solidFill>
                  <a:schemeClr val="tx2"/>
                </a:solidFill>
                <a:cs typeface="Times New Roman" pitchFamily="18" charset="0"/>
              </a:rPr>
              <a:t> мартенсита (размер структурных элементов &lt;100 </a:t>
            </a:r>
            <a:r>
              <a:rPr lang="ru-RU" sz="1100" b="0" dirty="0" err="1">
                <a:solidFill>
                  <a:schemeClr val="tx2"/>
                </a:solidFill>
                <a:cs typeface="Times New Roman" pitchFamily="18" charset="0"/>
              </a:rPr>
              <a:t>нм</a:t>
            </a:r>
            <a:r>
              <a:rPr lang="ru-RU" sz="1100" b="0" dirty="0">
                <a:solidFill>
                  <a:schemeClr val="tx2"/>
                </a:solidFill>
                <a:cs typeface="Times New Roman" pitchFamily="18" charset="0"/>
              </a:rPr>
              <a:t>) - основная причина повышения рабочей температуры. Вторая причина - дисперсионное упрочнение </a:t>
            </a:r>
            <a:r>
              <a:rPr lang="ru-RU" sz="1100" b="0" dirty="0" err="1">
                <a:solidFill>
                  <a:schemeClr val="tx2"/>
                </a:solidFill>
                <a:cs typeface="Times New Roman" pitchFamily="18" charset="0"/>
              </a:rPr>
              <a:t>нанокарбидами</a:t>
            </a:r>
            <a:r>
              <a:rPr lang="ru-RU" sz="1100" b="0" dirty="0">
                <a:solidFill>
                  <a:schemeClr val="tx2"/>
                </a:solidFill>
                <a:cs typeface="Times New Roman" pitchFamily="18" charset="0"/>
              </a:rPr>
              <a:t>. </a:t>
            </a:r>
            <a:r>
              <a:rPr lang="ru-RU" sz="1100" b="0" dirty="0">
                <a:solidFill>
                  <a:schemeClr val="tx2"/>
                </a:solidFill>
                <a:cs typeface="Times New Roman" charset="0"/>
              </a:rPr>
              <a:t>Снижение диффузионной подвижности элементов</a:t>
            </a:r>
            <a:r>
              <a:rPr lang="en-US" sz="1100" b="0" dirty="0">
                <a:solidFill>
                  <a:schemeClr val="tx2"/>
                </a:solidFill>
                <a:cs typeface="Times New Roman" charset="0"/>
              </a:rPr>
              <a:t> </a:t>
            </a:r>
            <a:r>
              <a:rPr lang="ru-RU" sz="1100" b="0" dirty="0">
                <a:solidFill>
                  <a:schemeClr val="tx2"/>
                </a:solidFill>
                <a:cs typeface="Times New Roman" charset="0"/>
              </a:rPr>
              <a:t>упрочняющих фаз (легирование кобальтом)</a:t>
            </a:r>
            <a:endParaRPr lang="ru-RU" sz="1100" b="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1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100" b="0" dirty="0" err="1">
                <a:solidFill>
                  <a:schemeClr val="tx2"/>
                </a:solidFill>
                <a:cs typeface="Times New Roman" pitchFamily="18" charset="0"/>
              </a:rPr>
              <a:t>Наноструктура</a:t>
            </a:r>
            <a:r>
              <a:rPr lang="ru-RU" sz="1100" b="0" dirty="0">
                <a:solidFill>
                  <a:schemeClr val="tx2"/>
                </a:solidFill>
                <a:cs typeface="Times New Roman" pitchFamily="18" charset="0"/>
              </a:rPr>
              <a:t> и </a:t>
            </a:r>
            <a:r>
              <a:rPr lang="ru-RU" sz="1100" b="0" dirty="0" err="1">
                <a:solidFill>
                  <a:schemeClr val="tx2"/>
                </a:solidFill>
                <a:cs typeface="Times New Roman" pitchFamily="18" charset="0"/>
              </a:rPr>
              <a:t>нанофазное</a:t>
            </a:r>
            <a:r>
              <a:rPr lang="ru-RU" sz="1100" b="0" dirty="0">
                <a:solidFill>
                  <a:schemeClr val="tx2"/>
                </a:solidFill>
                <a:cs typeface="Times New Roman" pitchFamily="18" charset="0"/>
              </a:rPr>
              <a:t> состояние в сталях мартенситного класса образуются за счет оптимального легирования и термической обработки.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541B9-046F-449A-8E05-3C8F18882296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40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41B9-046F-449A-8E05-3C8F18882296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9869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41B9-046F-449A-8E05-3C8F18882296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986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eg"/></Relationships>
</file>

<file path=ppt/slideLayouts/_rels/slideLayout1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Master" Target="../slideMasters/slideMaster15.xml"/><Relationship Id="rId7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7.jpeg"/><Relationship Id="rId4" Type="http://schemas.openxmlformats.org/officeDocument/2006/relationships/image" Target="../media/image6.jpeg"/><Relationship Id="rId9" Type="http://schemas.openxmlformats.org/officeDocument/2006/relationships/image" Target="../media/image16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3.pn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EE2FB-A8B9-4ECD-90C1-7621A2D748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17107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36C2D-7F63-4F0E-898E-38B088E92F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60435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A0F7753-7848-4E5E-AF27-7D77E20A58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664950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75BFE2-1EAE-4962-AED3-92990D09C3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75312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4EA7917-671A-4C83-A259-2B69837331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2315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A32B9C7-4B1A-4806-937E-52F1AE7C17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609090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CE0805D-B61D-43E5-8EC5-FD162A8783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56831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45A3DD0-4829-4B9F-A5AA-F4AF70BBD6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4740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BAD6AB6-6C97-4BFC-B5B2-6C79C1889D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970312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A113DBA-E390-48B5-A1CB-E4281F56BB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67860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9106884-F8A0-48B9-8391-A68A7965A4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115902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4D57D6-8932-4006-8D62-5701AACAA7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179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53305-187F-4004-B236-D4AFC69C99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083504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0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6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131518C-EE51-423F-B1EA-A28A6B568C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5001198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B0ADB01-8FE4-4FE1-B163-3C1E35599D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296397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F07EA33-09D1-420B-A784-8067EF738A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621247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9BB6F1-3D31-40C7-9738-9B270E6570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749499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3DA0B56-F04D-41EE-A1CB-C881A578D7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03958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013EE17-855E-459F-ADFE-3F498F2DF5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729732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31A1553-D2AB-4EAA-B5E1-F201562319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78261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A75DA7B-19D2-46ED-AEDE-0A1CB70698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51169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2176743-0B8B-4FDB-A73A-844AFF1861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184576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69A013B-1F88-4BDF-8635-12628054B0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826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1125539"/>
            <a:ext cx="8424862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1D5FF-27AA-4EED-8D64-8E68118DFB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539296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D715C6C-1F50-41A4-82FC-DAD545EBB0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677961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0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6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331D325-1FA3-4E43-ABE0-DA5ADF68EB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79747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52C9FB1-B119-47FA-940D-732E2B007F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196697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9373E21-5552-44D4-B05F-432D35A02D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3021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85D340D-207A-423E-AE1A-9B9D4FE770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7416586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930F262-58D9-4540-A327-9E1F994952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841256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F40187D-B30C-47CD-8361-2E0C4AB873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082381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D78C410-5F18-4ED6-8F71-E14ADD4414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660770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B3FA157-195A-42D0-8EDB-7CBC74556F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00858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4D59053-629A-4F2E-A098-6874866510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71741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9"/>
            <a:ext cx="8424862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7FB25-A9D0-4246-A1A6-1A7917E310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31615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4489614-4FE9-423D-A231-C9014B4B18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727855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6458C1E-7DD9-4E1F-8823-F259DBA404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56648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0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6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08681A-A592-46FB-B6FD-8826B31239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5077237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C4B29F3-B1EE-451F-ABA1-25C0FC8A19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398154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B4C04D8-BC03-4AEE-8B55-FAA5C93DE4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4401750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CFB7201-F654-4A90-A36E-31BDE13836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996469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D06F5DD-F2E4-4ECB-84FD-491066EB4B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49007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94CD282-8579-4BAB-86DF-6062621B61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05269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2B700DF-BF8C-4C47-B76A-4E2E1143F5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582007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01112C1-12CD-4C6D-8B38-032811D6A7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68653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D92FD-6F1A-4017-9AE0-747B2BC63F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116255"/>
      </p:ext>
    </p:extLst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0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6798EB2-9D96-4CC3-8C17-5174AC51A7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562531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2C1D7FC-55F6-4E0F-8020-244A8339C5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4926209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BB5FF8E-DC4F-439D-AA3E-1881E9B23F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89428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0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78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072FE1C-AA95-4290-A2D0-325D634328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953787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B9D60E2-8922-4DD5-A4A9-CAA179280F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37827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15E1374-98C0-4345-9CF4-644D1C6C1B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637145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BAD4EF2-5BD9-407D-823E-63B42C8355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299092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349E1A0-F4F4-4605-9A66-C87F7E9439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13917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B2BC7F4-3071-4C4A-8DE2-6AA3945494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376203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63AEEBE-FE0E-4CC1-9C5D-4FCDF413D2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2231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28B5A-C64D-492F-8C12-D5DAE26825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09900"/>
      </p:ext>
    </p:extLst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9" y="1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BA8DC0D-FF98-48D8-AE03-F17CE8ECF0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104711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- Стратсовет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2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6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89090" name="Объект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navigation8" descr="ujkm,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198" y="2795156"/>
            <a:ext cx="8280400" cy="367413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92209" y="4541402"/>
            <a:ext cx="3197565" cy="1358299"/>
          </a:xfrm>
          <a:prstGeom prst="rect">
            <a:avLst/>
          </a:prstGeom>
        </p:spPr>
        <p:txBody>
          <a:bodyPr lIns="0" tIns="46619" rIns="0" bIns="46619" anchor="b"/>
          <a:lstStyle>
            <a:lvl1pPr marL="0" indent="0" algn="l" defTabSz="912944" rtl="0" eaLnBrk="1" fontAlgn="base" hangingPunct="1">
              <a:spcBef>
                <a:spcPts val="612"/>
              </a:spcBef>
              <a:spcAft>
                <a:spcPct val="0"/>
              </a:spcAft>
              <a:buClr>
                <a:schemeClr val="tx2"/>
              </a:buClr>
              <a:buFontTx/>
              <a:buNone/>
              <a:tabLst>
                <a:tab pos="1186504" algn="l"/>
              </a:tabLst>
              <a:defRPr lang="ru-RU" sz="1400" b="1" kern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592209" y="6071180"/>
            <a:ext cx="3197565" cy="361242"/>
          </a:xfrm>
          <a:prstGeom prst="rect">
            <a:avLst/>
          </a:prstGeom>
        </p:spPr>
        <p:txBody>
          <a:bodyPr lIns="0" tIns="46619" rIns="0" bIns="46619" anchor="ctr"/>
          <a:lstStyle>
            <a:lvl1pPr marL="0" indent="0" algn="l" defTabSz="912944" rtl="0" eaLnBrk="1" fontAlgn="base" hangingPunct="1">
              <a:spcBef>
                <a:spcPts val="612"/>
              </a:spcBef>
              <a:spcAft>
                <a:spcPct val="0"/>
              </a:spcAft>
              <a:buClr>
                <a:schemeClr val="tx2"/>
              </a:buClr>
              <a:buFontTx/>
              <a:buNone/>
              <a:tabLst>
                <a:tab pos="1186504" algn="l"/>
              </a:tabLst>
              <a:defRPr lang="ru-RU" sz="1400" b="1" kern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2311417" y="1078835"/>
            <a:ext cx="6743396" cy="379437"/>
          </a:xfrm>
          <a:prstGeom prst="rect">
            <a:avLst/>
          </a:prstGeom>
        </p:spPr>
        <p:txBody>
          <a:bodyPr lIns="93236" tIns="46619" rIns="93236" bIns="46619" anchor="ctr"/>
          <a:lstStyle>
            <a:lvl1pPr algn="r">
              <a:defRPr lang="ru-RU" sz="1400" b="1" kern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063325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2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9011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 rot="5400000">
            <a:off x="8116094" y="1980406"/>
            <a:ext cx="19129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18"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+mn-cs"/>
              </a:rPr>
              <a:t>Last Modified 25.04.2014 19:06 Russian Standard Time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 rot="5400000">
            <a:off x="8224044" y="4199731"/>
            <a:ext cx="16970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18"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+mn-cs"/>
              </a:rPr>
              <a:t>Printed 24.04.2014 20:59 Russian Standard Time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McK 1. On-page tracker" hidden="1"/>
          <p:cNvSpPr>
            <a:spLocks noChangeArrowheads="1"/>
          </p:cNvSpPr>
          <p:nvPr/>
        </p:nvSpPr>
        <p:spPr bwMode="auto">
          <a:xfrm>
            <a:off x="12858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40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sp>
        <p:nvSpPr>
          <p:cNvPr id="9" name="McK 3. Unit of measure" hidden="1"/>
          <p:cNvSpPr txBox="1">
            <a:spLocks noChangeArrowheads="1"/>
          </p:cNvSpPr>
          <p:nvPr/>
        </p:nvSpPr>
        <p:spPr bwMode="auto">
          <a:xfrm>
            <a:off x="122238" y="946150"/>
            <a:ext cx="87931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0" name="McK 4. Footnote" hidden="1"/>
          <p:cNvSpPr txBox="1">
            <a:spLocks noChangeArrowheads="1"/>
          </p:cNvSpPr>
          <p:nvPr/>
        </p:nvSpPr>
        <p:spPr bwMode="auto">
          <a:xfrm>
            <a:off x="122238" y="6265863"/>
            <a:ext cx="872172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1" name="McK 5. Source" hidden="1"/>
          <p:cNvSpPr>
            <a:spLocks noChangeArrowheads="1"/>
          </p:cNvSpPr>
          <p:nvPr/>
        </p:nvSpPr>
        <p:spPr bwMode="auto">
          <a:xfrm>
            <a:off x="122238" y="6578600"/>
            <a:ext cx="7002462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20713" indent="-620713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000">
                <a:solidFill>
                  <a:srgbClr val="000000"/>
                </a:solidFill>
                <a:cs typeface="+mn-cs"/>
              </a:rPr>
              <a:t>ИСТОЧНИК: источник</a:t>
            </a:r>
          </a:p>
        </p:txBody>
      </p: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82725" y="1149350"/>
            <a:ext cx="4349750" cy="519113"/>
            <a:chOff x="915" y="710"/>
            <a:chExt cx="2686" cy="3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600" b="1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altLang="ru-RU" sz="160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5" name="Line 16"/>
          <p:cNvSpPr>
            <a:spLocks noChangeShapeType="1"/>
          </p:cNvSpPr>
          <p:nvPr userDrawn="1"/>
        </p:nvSpPr>
        <p:spPr bwMode="auto">
          <a:xfrm>
            <a:off x="122238" y="6454775"/>
            <a:ext cx="8891587" cy="0"/>
          </a:xfrm>
          <a:prstGeom prst="line">
            <a:avLst/>
          </a:prstGeom>
          <a:noFill/>
          <a:ln w="952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36" tIns="93236" rIns="93236" bIns="93236" anchor="ctr"/>
          <a:lstStyle/>
          <a:p>
            <a:endParaRPr lang="ru-RU"/>
          </a:p>
        </p:txBody>
      </p:sp>
      <p:sp>
        <p:nvSpPr>
          <p:cNvPr id="16" name="Line 16"/>
          <p:cNvSpPr>
            <a:spLocks noChangeShapeType="1"/>
          </p:cNvSpPr>
          <p:nvPr userDrawn="1"/>
        </p:nvSpPr>
        <p:spPr bwMode="auto">
          <a:xfrm>
            <a:off x="128588" y="901700"/>
            <a:ext cx="8886825" cy="0"/>
          </a:xfrm>
          <a:prstGeom prst="line">
            <a:avLst/>
          </a:prstGeom>
          <a:noFill/>
          <a:ln w="2857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36" tIns="93236" rIns="93236" bIns="93236" anchor="ctr"/>
          <a:lstStyle/>
          <a:p>
            <a:endParaRPr lang="ru-RU"/>
          </a:p>
        </p:txBody>
      </p:sp>
      <p:pic>
        <p:nvPicPr>
          <p:cNvPr id="17" name="navigation8" descr="ujkm,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800" y="42863"/>
            <a:ext cx="9048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 txBox="1">
            <a:spLocks noChangeArrowheads="1"/>
          </p:cNvSpPr>
          <p:nvPr userDrawn="1"/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AB04F9F-228B-41D3-811C-D28DADC0DB04}" type="slidenum">
              <a:rPr lang="ru-RU" altLang="ru-RU" sz="2200" b="1">
                <a:solidFill>
                  <a:srgbClr val="003274"/>
                </a:solidFill>
              </a:rPr>
              <a:pPr algn="r" eaLnBrk="1" hangingPunct="1"/>
              <a:t>‹#›</a:t>
            </a:fld>
            <a:endParaRPr lang="ru-RU" altLang="ru-RU" sz="2200" b="1">
              <a:solidFill>
                <a:srgbClr val="003274"/>
              </a:solidFill>
            </a:endParaRPr>
          </a:p>
        </p:txBody>
      </p:sp>
      <p:graphicFrame>
        <p:nvGraphicFramePr>
          <p:cNvPr id="19" name="Объект 2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25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90126" name="Объект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"/>
          <p:cNvSpPr txBox="1">
            <a:spLocks noChangeArrowheads="1"/>
          </p:cNvSpPr>
          <p:nvPr userDrawn="1"/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150F9B7-0E0B-4B9F-98ED-EECFBAF339A8}" type="slidenum">
              <a:rPr lang="ru-RU" altLang="ru-RU" sz="2200" b="1">
                <a:solidFill>
                  <a:srgbClr val="003274"/>
                </a:solidFill>
              </a:rPr>
              <a:pPr algn="r" eaLnBrk="1" hangingPunct="1"/>
              <a:t>‹#›</a:t>
            </a:fld>
            <a:endParaRPr lang="ru-RU" altLang="ru-RU" sz="2200" b="1">
              <a:solidFill>
                <a:srgbClr val="00327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16066" y="6463098"/>
            <a:ext cx="8541896" cy="395672"/>
          </a:xfrm>
          <a:prstGeom prst="rect">
            <a:avLst/>
          </a:prstGeom>
        </p:spPr>
        <p:txBody>
          <a:bodyPr lIns="93236" tIns="46619" rIns="93236" bIns="46619"/>
          <a:lstStyle>
            <a:lvl1pPr>
              <a:defRPr sz="7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9616228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1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91138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" hidden="1"/>
          <p:cNvSpPr txBox="1">
            <a:spLocks noChangeArrowheads="1"/>
          </p:cNvSpPr>
          <p:nvPr/>
        </p:nvSpPr>
        <p:spPr bwMode="auto">
          <a:xfrm rot="5400000">
            <a:off x="8116094" y="1980406"/>
            <a:ext cx="19129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18"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+mn-cs"/>
              </a:rPr>
              <a:t>Last Modified 25.04.2014 19:06 Russian Standard Time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Printed" hidden="1"/>
          <p:cNvSpPr txBox="1">
            <a:spLocks noChangeArrowheads="1"/>
          </p:cNvSpPr>
          <p:nvPr/>
        </p:nvSpPr>
        <p:spPr bwMode="auto">
          <a:xfrm rot="5400000">
            <a:off x="8224044" y="4199731"/>
            <a:ext cx="16970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18"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+mn-cs"/>
              </a:rPr>
              <a:t>Printed 24.04.2014 20:59 Russian Standard Time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858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40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38" y="946150"/>
            <a:ext cx="87931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8" name="McK 4. Footnote" hidden="1"/>
          <p:cNvSpPr txBox="1">
            <a:spLocks noChangeArrowheads="1"/>
          </p:cNvSpPr>
          <p:nvPr/>
        </p:nvSpPr>
        <p:spPr bwMode="auto">
          <a:xfrm>
            <a:off x="122238" y="6265863"/>
            <a:ext cx="872172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9" name="McK 5. Source" hidden="1"/>
          <p:cNvSpPr>
            <a:spLocks noChangeArrowheads="1"/>
          </p:cNvSpPr>
          <p:nvPr/>
        </p:nvSpPr>
        <p:spPr bwMode="auto">
          <a:xfrm>
            <a:off x="122238" y="6578600"/>
            <a:ext cx="7002462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20713" indent="-620713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000">
                <a:solidFill>
                  <a:srgbClr val="000000"/>
                </a:solidFill>
                <a:cs typeface="+mn-cs"/>
              </a:rPr>
              <a:t>ИСТОЧНИК: источник</a:t>
            </a:r>
          </a:p>
        </p:txBody>
      </p: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482725" y="1149350"/>
            <a:ext cx="4349750" cy="519113"/>
            <a:chOff x="915" y="710"/>
            <a:chExt cx="2686" cy="320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600" b="1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altLang="ru-RU" sz="160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3" name="Line 16"/>
          <p:cNvSpPr>
            <a:spLocks noChangeShapeType="1"/>
          </p:cNvSpPr>
          <p:nvPr userDrawn="1"/>
        </p:nvSpPr>
        <p:spPr bwMode="auto">
          <a:xfrm>
            <a:off x="122238" y="6454775"/>
            <a:ext cx="8891587" cy="0"/>
          </a:xfrm>
          <a:prstGeom prst="line">
            <a:avLst/>
          </a:prstGeom>
          <a:noFill/>
          <a:ln w="952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36" tIns="93236" rIns="93236" bIns="93236" anchor="ctr"/>
          <a:lstStyle/>
          <a:p>
            <a:endParaRPr lang="ru-RU"/>
          </a:p>
        </p:txBody>
      </p:sp>
      <p:sp>
        <p:nvSpPr>
          <p:cNvPr id="14" name="Line 16"/>
          <p:cNvSpPr>
            <a:spLocks noChangeShapeType="1"/>
          </p:cNvSpPr>
          <p:nvPr userDrawn="1"/>
        </p:nvSpPr>
        <p:spPr bwMode="auto">
          <a:xfrm>
            <a:off x="128588" y="901700"/>
            <a:ext cx="8886825" cy="0"/>
          </a:xfrm>
          <a:prstGeom prst="line">
            <a:avLst/>
          </a:prstGeom>
          <a:noFill/>
          <a:ln w="2857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36" tIns="93236" rIns="93236" bIns="93236" anchor="ctr"/>
          <a:lstStyle/>
          <a:p>
            <a:endParaRPr lang="ru-RU"/>
          </a:p>
        </p:txBody>
      </p:sp>
      <p:pic>
        <p:nvPicPr>
          <p:cNvPr id="15" name="navigation8" descr="ujkm,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800" y="42863"/>
            <a:ext cx="9048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 userDrawn="1"/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7D58B01-4A1D-4EDB-AFE8-54BEE1D8B9E4}" type="slidenum">
              <a:rPr lang="ru-RU" altLang="ru-RU" sz="2200" b="1">
                <a:solidFill>
                  <a:srgbClr val="003274"/>
                </a:solidFill>
              </a:rPr>
              <a:pPr algn="r" eaLnBrk="1" hangingPunct="1"/>
              <a:t>‹#›</a:t>
            </a:fld>
            <a:endParaRPr lang="ru-RU" altLang="ru-RU" sz="2200" b="1">
              <a:solidFill>
                <a:srgbClr val="003274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 userDrawn="1"/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ED5673A-0F27-4CB2-80D0-56997BA973FA}" type="slidenum">
              <a:rPr lang="ru-RU" altLang="ru-RU" sz="2200" b="1">
                <a:solidFill>
                  <a:srgbClr val="003274"/>
                </a:solidFill>
              </a:rPr>
              <a:pPr algn="r" eaLnBrk="1" hangingPunct="1"/>
              <a:t>‹#›</a:t>
            </a:fld>
            <a:endParaRPr lang="ru-RU" altLang="ru-RU" sz="2200" b="1">
              <a:solidFill>
                <a:srgbClr val="003274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9" y="301952"/>
            <a:ext cx="8016871" cy="2983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695397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3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9216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116094" y="1980406"/>
            <a:ext cx="19129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18"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+mn-cs"/>
              </a:rPr>
              <a:t>Last Modified 25.04.2014 19:06 Russian Standard Time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224044" y="4199731"/>
            <a:ext cx="16970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18"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+mn-cs"/>
              </a:rPr>
              <a:t>Printed 24.04.2014 20:59 Russian Standard Time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858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40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38" y="946150"/>
            <a:ext cx="87931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22238" y="6265863"/>
            <a:ext cx="872172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1" name="McK 5. Source" hidden="1"/>
          <p:cNvSpPr>
            <a:spLocks noChangeArrowheads="1"/>
          </p:cNvSpPr>
          <p:nvPr/>
        </p:nvSpPr>
        <p:spPr bwMode="auto">
          <a:xfrm>
            <a:off x="122238" y="6578600"/>
            <a:ext cx="7002462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20713" indent="-620713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000">
                <a:solidFill>
                  <a:srgbClr val="000000"/>
                </a:solidFill>
                <a:cs typeface="+mn-cs"/>
              </a:rPr>
              <a:t>ИСТОЧНИК: источник</a:t>
            </a:r>
          </a:p>
        </p:txBody>
      </p: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82725" y="1149350"/>
            <a:ext cx="4349750" cy="519113"/>
            <a:chOff x="915" y="710"/>
            <a:chExt cx="2686" cy="320"/>
          </a:xfrm>
        </p:grpSpPr>
        <p:cxnSp>
          <p:nvCxnSpPr>
            <p:cNvPr id="14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600" b="1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altLang="ru-RU" sz="160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6" name="Line 16"/>
          <p:cNvSpPr>
            <a:spLocks noChangeShapeType="1"/>
          </p:cNvSpPr>
          <p:nvPr userDrawn="1"/>
        </p:nvSpPr>
        <p:spPr bwMode="auto">
          <a:xfrm>
            <a:off x="122238" y="6454775"/>
            <a:ext cx="8891587" cy="0"/>
          </a:xfrm>
          <a:prstGeom prst="line">
            <a:avLst/>
          </a:prstGeom>
          <a:noFill/>
          <a:ln w="952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36" tIns="93236" rIns="93236" bIns="93236" anchor="ctr"/>
          <a:lstStyle/>
          <a:p>
            <a:endParaRPr lang="ru-RU"/>
          </a:p>
        </p:txBody>
      </p:sp>
      <p:sp>
        <p:nvSpPr>
          <p:cNvPr id="17" name="Line 16"/>
          <p:cNvSpPr>
            <a:spLocks noChangeShapeType="1"/>
          </p:cNvSpPr>
          <p:nvPr userDrawn="1"/>
        </p:nvSpPr>
        <p:spPr bwMode="auto">
          <a:xfrm>
            <a:off x="128588" y="901700"/>
            <a:ext cx="8886825" cy="0"/>
          </a:xfrm>
          <a:prstGeom prst="line">
            <a:avLst/>
          </a:prstGeom>
          <a:noFill/>
          <a:ln w="2857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36" tIns="93236" rIns="93236" bIns="93236" anchor="ctr"/>
          <a:lstStyle/>
          <a:p>
            <a:endParaRPr lang="ru-RU"/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800" y="42863"/>
            <a:ext cx="9048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 txBox="1">
            <a:spLocks noChangeArrowheads="1"/>
          </p:cNvSpPr>
          <p:nvPr userDrawn="1"/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44E9679-B00A-41B5-8D6E-D434B8BFB944}" type="slidenum">
              <a:rPr lang="ru-RU" altLang="ru-RU" sz="2200" b="1">
                <a:solidFill>
                  <a:srgbClr val="003274"/>
                </a:solidFill>
              </a:rPr>
              <a:pPr algn="r" eaLnBrk="1" hangingPunct="1"/>
              <a:t>‹#›</a:t>
            </a:fld>
            <a:endParaRPr lang="ru-RU" altLang="ru-RU" sz="2200" b="1">
              <a:solidFill>
                <a:srgbClr val="003274"/>
              </a:solidFill>
            </a:endParaRPr>
          </a:p>
        </p:txBody>
      </p:sp>
      <p:sp>
        <p:nvSpPr>
          <p:cNvPr id="20" name="Номер слайда 5"/>
          <p:cNvSpPr txBox="1">
            <a:spLocks/>
          </p:cNvSpPr>
          <p:nvPr userDrawn="1"/>
        </p:nvSpPr>
        <p:spPr>
          <a:xfrm>
            <a:off x="8496300" y="6561138"/>
            <a:ext cx="539750" cy="1603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846EA29-C1B6-422E-86B4-44FB56F204E6}" type="slidenum">
              <a:rPr lang="ru-RU" altLang="ru-RU" sz="10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ru-RU" altLang="ru-RU" sz="1000">
              <a:solidFill>
                <a:srgbClr val="0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42875" y="1172338"/>
            <a:ext cx="8229600" cy="4525963"/>
          </a:xfrm>
          <a:prstGeom prst="rect">
            <a:avLst/>
          </a:prstGeom>
        </p:spPr>
        <p:txBody>
          <a:bodyPr lIns="0" tIns="0" rIns="0" bIns="0"/>
          <a:lstStyle>
            <a:lvl1pPr marL="182544" indent="-182544">
              <a:defRPr sz="1600"/>
            </a:lvl1pPr>
            <a:lvl2pPr marL="358737" indent="-176195">
              <a:defRPr sz="1400"/>
            </a:lvl2pPr>
            <a:lvl3pPr marL="541280" indent="-182544">
              <a:defRPr sz="1200"/>
            </a:lvl3pPr>
            <a:lvl4pPr marL="715887" indent="-174607">
              <a:defRPr sz="800"/>
            </a:lvl4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3510" y="245629"/>
            <a:ext cx="8280920" cy="2826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96300" y="6561138"/>
            <a:ext cx="539750" cy="1603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000">
                <a:solidFill>
                  <a:srgbClr val="000000"/>
                </a:solidFill>
              </a:defRPr>
            </a:lvl1pPr>
          </a:lstStyle>
          <a:p>
            <a:fld id="{C4F61DA6-73EF-4E53-86C0-E2FA6D8E343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2" name="Дата 3"/>
          <p:cNvSpPr>
            <a:spLocks noGrp="1"/>
          </p:cNvSpPr>
          <p:nvPr>
            <p:ph type="dt" sz="half" idx="11"/>
          </p:nvPr>
        </p:nvSpPr>
        <p:spPr>
          <a:xfrm>
            <a:off x="142875" y="6561138"/>
            <a:ext cx="1441450" cy="160337"/>
          </a:xfrm>
          <a:prstGeom prst="rect">
            <a:avLst/>
          </a:prstGeom>
        </p:spPr>
        <p:txBody>
          <a:bodyPr lIns="0" tIns="0" rIns="0" bIns="0" anchor="b"/>
          <a:lstStyle>
            <a:lvl1pPr algn="l" defTabSz="913818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13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- Стратсовет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1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93186" name="Объект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navigation8" descr="ujkm,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3" y="188913"/>
            <a:ext cx="1173162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4325" y="200025"/>
            <a:ext cx="22161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97" b="28447"/>
          <a:stretch>
            <a:fillRect/>
          </a:stretch>
        </p:blipFill>
        <p:spPr bwMode="auto">
          <a:xfrm>
            <a:off x="1328738" y="276225"/>
            <a:ext cx="26209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725613" y="1514475"/>
            <a:ext cx="7410450" cy="4730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 algn="ctr">
              <a:defRPr/>
            </a:pPr>
            <a:endParaRPr lang="ru-RU" sz="1600" dirty="0" err="1">
              <a:solidFill>
                <a:srgbClr val="000000"/>
              </a:solidFill>
            </a:endParaRPr>
          </a:p>
        </p:txBody>
      </p:sp>
      <p:pic>
        <p:nvPicPr>
          <p:cNvPr id="10" name="Рисунок 25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075" y="212725"/>
            <a:ext cx="26495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198" y="2795149"/>
            <a:ext cx="8280400" cy="360099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92203" y="4541396"/>
            <a:ext cx="3197565" cy="1358299"/>
          </a:xfrm>
          <a:prstGeom prst="rect">
            <a:avLst/>
          </a:prstGeom>
        </p:spPr>
        <p:txBody>
          <a:bodyPr lIns="0" tIns="46648" rIns="0" bIns="46648" anchor="b"/>
          <a:lstStyle>
            <a:lvl1pPr marL="0" indent="0" algn="l" defTabSz="913526" rtl="0" eaLnBrk="1" fontAlgn="base" hangingPunct="1">
              <a:spcBef>
                <a:spcPts val="612"/>
              </a:spcBef>
              <a:spcAft>
                <a:spcPct val="0"/>
              </a:spcAft>
              <a:buClr>
                <a:schemeClr val="tx2"/>
              </a:buClr>
              <a:buFontTx/>
              <a:buNone/>
              <a:tabLst>
                <a:tab pos="1187260" algn="l"/>
              </a:tabLst>
              <a:defRPr lang="ru-RU" sz="1400" b="1" kern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1"/>
          </p:nvPr>
        </p:nvSpPr>
        <p:spPr>
          <a:xfrm>
            <a:off x="592203" y="6071180"/>
            <a:ext cx="3197565" cy="361242"/>
          </a:xfrm>
          <a:prstGeom prst="rect">
            <a:avLst/>
          </a:prstGeom>
        </p:spPr>
        <p:txBody>
          <a:bodyPr lIns="0" tIns="46648" rIns="0" bIns="46648" anchor="ctr"/>
          <a:lstStyle>
            <a:lvl1pPr marL="0" indent="0" algn="l" defTabSz="913526" rtl="0" eaLnBrk="1" fontAlgn="base" hangingPunct="1">
              <a:spcBef>
                <a:spcPts val="612"/>
              </a:spcBef>
              <a:spcAft>
                <a:spcPct val="0"/>
              </a:spcAft>
              <a:buClr>
                <a:schemeClr val="tx2"/>
              </a:buClr>
              <a:buFontTx/>
              <a:buNone/>
              <a:tabLst>
                <a:tab pos="1187260" algn="l"/>
              </a:tabLst>
              <a:defRPr lang="ru-RU" sz="1400" b="1" kern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83190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6" y="2181227"/>
            <a:ext cx="8280400" cy="1031875"/>
          </a:xfrm>
          <a:extLst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6" y="3284539"/>
            <a:ext cx="3743325" cy="649287"/>
          </a:xfrm>
          <a:extLst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6071862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4EE3DA97-54A9-4B53-A5DF-3309EC5C2E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906000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C900F335-DD33-4BC9-BA58-A5B8433874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5500029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4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1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83335F72-8DE2-4FA7-9697-C0A5316B1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76947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1CC57-975B-4B1C-9052-E56F99F0B7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933268"/>
      </p:ext>
    </p:extLst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4B42B854-D0A2-4D6A-811E-E4FCF4C1E1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0055563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7412E75C-2646-46D4-A745-672A1A3CC1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3087728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1FEF028D-398A-4FDD-8BA8-1976372898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509706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A750E383-09EF-451C-BA08-B4460CA6D8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3590342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11A0E0BC-77B2-4A76-B8A1-31418C1ADE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472961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D3EC70F1-3076-4159-9CE4-7635FD4FC2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70909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fld id="{2C666B85-90FC-4AB7-A0D4-444400F145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539590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9" descr="RosAtom_cover_A4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828" y="3755621"/>
            <a:ext cx="8579172" cy="310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9402" y="2175036"/>
            <a:ext cx="6373317" cy="1045190"/>
          </a:xfrm>
        </p:spPr>
        <p:txBody>
          <a:bodyPr/>
          <a:lstStyle>
            <a:lvl1pPr marL="0" indent="0">
              <a:defRPr sz="22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9272" y="3309444"/>
            <a:ext cx="6374036" cy="446177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2"/>
                </a:solidFill>
              </a:defRPr>
            </a:lvl1pPr>
            <a:lvl2pPr marL="386706" indent="0" algn="ctr">
              <a:buNone/>
              <a:defRPr/>
            </a:lvl2pPr>
            <a:lvl3pPr marL="773403" indent="0" algn="ctr">
              <a:buNone/>
              <a:defRPr/>
            </a:lvl3pPr>
            <a:lvl4pPr marL="1160126" indent="0" algn="ctr">
              <a:buNone/>
              <a:defRPr/>
            </a:lvl4pPr>
            <a:lvl5pPr marL="1546814" indent="0" algn="ctr">
              <a:buNone/>
              <a:defRPr/>
            </a:lvl5pPr>
            <a:lvl6pPr marL="1933508" indent="0" algn="ctr">
              <a:buNone/>
              <a:defRPr/>
            </a:lvl6pPr>
            <a:lvl7pPr marL="2320228" indent="0" algn="ctr">
              <a:buNone/>
              <a:defRPr/>
            </a:lvl7pPr>
            <a:lvl8pPr marL="2706923" indent="0" algn="ctr">
              <a:buNone/>
              <a:defRPr/>
            </a:lvl8pPr>
            <a:lvl9pPr marL="309361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759933" y="3952624"/>
            <a:ext cx="2647483" cy="1566885"/>
          </a:xfrm>
        </p:spPr>
        <p:txBody>
          <a:bodyPr/>
          <a:lstStyle>
            <a:lvl1pPr marL="0" indent="0">
              <a:buNone/>
              <a:defRPr sz="13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Изображение 9" descr="RosAtom_cover_A4.png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270"/>
          <a:stretch/>
        </p:blipFill>
        <p:spPr bwMode="auto">
          <a:xfrm>
            <a:off x="564828" y="226214"/>
            <a:ext cx="8579172" cy="186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945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393" y="228108"/>
            <a:ext cx="7661984" cy="736798"/>
          </a:xfrm>
        </p:spPr>
        <p:txBody>
          <a:bodyPr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390" y="1208101"/>
            <a:ext cx="7833048" cy="5075409"/>
          </a:xfrm>
        </p:spPr>
        <p:txBody>
          <a:bodyPr/>
          <a:lstStyle>
            <a:lvl1pPr marL="230940" indent="-230940">
              <a:spcBef>
                <a:spcPts val="513"/>
              </a:spcBef>
              <a:spcAft>
                <a:spcPts val="0"/>
              </a:spcAft>
              <a:buSzPct val="90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1pPr>
            <a:lvl2pPr marL="379992" indent="-149046">
              <a:spcBef>
                <a:spcPts val="513"/>
              </a:spcBef>
              <a:spcAft>
                <a:spcPts val="0"/>
              </a:spcAft>
              <a:buSzPct val="90000"/>
              <a:buFontTx/>
              <a:buBlip>
                <a:blip r:embed="rId3"/>
              </a:buBlip>
              <a:defRPr sz="1200">
                <a:solidFill>
                  <a:schemeClr val="bg1"/>
                </a:solidFill>
              </a:defRPr>
            </a:lvl2pPr>
            <a:lvl3pPr marL="451117" indent="-143667">
              <a:spcBef>
                <a:spcPts val="513"/>
              </a:spcBef>
              <a:spcAft>
                <a:spcPts val="0"/>
              </a:spcAft>
              <a:buSzPct val="90000"/>
              <a:buFont typeface="Arial"/>
              <a:buChar char="•"/>
              <a:defRPr sz="1000">
                <a:solidFill>
                  <a:schemeClr val="bg1"/>
                </a:solidFill>
              </a:defRPr>
            </a:lvl3pPr>
            <a:lvl4pPr marL="604225" indent="-153064">
              <a:spcBef>
                <a:spcPts val="513"/>
              </a:spcBef>
              <a:spcAft>
                <a:spcPts val="0"/>
              </a:spcAft>
              <a:buSzPct val="90000"/>
              <a:buFont typeface="Arial"/>
              <a:buChar char="•"/>
              <a:defRPr sz="900">
                <a:solidFill>
                  <a:schemeClr val="bg1"/>
                </a:solidFill>
              </a:defRPr>
            </a:lvl4pPr>
            <a:lvl5pPr marL="757302" indent="-153064">
              <a:spcBef>
                <a:spcPts val="513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Arial"/>
              <a:buChar char="•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25E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466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_вертикальных_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4"/>
          </p:nvPr>
        </p:nvSpPr>
        <p:spPr>
          <a:xfrm>
            <a:off x="4541616" y="1338620"/>
            <a:ext cx="3663822" cy="4944760"/>
          </a:xfrm>
        </p:spPr>
        <p:txBody>
          <a:bodyPr/>
          <a:lstStyle>
            <a:lvl1pPr marL="230940" indent="-230940">
              <a:spcBef>
                <a:spcPts val="513"/>
              </a:spcBef>
              <a:spcAft>
                <a:spcPts val="0"/>
              </a:spcAft>
              <a:buSzPct val="90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1pPr>
            <a:lvl2pPr marL="379992" indent="-149046">
              <a:spcBef>
                <a:spcPts val="513"/>
              </a:spcBef>
              <a:spcAft>
                <a:spcPts val="0"/>
              </a:spcAft>
              <a:buSzPct val="90000"/>
              <a:buFontTx/>
              <a:buBlip>
                <a:blip r:embed="rId3"/>
              </a:buBlip>
              <a:defRPr sz="1200">
                <a:solidFill>
                  <a:schemeClr val="bg1"/>
                </a:solidFill>
              </a:defRPr>
            </a:lvl2pPr>
            <a:lvl3pPr marL="451117" indent="-143667">
              <a:spcBef>
                <a:spcPts val="513"/>
              </a:spcBef>
              <a:spcAft>
                <a:spcPts val="0"/>
              </a:spcAft>
              <a:buFont typeface="Arial"/>
              <a:buChar char="•"/>
              <a:defRPr sz="1000">
                <a:solidFill>
                  <a:schemeClr val="bg1"/>
                </a:solidFill>
              </a:defRPr>
            </a:lvl3pPr>
            <a:lvl4pPr marL="604225" indent="-153064">
              <a:spcBef>
                <a:spcPts val="513"/>
              </a:spcBef>
              <a:spcAft>
                <a:spcPts val="0"/>
              </a:spcAft>
              <a:buFont typeface="Arial"/>
              <a:buChar char="•"/>
              <a:defRPr sz="900">
                <a:solidFill>
                  <a:schemeClr val="bg1"/>
                </a:solidFill>
              </a:defRPr>
            </a:lvl4pPr>
            <a:lvl5pPr marL="757302" indent="-153064">
              <a:spcBef>
                <a:spcPts val="513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243" y="228106"/>
            <a:ext cx="7567325" cy="783892"/>
          </a:xfrm>
        </p:spPr>
        <p:txBody>
          <a:bodyPr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116" y="1338620"/>
            <a:ext cx="3663822" cy="4944760"/>
          </a:xfrm>
        </p:spPr>
        <p:txBody>
          <a:bodyPr/>
          <a:lstStyle>
            <a:lvl1pPr marL="230940" indent="-230940">
              <a:spcBef>
                <a:spcPts val="513"/>
              </a:spcBef>
              <a:spcAft>
                <a:spcPts val="0"/>
              </a:spcAft>
              <a:buSzPct val="90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1pPr>
            <a:lvl2pPr marL="379992" indent="-149046">
              <a:spcBef>
                <a:spcPts val="513"/>
              </a:spcBef>
              <a:spcAft>
                <a:spcPts val="0"/>
              </a:spcAft>
              <a:buSzPct val="90000"/>
              <a:buFontTx/>
              <a:buBlip>
                <a:blip r:embed="rId3"/>
              </a:buBlip>
              <a:defRPr sz="1200">
                <a:solidFill>
                  <a:schemeClr val="bg1"/>
                </a:solidFill>
              </a:defRPr>
            </a:lvl2pPr>
            <a:lvl3pPr marL="451117" indent="-143667">
              <a:spcBef>
                <a:spcPts val="513"/>
              </a:spcBef>
              <a:spcAft>
                <a:spcPts val="0"/>
              </a:spcAft>
              <a:buFont typeface="Arial"/>
              <a:buChar char="•"/>
              <a:defRPr sz="1000">
                <a:solidFill>
                  <a:schemeClr val="bg1"/>
                </a:solidFill>
              </a:defRPr>
            </a:lvl3pPr>
            <a:lvl4pPr marL="604225" indent="-153064">
              <a:spcBef>
                <a:spcPts val="513"/>
              </a:spcBef>
              <a:spcAft>
                <a:spcPts val="0"/>
              </a:spcAft>
              <a:buFont typeface="Arial"/>
              <a:buChar char="•"/>
              <a:defRPr sz="900">
                <a:solidFill>
                  <a:schemeClr val="bg1"/>
                </a:solidFill>
              </a:defRPr>
            </a:lvl4pPr>
            <a:lvl5pPr marL="757302" indent="-153064">
              <a:spcBef>
                <a:spcPts val="513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25E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7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2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59E2F-51F7-48C1-A046-F8343808A1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2865427"/>
      </p:ext>
    </p:extLst>
  </p:cSld>
  <p:clrMapOvr>
    <a:masterClrMapping/>
  </p:clrMapOvr>
  <p:transition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_горизонтальных_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243" y="228106"/>
            <a:ext cx="7567325" cy="783892"/>
          </a:xfrm>
        </p:spPr>
        <p:txBody>
          <a:bodyPr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242" y="1338620"/>
            <a:ext cx="7567325" cy="2384335"/>
          </a:xfrm>
        </p:spPr>
        <p:txBody>
          <a:bodyPr/>
          <a:lstStyle>
            <a:lvl1pPr marL="230940" indent="-230940">
              <a:spcBef>
                <a:spcPts val="513"/>
              </a:spcBef>
              <a:spcAft>
                <a:spcPts val="0"/>
              </a:spcAft>
              <a:buSzPct val="90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1pPr>
            <a:lvl2pPr marL="379992" indent="-149046">
              <a:spcBef>
                <a:spcPts val="513"/>
              </a:spcBef>
              <a:spcAft>
                <a:spcPts val="0"/>
              </a:spcAft>
              <a:buSzPct val="90000"/>
              <a:buFontTx/>
              <a:buBlip>
                <a:blip r:embed="rId3"/>
              </a:buBlip>
              <a:defRPr sz="1200">
                <a:solidFill>
                  <a:schemeClr val="bg1"/>
                </a:solidFill>
              </a:defRPr>
            </a:lvl2pPr>
            <a:lvl3pPr marL="451117" indent="-143667">
              <a:spcBef>
                <a:spcPts val="513"/>
              </a:spcBef>
              <a:spcAft>
                <a:spcPts val="0"/>
              </a:spcAft>
              <a:buFont typeface="Arial"/>
              <a:buChar char="•"/>
              <a:defRPr sz="1000">
                <a:solidFill>
                  <a:schemeClr val="bg1"/>
                </a:solidFill>
              </a:defRPr>
            </a:lvl3pPr>
            <a:lvl4pPr marL="604225" indent="-153064">
              <a:spcBef>
                <a:spcPts val="513"/>
              </a:spcBef>
              <a:spcAft>
                <a:spcPts val="0"/>
              </a:spcAft>
              <a:buFont typeface="Arial"/>
              <a:buChar char="•"/>
              <a:defRPr sz="900">
                <a:solidFill>
                  <a:schemeClr val="bg1"/>
                </a:solidFill>
              </a:defRPr>
            </a:lvl4pPr>
            <a:lvl5pPr marL="757302" indent="-153064">
              <a:spcBef>
                <a:spcPts val="513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3"/>
          </p:nvPr>
        </p:nvSpPr>
        <p:spPr>
          <a:xfrm>
            <a:off x="638242" y="3901826"/>
            <a:ext cx="7567325" cy="2384335"/>
          </a:xfrm>
        </p:spPr>
        <p:txBody>
          <a:bodyPr/>
          <a:lstStyle>
            <a:lvl1pPr marL="230940" indent="-230940">
              <a:spcBef>
                <a:spcPts val="513"/>
              </a:spcBef>
              <a:spcAft>
                <a:spcPts val="0"/>
              </a:spcAft>
              <a:buSzPct val="90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</a:defRPr>
            </a:lvl1pPr>
            <a:lvl2pPr marL="379992" indent="-149046">
              <a:spcBef>
                <a:spcPts val="513"/>
              </a:spcBef>
              <a:spcAft>
                <a:spcPts val="0"/>
              </a:spcAft>
              <a:buSzPct val="90000"/>
              <a:buFontTx/>
              <a:buBlip>
                <a:blip r:embed="rId3"/>
              </a:buBlip>
              <a:defRPr sz="1200">
                <a:solidFill>
                  <a:schemeClr val="bg1"/>
                </a:solidFill>
              </a:defRPr>
            </a:lvl2pPr>
            <a:lvl3pPr marL="451117" indent="-143667">
              <a:spcBef>
                <a:spcPts val="513"/>
              </a:spcBef>
              <a:spcAft>
                <a:spcPts val="0"/>
              </a:spcAft>
              <a:buFont typeface="Arial"/>
              <a:buChar char="•"/>
              <a:defRPr sz="1000">
                <a:solidFill>
                  <a:schemeClr val="bg1"/>
                </a:solidFill>
              </a:defRPr>
            </a:lvl3pPr>
            <a:lvl4pPr marL="604225" indent="-153064">
              <a:spcBef>
                <a:spcPts val="513"/>
              </a:spcBef>
              <a:spcAft>
                <a:spcPts val="0"/>
              </a:spcAft>
              <a:buFont typeface="Arial"/>
              <a:buChar char="•"/>
              <a:defRPr sz="900">
                <a:solidFill>
                  <a:schemeClr val="bg1"/>
                </a:solidFill>
              </a:defRPr>
            </a:lvl4pPr>
            <a:lvl5pPr marL="757302" indent="-153064">
              <a:spcBef>
                <a:spcPts val="513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25E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647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Два_горизонтальных_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243" y="228106"/>
            <a:ext cx="7567325" cy="783892"/>
          </a:xfrm>
        </p:spPr>
        <p:txBody>
          <a:bodyPr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4"/>
          </p:nvPr>
        </p:nvSpPr>
        <p:spPr>
          <a:xfrm>
            <a:off x="638111" y="1730566"/>
            <a:ext cx="2401496" cy="1992389"/>
          </a:xfrm>
        </p:spPr>
        <p:txBody>
          <a:bodyPr lIns="64594"/>
          <a:lstStyle>
            <a:lvl1pPr marL="0" indent="0">
              <a:buNone/>
              <a:defRPr sz="1100"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638111" y="1338620"/>
            <a:ext cx="2401496" cy="293927"/>
          </a:xfrm>
          <a:solidFill>
            <a:schemeClr val="accent2">
              <a:lumMod val="20000"/>
              <a:lumOff val="80000"/>
            </a:schemeClr>
          </a:solidFill>
        </p:spPr>
        <p:txBody>
          <a:bodyPr lIns="64594" anchor="ctr"/>
          <a:lstStyle>
            <a:lvl1pPr marL="0" indent="0"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Диаграмма 4"/>
          <p:cNvSpPr>
            <a:spLocks noGrp="1"/>
          </p:cNvSpPr>
          <p:nvPr>
            <p:ph type="chart" sz="quarter" idx="16"/>
          </p:nvPr>
        </p:nvSpPr>
        <p:spPr>
          <a:xfrm>
            <a:off x="3220892" y="1730566"/>
            <a:ext cx="2401496" cy="1992389"/>
          </a:xfrm>
        </p:spPr>
        <p:txBody>
          <a:bodyPr lIns="64594"/>
          <a:lstStyle>
            <a:lvl1pPr marL="0" indent="0">
              <a:buNone/>
              <a:defRPr sz="1100"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3220892" y="1338620"/>
            <a:ext cx="2401496" cy="293927"/>
          </a:xfrm>
          <a:solidFill>
            <a:schemeClr val="accent2">
              <a:lumMod val="20000"/>
              <a:lumOff val="80000"/>
            </a:schemeClr>
          </a:solidFill>
        </p:spPr>
        <p:txBody>
          <a:bodyPr lIns="64594" anchor="ctr"/>
          <a:lstStyle>
            <a:lvl1pPr marL="0" indent="0"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иаграмма 4"/>
          <p:cNvSpPr>
            <a:spLocks noGrp="1"/>
          </p:cNvSpPr>
          <p:nvPr>
            <p:ph type="chart" sz="quarter" idx="18"/>
          </p:nvPr>
        </p:nvSpPr>
        <p:spPr>
          <a:xfrm>
            <a:off x="5803673" y="1730566"/>
            <a:ext cx="2401496" cy="1992389"/>
          </a:xfrm>
        </p:spPr>
        <p:txBody>
          <a:bodyPr lIns="64594"/>
          <a:lstStyle>
            <a:lvl1pPr marL="0" indent="0">
              <a:buNone/>
              <a:defRPr sz="1100"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19"/>
          </p:nvPr>
        </p:nvSpPr>
        <p:spPr>
          <a:xfrm>
            <a:off x="5803673" y="1338620"/>
            <a:ext cx="2401496" cy="293927"/>
          </a:xfrm>
          <a:solidFill>
            <a:schemeClr val="accent2">
              <a:lumMod val="20000"/>
              <a:lumOff val="80000"/>
            </a:schemeClr>
          </a:solidFill>
        </p:spPr>
        <p:txBody>
          <a:bodyPr lIns="64594" anchor="ctr"/>
          <a:lstStyle>
            <a:lvl1pPr marL="0" indent="0"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Диаграмма 4"/>
          <p:cNvSpPr>
            <a:spLocks noGrp="1"/>
          </p:cNvSpPr>
          <p:nvPr>
            <p:ph type="chart" sz="quarter" idx="20"/>
          </p:nvPr>
        </p:nvSpPr>
        <p:spPr>
          <a:xfrm>
            <a:off x="638111" y="4292043"/>
            <a:ext cx="2401496" cy="1992389"/>
          </a:xfrm>
        </p:spPr>
        <p:txBody>
          <a:bodyPr lIns="64594"/>
          <a:lstStyle>
            <a:lvl1pPr marL="0" indent="0">
              <a:buNone/>
              <a:defRPr sz="1100"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21"/>
          </p:nvPr>
        </p:nvSpPr>
        <p:spPr>
          <a:xfrm>
            <a:off x="638111" y="3900095"/>
            <a:ext cx="2401496" cy="293927"/>
          </a:xfrm>
          <a:solidFill>
            <a:schemeClr val="accent2">
              <a:lumMod val="20000"/>
              <a:lumOff val="80000"/>
            </a:schemeClr>
          </a:solidFill>
        </p:spPr>
        <p:txBody>
          <a:bodyPr lIns="64594" anchor="ctr"/>
          <a:lstStyle>
            <a:lvl1pPr marL="0" indent="0"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Диаграмма 4"/>
          <p:cNvSpPr>
            <a:spLocks noGrp="1"/>
          </p:cNvSpPr>
          <p:nvPr>
            <p:ph type="chart" sz="quarter" idx="22"/>
          </p:nvPr>
        </p:nvSpPr>
        <p:spPr>
          <a:xfrm>
            <a:off x="3220892" y="4292043"/>
            <a:ext cx="2401496" cy="1992389"/>
          </a:xfrm>
        </p:spPr>
        <p:txBody>
          <a:bodyPr lIns="64594"/>
          <a:lstStyle>
            <a:lvl1pPr marL="0" indent="0">
              <a:buNone/>
              <a:defRPr sz="1100"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25" name="Текст 6"/>
          <p:cNvSpPr>
            <a:spLocks noGrp="1"/>
          </p:cNvSpPr>
          <p:nvPr>
            <p:ph type="body" sz="quarter" idx="23"/>
          </p:nvPr>
        </p:nvSpPr>
        <p:spPr>
          <a:xfrm>
            <a:off x="3220892" y="3900095"/>
            <a:ext cx="2401496" cy="293927"/>
          </a:xfrm>
          <a:solidFill>
            <a:schemeClr val="accent2">
              <a:lumMod val="20000"/>
              <a:lumOff val="80000"/>
            </a:schemeClr>
          </a:solidFill>
        </p:spPr>
        <p:txBody>
          <a:bodyPr lIns="64594" anchor="ctr"/>
          <a:lstStyle>
            <a:lvl1pPr marL="0" indent="0"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Диаграмма 4"/>
          <p:cNvSpPr>
            <a:spLocks noGrp="1"/>
          </p:cNvSpPr>
          <p:nvPr>
            <p:ph type="chart" sz="quarter" idx="24"/>
          </p:nvPr>
        </p:nvSpPr>
        <p:spPr>
          <a:xfrm>
            <a:off x="5803673" y="4292043"/>
            <a:ext cx="2401496" cy="1992389"/>
          </a:xfrm>
        </p:spPr>
        <p:txBody>
          <a:bodyPr lIns="64594"/>
          <a:lstStyle>
            <a:lvl1pPr marL="0" indent="0">
              <a:buNone/>
              <a:defRPr sz="1100"/>
            </a:lvl1pPr>
          </a:lstStyle>
          <a:p>
            <a:pPr lv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sp>
        <p:nvSpPr>
          <p:cNvPr id="27" name="Текст 6"/>
          <p:cNvSpPr>
            <a:spLocks noGrp="1"/>
          </p:cNvSpPr>
          <p:nvPr>
            <p:ph type="body" sz="quarter" idx="25"/>
          </p:nvPr>
        </p:nvSpPr>
        <p:spPr>
          <a:xfrm>
            <a:off x="5803673" y="3900095"/>
            <a:ext cx="2401496" cy="293927"/>
          </a:xfrm>
          <a:solidFill>
            <a:schemeClr val="accent2">
              <a:lumMod val="20000"/>
              <a:lumOff val="80000"/>
            </a:schemeClr>
          </a:solidFill>
        </p:spPr>
        <p:txBody>
          <a:bodyPr lIns="64594" anchor="ctr"/>
          <a:lstStyle>
            <a:lvl1pPr marL="0" indent="0">
              <a:buNone/>
              <a:defRPr sz="9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Нижний колонтитул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25E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1452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_резю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243" y="228106"/>
            <a:ext cx="7567325" cy="783892"/>
          </a:xfrm>
        </p:spPr>
        <p:txBody>
          <a:bodyPr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2354992" y="1338752"/>
            <a:ext cx="5850447" cy="4949663"/>
          </a:xfrm>
        </p:spPr>
        <p:txBody>
          <a:bodyPr/>
          <a:lstStyle>
            <a:lvl1pPr>
              <a:spcBef>
                <a:spcPts val="513"/>
              </a:spcBef>
              <a:spcAft>
                <a:spcPts val="0"/>
              </a:spcAft>
              <a:defRPr sz="1400"/>
            </a:lvl1pPr>
            <a:lvl2pPr>
              <a:spcBef>
                <a:spcPts val="513"/>
              </a:spcBef>
              <a:spcAft>
                <a:spcPts val="0"/>
              </a:spcAft>
              <a:defRPr sz="1200"/>
            </a:lvl2pPr>
            <a:lvl3pPr>
              <a:spcBef>
                <a:spcPts val="513"/>
              </a:spcBef>
              <a:spcAft>
                <a:spcPts val="0"/>
              </a:spcAft>
              <a:defRPr sz="1000"/>
            </a:lvl3pPr>
            <a:lvl4pPr>
              <a:spcBef>
                <a:spcPts val="513"/>
              </a:spcBef>
              <a:spcAft>
                <a:spcPts val="0"/>
              </a:spcAft>
              <a:defRPr sz="900"/>
            </a:lvl4pPr>
            <a:lvl5pPr marL="759979" indent="-157110">
              <a:spcBef>
                <a:spcPts val="513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638112" y="1338620"/>
            <a:ext cx="1539420" cy="2286098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ru-RU" noProof="0" smtClean="0"/>
              <a:t>Чтобы добавить рисунок, перетащите его в заполнитель или щелкните значок</a:t>
            </a:r>
            <a:endParaRPr lang="ru-RU" noProof="0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>
          <a:xfrm>
            <a:off x="638112" y="3630708"/>
            <a:ext cx="1539592" cy="424560"/>
          </a:xfrm>
        </p:spPr>
        <p:txBody>
          <a:bodyPr tIns="96901"/>
          <a:lstStyle>
            <a:lvl1pPr marL="0" indent="0">
              <a:spcBef>
                <a:spcPts val="513"/>
              </a:spcBef>
              <a:spcAft>
                <a:spcPts val="0"/>
              </a:spcAft>
              <a:buNone/>
              <a:defRPr sz="900"/>
            </a:lvl1pPr>
            <a:lvl2pPr>
              <a:spcBef>
                <a:spcPts val="513"/>
              </a:spcBef>
              <a:spcAft>
                <a:spcPts val="0"/>
              </a:spcAft>
              <a:defRPr/>
            </a:lvl2pPr>
            <a:lvl3pPr>
              <a:spcBef>
                <a:spcPts val="513"/>
              </a:spcBef>
              <a:spcAft>
                <a:spcPts val="0"/>
              </a:spcAft>
              <a:defRPr/>
            </a:lvl3pPr>
            <a:lvl4pPr>
              <a:spcBef>
                <a:spcPts val="513"/>
              </a:spcBef>
              <a:spcAft>
                <a:spcPts val="0"/>
              </a:spcAft>
              <a:defRPr/>
            </a:lvl4pPr>
            <a:lvl5pPr marL="759979" indent="-157110">
              <a:spcBef>
                <a:spcPts val="513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25E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3123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_и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243" y="228106"/>
            <a:ext cx="7567325" cy="783892"/>
          </a:xfrm>
        </p:spPr>
        <p:txBody>
          <a:bodyPr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630774" y="4437766"/>
            <a:ext cx="7573951" cy="1850518"/>
          </a:xfrm>
        </p:spPr>
        <p:txBody>
          <a:bodyPr/>
          <a:lstStyle>
            <a:lvl1pPr marL="229620" indent="-229620">
              <a:spcBef>
                <a:spcPts val="513"/>
              </a:spcBef>
              <a:spcAft>
                <a:spcPts val="0"/>
              </a:spcAft>
              <a:defRPr/>
            </a:lvl1pPr>
            <a:lvl2pPr marL="378692" indent="-147714">
              <a:spcBef>
                <a:spcPts val="513"/>
              </a:spcBef>
              <a:spcAft>
                <a:spcPts val="0"/>
              </a:spcAft>
              <a:defRPr/>
            </a:lvl2pPr>
            <a:lvl3pPr>
              <a:spcBef>
                <a:spcPts val="513"/>
              </a:spcBef>
              <a:spcAft>
                <a:spcPts val="0"/>
              </a:spcAft>
              <a:defRPr/>
            </a:lvl3pPr>
            <a:lvl4pPr>
              <a:spcBef>
                <a:spcPts val="513"/>
              </a:spcBef>
              <a:spcAft>
                <a:spcPts val="0"/>
              </a:spcAft>
              <a:defRPr/>
            </a:lvl4pPr>
            <a:lvl5pPr marL="759979" indent="-157110">
              <a:spcBef>
                <a:spcPts val="513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638112" y="1338620"/>
            <a:ext cx="5842982" cy="2906906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ru-RU" noProof="0" smtClean="0"/>
              <a:t>Чтобы добавить рисунок, перетащите его в заполнитель или щелкните значок</a:t>
            </a:r>
            <a:endParaRPr lang="ru-RU" noProof="0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4"/>
          </p:nvPr>
        </p:nvSpPr>
        <p:spPr>
          <a:xfrm>
            <a:off x="6665846" y="1338512"/>
            <a:ext cx="1539592" cy="2905308"/>
          </a:xfrm>
        </p:spPr>
        <p:txBody>
          <a:bodyPr/>
          <a:lstStyle>
            <a:lvl1pPr marL="0" indent="0">
              <a:spcBef>
                <a:spcPts val="513"/>
              </a:spcBef>
              <a:spcAft>
                <a:spcPts val="0"/>
              </a:spcAft>
              <a:buNone/>
              <a:defRPr sz="900"/>
            </a:lvl1pPr>
            <a:lvl2pPr>
              <a:spcBef>
                <a:spcPts val="513"/>
              </a:spcBef>
              <a:spcAft>
                <a:spcPts val="0"/>
              </a:spcAft>
              <a:defRPr/>
            </a:lvl2pPr>
            <a:lvl3pPr>
              <a:spcBef>
                <a:spcPts val="513"/>
              </a:spcBef>
              <a:spcAft>
                <a:spcPts val="0"/>
              </a:spcAft>
              <a:defRPr/>
            </a:lvl3pPr>
            <a:lvl4pPr>
              <a:spcBef>
                <a:spcPts val="513"/>
              </a:spcBef>
              <a:spcAft>
                <a:spcPts val="0"/>
              </a:spcAft>
              <a:defRPr/>
            </a:lvl4pPr>
            <a:lvl5pPr marL="759979" indent="-157110">
              <a:spcBef>
                <a:spcPts val="513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sz="11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25E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2901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93" y="4406995"/>
            <a:ext cx="7772739" cy="1362383"/>
          </a:xfrm>
        </p:spPr>
        <p:txBody>
          <a:bodyPr/>
          <a:lstStyle>
            <a:lvl1pPr algn="l">
              <a:defRPr sz="2200" b="1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93" y="2906226"/>
            <a:ext cx="7772739" cy="150063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accent3"/>
                </a:solidFill>
              </a:defRPr>
            </a:lvl1pPr>
            <a:lvl2pPr marL="386706" indent="0">
              <a:buNone/>
              <a:defRPr sz="1500"/>
            </a:lvl2pPr>
            <a:lvl3pPr marL="773403" indent="0">
              <a:buNone/>
              <a:defRPr sz="1400"/>
            </a:lvl3pPr>
            <a:lvl4pPr marL="1160126" indent="0">
              <a:buNone/>
              <a:defRPr sz="1200"/>
            </a:lvl4pPr>
            <a:lvl5pPr marL="1546814" indent="0">
              <a:buNone/>
              <a:defRPr sz="1200"/>
            </a:lvl5pPr>
            <a:lvl6pPr marL="1933508" indent="0">
              <a:buNone/>
              <a:defRPr sz="1200"/>
            </a:lvl6pPr>
            <a:lvl7pPr marL="2320228" indent="0">
              <a:buNone/>
              <a:defRPr sz="1200"/>
            </a:lvl7pPr>
            <a:lvl8pPr marL="2706923" indent="0">
              <a:buNone/>
              <a:defRPr sz="1200"/>
            </a:lvl8pPr>
            <a:lvl9pPr marL="3093613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4" name="Изображение 9" descr="RosAtom_cover_A4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270"/>
          <a:stretch/>
        </p:blipFill>
        <p:spPr bwMode="auto">
          <a:xfrm>
            <a:off x="564828" y="226214"/>
            <a:ext cx="8579172" cy="186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00033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25E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92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E77A0-835E-4B30-9A58-317BC42460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5750035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77BBF-543D-4875-95E9-338A0D72D4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854511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6D89D-DE3F-463F-B90A-8D177ACBCD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95723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332AA-FA1B-4C2E-BC4B-ABEFD43B17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124731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B2012-C78B-4DC7-9B73-24CD586EE8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401383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E1288-8820-450A-B90F-4E673574C7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649770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E038A-4605-4047-8F09-94162C6E47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1689181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77788"/>
            <a:ext cx="6003925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AEA9C-D4AF-4284-8A98-643EE45D6E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23714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91AF2-B132-4BEC-B008-5771622D06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547895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D850B-11FA-42AC-B719-8E3A397470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61509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AACFA-E258-4374-935D-E3AF9E61D2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61015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2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8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973AB-2A86-430A-82EB-81FBA416F6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12345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50A75F-A896-4C8C-A633-BDA0DD0FB1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80915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D714C-A1EB-487C-80D3-139E10ABE2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6632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8DF6E-D419-4973-B416-FB638ECE2D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81073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970D9-301E-4693-816B-179FC18F4A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95812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155AB-28B8-478D-8F8C-8794580CC6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186517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CD89C-15ED-4387-A601-C89ED9B3DD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868724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361BE-1BCA-4717-AEEA-37F3A31167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150242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0D53C-2B93-48A2-A62D-F8ED4BFE24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56043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9700037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6118615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513535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2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8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994295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2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8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298E2-4B0D-43E8-906A-F8B03974A2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970925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5831046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720706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60428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070285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232599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9247689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763716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tvel_new_ru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850" y="357188"/>
            <a:ext cx="28194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4" y="2181256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21" y="3644912"/>
            <a:ext cx="6688137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205680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A4194-1320-4C01-AE14-A7C4FE3542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75397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134" indent="0">
              <a:buNone/>
              <a:defRPr sz="1800"/>
            </a:lvl2pPr>
            <a:lvl3pPr marL="912270" indent="0">
              <a:buNone/>
              <a:defRPr sz="1500"/>
            </a:lvl3pPr>
            <a:lvl4pPr marL="1368404" indent="0">
              <a:buNone/>
              <a:defRPr sz="1400"/>
            </a:lvl4pPr>
            <a:lvl5pPr marL="1824545" indent="0">
              <a:buNone/>
              <a:defRPr sz="1400"/>
            </a:lvl5pPr>
            <a:lvl6pPr marL="2280686" indent="0">
              <a:buNone/>
              <a:defRPr sz="1400"/>
            </a:lvl6pPr>
            <a:lvl7pPr marL="2736824" indent="0">
              <a:buNone/>
              <a:defRPr sz="1400"/>
            </a:lvl7pPr>
            <a:lvl8pPr marL="3192963" indent="0">
              <a:buNone/>
              <a:defRPr sz="1400"/>
            </a:lvl8pPr>
            <a:lvl9pPr marL="364910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A7C50-CA27-43FB-A1BA-311CEC56F5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6235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B85A1-FBB8-4EBD-B35B-914301AB15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21464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9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B4B70-3CFD-4847-9C77-EBC8E843C4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635502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34" indent="0">
              <a:buNone/>
              <a:defRPr sz="2000" b="1"/>
            </a:lvl2pPr>
            <a:lvl3pPr marL="912270" indent="0">
              <a:buNone/>
              <a:defRPr sz="1800" b="1"/>
            </a:lvl3pPr>
            <a:lvl4pPr marL="1368404" indent="0">
              <a:buNone/>
              <a:defRPr sz="1500" b="1"/>
            </a:lvl4pPr>
            <a:lvl5pPr marL="1824545" indent="0">
              <a:buNone/>
              <a:defRPr sz="1500" b="1"/>
            </a:lvl5pPr>
            <a:lvl6pPr marL="2280686" indent="0">
              <a:buNone/>
              <a:defRPr sz="1500" b="1"/>
            </a:lvl6pPr>
            <a:lvl7pPr marL="2736824" indent="0">
              <a:buNone/>
              <a:defRPr sz="1500" b="1"/>
            </a:lvl7pPr>
            <a:lvl8pPr marL="3192963" indent="0">
              <a:buNone/>
              <a:defRPr sz="1500" b="1"/>
            </a:lvl8pPr>
            <a:lvl9pPr marL="3649102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34" indent="0">
              <a:buNone/>
              <a:defRPr sz="2000" b="1"/>
            </a:lvl2pPr>
            <a:lvl3pPr marL="912270" indent="0">
              <a:buNone/>
              <a:defRPr sz="1800" b="1"/>
            </a:lvl3pPr>
            <a:lvl4pPr marL="1368404" indent="0">
              <a:buNone/>
              <a:defRPr sz="1500" b="1"/>
            </a:lvl4pPr>
            <a:lvl5pPr marL="1824545" indent="0">
              <a:buNone/>
              <a:defRPr sz="1500" b="1"/>
            </a:lvl5pPr>
            <a:lvl6pPr marL="2280686" indent="0">
              <a:buNone/>
              <a:defRPr sz="1500" b="1"/>
            </a:lvl6pPr>
            <a:lvl7pPr marL="2736824" indent="0">
              <a:buNone/>
              <a:defRPr sz="1500" b="1"/>
            </a:lvl7pPr>
            <a:lvl8pPr marL="3192963" indent="0">
              <a:buNone/>
              <a:defRPr sz="1500" b="1"/>
            </a:lvl8pPr>
            <a:lvl9pPr marL="3649102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314E0-4292-4AD9-B59A-26E90BDD68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873902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D90CC-47B0-40C0-A27E-DDAE61FD23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645039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CB338-2603-4E03-99ED-78F6502F4B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935185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34" indent="0">
              <a:buNone/>
              <a:defRPr sz="1200"/>
            </a:lvl2pPr>
            <a:lvl3pPr marL="912270" indent="0">
              <a:buNone/>
              <a:defRPr sz="900"/>
            </a:lvl3pPr>
            <a:lvl4pPr marL="1368404" indent="0">
              <a:buNone/>
              <a:defRPr sz="900"/>
            </a:lvl4pPr>
            <a:lvl5pPr marL="1824545" indent="0">
              <a:buNone/>
              <a:defRPr sz="900"/>
            </a:lvl5pPr>
            <a:lvl6pPr marL="2280686" indent="0">
              <a:buNone/>
              <a:defRPr sz="900"/>
            </a:lvl6pPr>
            <a:lvl7pPr marL="2736824" indent="0">
              <a:buNone/>
              <a:defRPr sz="900"/>
            </a:lvl7pPr>
            <a:lvl8pPr marL="3192963" indent="0">
              <a:buNone/>
              <a:defRPr sz="900"/>
            </a:lvl8pPr>
            <a:lvl9pPr marL="364910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69F6B-AB14-4702-BF7A-756621674C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535348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34" indent="0">
              <a:buNone/>
              <a:defRPr sz="2800"/>
            </a:lvl2pPr>
            <a:lvl3pPr marL="912270" indent="0">
              <a:buNone/>
              <a:defRPr sz="2400"/>
            </a:lvl3pPr>
            <a:lvl4pPr marL="1368404" indent="0">
              <a:buNone/>
              <a:defRPr sz="2000"/>
            </a:lvl4pPr>
            <a:lvl5pPr marL="1824545" indent="0">
              <a:buNone/>
              <a:defRPr sz="2000"/>
            </a:lvl5pPr>
            <a:lvl6pPr marL="2280686" indent="0">
              <a:buNone/>
              <a:defRPr sz="2000"/>
            </a:lvl6pPr>
            <a:lvl7pPr marL="2736824" indent="0">
              <a:buNone/>
              <a:defRPr sz="2000"/>
            </a:lvl7pPr>
            <a:lvl8pPr marL="3192963" indent="0">
              <a:buNone/>
              <a:defRPr sz="2000"/>
            </a:lvl8pPr>
            <a:lvl9pPr marL="3649102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134" indent="0">
              <a:buNone/>
              <a:defRPr sz="1200"/>
            </a:lvl2pPr>
            <a:lvl3pPr marL="912270" indent="0">
              <a:buNone/>
              <a:defRPr sz="900"/>
            </a:lvl3pPr>
            <a:lvl4pPr marL="1368404" indent="0">
              <a:buNone/>
              <a:defRPr sz="900"/>
            </a:lvl4pPr>
            <a:lvl5pPr marL="1824545" indent="0">
              <a:buNone/>
              <a:defRPr sz="900"/>
            </a:lvl5pPr>
            <a:lvl6pPr marL="2280686" indent="0">
              <a:buNone/>
              <a:defRPr sz="900"/>
            </a:lvl6pPr>
            <a:lvl7pPr marL="2736824" indent="0">
              <a:buNone/>
              <a:defRPr sz="900"/>
            </a:lvl7pPr>
            <a:lvl8pPr marL="3192963" indent="0">
              <a:buNone/>
              <a:defRPr sz="900"/>
            </a:lvl8pPr>
            <a:lvl9pPr marL="364910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0AE6A-DBEC-4E73-98BC-0420239D79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32078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E337D-CD87-40D2-BCDC-805F6F0A26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248087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9" y="77788"/>
            <a:ext cx="2051050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33" y="77788"/>
            <a:ext cx="6003925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8CB80-A8E9-41B3-AAA3-C0BD7F4E30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42445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1234F-7162-4DE7-88E4-9BB715C130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74544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D195D-F8BB-4B65-BB3A-7EEE72F58E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5357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370FB-F531-46A6-A0C3-74E2DD0BD9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319938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6E32E-4E24-4218-BF2A-A87802F6CF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598774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2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8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CA619-EAB1-471B-B914-3F9E608765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849417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801D9-113A-4E1D-8056-BF82049629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781574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A874A-0F10-4566-8C27-5264BFB486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26136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4DD45-1986-4414-8089-D47CAC4636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68234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61137-9B0F-4D29-A797-39F4DB43F0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402576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928DC-73A3-4F63-9BFC-0C14A70DA6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13375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FCB50-C880-4885-A68A-EB3BE0E7A3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99814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2CD2A-AF9F-4BE8-91A6-3F738C7FC8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91934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1125539"/>
            <a:ext cx="8424862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8EEA0-4677-4972-9B98-8773D80A96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63853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C68C6-47D1-4BB8-AC56-635BDFFEB4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96826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9"/>
            <a:ext cx="8424862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1253C-0F4E-473E-96BD-DE75696E98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487695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K TitleAndText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46888" y="804674"/>
            <a:ext cx="8640000" cy="332399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4809" y="2057401"/>
            <a:ext cx="8640763" cy="1338828"/>
          </a:xfrm>
          <a:noFill/>
          <a:ln>
            <a:noFill/>
          </a:ln>
        </p:spPr>
        <p:txBody>
          <a:bodyPr/>
          <a:lstStyle>
            <a:lvl1pPr marL="179981" indent="-179981">
              <a:buClr>
                <a:schemeClr val="bg2"/>
              </a:buClr>
              <a:buSzPct val="100000"/>
              <a:buFont typeface="Arial" pitchFamily="34" charset="0"/>
              <a:buChar char="■"/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 marL="647931" indent="-137146">
              <a:buClr>
                <a:schemeClr val="bg2"/>
              </a:buClr>
              <a:buFont typeface="Arial" pitchFamily="34" charset="0"/>
              <a:buChar char="­"/>
              <a:defRPr/>
            </a:lvl4pPr>
            <a:lvl5pPr marL="791916" indent="-136785">
              <a:buClr>
                <a:schemeClr val="bg2"/>
              </a:buClr>
              <a:buFont typeface="Arial" pitchFamily="34" charset="0"/>
              <a:buChar char="­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161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C4A92-2CBC-4EC2-BAF4-A3657E8DE8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97236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3DF44-0AFE-4AB5-BFB3-56F116DD08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853520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81895-B230-4217-A45F-F80C343788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022862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2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8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F9715-3B13-4A63-915A-54D357F289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389230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1777A-3AA2-43B9-82DF-5241E7B8D4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189705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BBC07-4E8F-4B8C-A836-E743EFC8D6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81031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3C6CC-9B62-4379-9824-93490957DB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40993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EF4BB-3718-415F-A5C5-C3679552F8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67258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C2AE1-8146-4D04-AFA1-395C17EC49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927243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83E25-FCCC-46E0-93B7-FD390FDF24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586520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00B6A-6425-441E-A8A4-382DBEDA2D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87222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05D34-024A-43E8-980D-EB081D27A7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107366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313" y="1125539"/>
            <a:ext cx="8424862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FADA4-2132-4A87-8BFB-CA0FA99AA0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29477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9"/>
            <a:ext cx="8424862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6EA76-C805-4C14-994C-CD67E75E2E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910470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540EC71-5484-42DF-A497-856ACE13FC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239786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2FFB207-B8B4-4D2C-B01E-25812DE855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61408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9C49747-135E-4878-9482-1C4B6390C3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147988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0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6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A40D192-3F41-4E06-9545-011460B90A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480663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3" indent="0">
              <a:buNone/>
              <a:defRPr sz="1800" b="1"/>
            </a:lvl3pPr>
            <a:lvl4pPr marL="1371455" indent="0">
              <a:buNone/>
              <a:defRPr sz="1600" b="1"/>
            </a:lvl4pPr>
            <a:lvl5pPr marL="1828606" indent="0">
              <a:buNone/>
              <a:defRPr sz="1600" b="1"/>
            </a:lvl5pPr>
            <a:lvl6pPr marL="2285758" indent="0">
              <a:buNone/>
              <a:defRPr sz="1600" b="1"/>
            </a:lvl6pPr>
            <a:lvl7pPr marL="2742909" indent="0">
              <a:buNone/>
              <a:defRPr sz="1600" b="1"/>
            </a:lvl7pPr>
            <a:lvl8pPr marL="3200061" indent="0">
              <a:buNone/>
              <a:defRPr sz="1600" b="1"/>
            </a:lvl8pPr>
            <a:lvl9pPr marL="365721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CFED4CC-25DD-4AF8-A435-E03625C5DF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15901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A380B-9297-46D6-B378-0C07F22A8C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363493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4BF2375-182B-4717-A33D-93543E1649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283451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E8D6C5A-9F69-4F6F-89F1-08F593E378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468195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00B8875-DB48-4D7B-ABD8-16AABB5F24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838759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3" indent="0">
              <a:buNone/>
              <a:defRPr sz="2400"/>
            </a:lvl3pPr>
            <a:lvl4pPr marL="1371455" indent="0">
              <a:buNone/>
              <a:defRPr sz="2000"/>
            </a:lvl4pPr>
            <a:lvl5pPr marL="1828606" indent="0">
              <a:buNone/>
              <a:defRPr sz="2000"/>
            </a:lvl5pPr>
            <a:lvl6pPr marL="2285758" indent="0">
              <a:buNone/>
              <a:defRPr sz="2000"/>
            </a:lvl6pPr>
            <a:lvl7pPr marL="2742909" indent="0">
              <a:buNone/>
              <a:defRPr sz="2000"/>
            </a:lvl7pPr>
            <a:lvl8pPr marL="3200061" indent="0">
              <a:buNone/>
              <a:defRPr sz="2000"/>
            </a:lvl8pPr>
            <a:lvl9pPr marL="365721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3" indent="0">
              <a:buNone/>
              <a:defRPr sz="1000"/>
            </a:lvl3pPr>
            <a:lvl4pPr marL="1371455" indent="0">
              <a:buNone/>
              <a:defRPr sz="900"/>
            </a:lvl4pPr>
            <a:lvl5pPr marL="1828606" indent="0">
              <a:buNone/>
              <a:defRPr sz="900"/>
            </a:lvl5pPr>
            <a:lvl6pPr marL="2285758" indent="0">
              <a:buNone/>
              <a:defRPr sz="900"/>
            </a:lvl6pPr>
            <a:lvl7pPr marL="2742909" indent="0">
              <a:buNone/>
              <a:defRPr sz="900"/>
            </a:lvl7pPr>
            <a:lvl8pPr marL="3200061" indent="0">
              <a:buNone/>
              <a:defRPr sz="900"/>
            </a:lvl8pPr>
            <a:lvl9pPr marL="365721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6D3C14E-948E-43FE-9684-E64B8C6BB5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002130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65447C7-2F52-418F-95A8-CF8D462DA0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94538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1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1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9AAD4FB-3126-4508-AA86-08D0FAE235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30290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3" indent="0" algn="ctr">
              <a:buNone/>
              <a:defRPr/>
            </a:lvl3pPr>
            <a:lvl4pPr marL="1371455" indent="0" algn="ctr">
              <a:buNone/>
              <a:defRPr/>
            </a:lvl4pPr>
            <a:lvl5pPr marL="1828606" indent="0" algn="ctr">
              <a:buNone/>
              <a:defRPr/>
            </a:lvl5pPr>
            <a:lvl6pPr marL="2285758" indent="0" algn="ctr">
              <a:buNone/>
              <a:defRPr/>
            </a:lvl6pPr>
            <a:lvl7pPr marL="2742909" indent="0" algn="ctr">
              <a:buNone/>
              <a:defRPr/>
            </a:lvl7pPr>
            <a:lvl8pPr marL="3200061" indent="0" algn="ctr">
              <a:buNone/>
              <a:defRPr/>
            </a:lvl8pPr>
            <a:lvl9pPr marL="365721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DDD7F6F-8FD7-4488-A06B-FE68559008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19717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B98B2C-949D-4959-A604-CD0B7502A7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18448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3" indent="0">
              <a:buNone/>
              <a:defRPr sz="1600"/>
            </a:lvl3pPr>
            <a:lvl4pPr marL="1371455" indent="0">
              <a:buNone/>
              <a:defRPr sz="1400"/>
            </a:lvl4pPr>
            <a:lvl5pPr marL="1828606" indent="0">
              <a:buNone/>
              <a:defRPr sz="1400"/>
            </a:lvl5pPr>
            <a:lvl6pPr marL="2285758" indent="0">
              <a:buNone/>
              <a:defRPr sz="1400"/>
            </a:lvl6pPr>
            <a:lvl7pPr marL="2742909" indent="0">
              <a:buNone/>
              <a:defRPr sz="1400"/>
            </a:lvl7pPr>
            <a:lvl8pPr marL="3200061" indent="0">
              <a:buNone/>
              <a:defRPr sz="1400"/>
            </a:lvl8pPr>
            <a:lvl9pPr marL="365721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49597F-E942-4DEB-9C8E-78D28A4AA4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10729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0" y="1125539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6" y="1125539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C3F5741-EF95-48DE-A40F-4FBD76F294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7366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5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4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54.xml"/><Relationship Id="rId9" Type="http://schemas.openxmlformats.org/officeDocument/2006/relationships/image" Target="../media/image12.e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6.vml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tags" Target="../tags/tag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18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71.xml"/><Relationship Id="rId10" Type="http://schemas.openxmlformats.org/officeDocument/2006/relationships/theme" Target="../theme/theme17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hyperlink" Target="http://www.rosatom.ru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0B22CC28-A83B-4002-9DC5-8D6F1BF1118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Picture 6" descr="ujkm,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1309" r:id="rId1"/>
    <p:sldLayoutId id="2147501310" r:id="rId2"/>
    <p:sldLayoutId id="2147501311" r:id="rId3"/>
    <p:sldLayoutId id="2147501312" r:id="rId4"/>
    <p:sldLayoutId id="2147501313" r:id="rId5"/>
    <p:sldLayoutId id="2147501314" r:id="rId6"/>
    <p:sldLayoutId id="2147501315" r:id="rId7"/>
    <p:sldLayoutId id="2147501316" r:id="rId8"/>
    <p:sldLayoutId id="2147501317" r:id="rId9"/>
    <p:sldLayoutId id="2147501318" r:id="rId10"/>
    <p:sldLayoutId id="2147501319" r:id="rId11"/>
    <p:sldLayoutId id="2147501320" r:id="rId12"/>
    <p:sldLayoutId id="2147501321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navigation8" descr="ujkm,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1F026BF8-88CA-4A82-BC66-015748365B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15" r:id="rId1"/>
    <p:sldLayoutId id="2147501416" r:id="rId2"/>
    <p:sldLayoutId id="2147501417" r:id="rId3"/>
    <p:sldLayoutId id="2147501418" r:id="rId4"/>
    <p:sldLayoutId id="2147501419" r:id="rId5"/>
    <p:sldLayoutId id="2147501420" r:id="rId6"/>
    <p:sldLayoutId id="2147501421" r:id="rId7"/>
    <p:sldLayoutId id="2147501422" r:id="rId8"/>
    <p:sldLayoutId id="2147501423" r:id="rId9"/>
    <p:sldLayoutId id="2147501424" r:id="rId10"/>
    <p:sldLayoutId id="214750142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navigation8" descr="ujkm,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25133373-7781-4B54-B216-AD4F4525D59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27" r:id="rId1"/>
    <p:sldLayoutId id="2147501428" r:id="rId2"/>
    <p:sldLayoutId id="2147501429" r:id="rId3"/>
    <p:sldLayoutId id="2147501430" r:id="rId4"/>
    <p:sldLayoutId id="2147501431" r:id="rId5"/>
    <p:sldLayoutId id="2147501432" r:id="rId6"/>
    <p:sldLayoutId id="2147501433" r:id="rId7"/>
    <p:sldLayoutId id="2147501434" r:id="rId8"/>
    <p:sldLayoutId id="2147501435" r:id="rId9"/>
    <p:sldLayoutId id="2147501436" r:id="rId10"/>
    <p:sldLayoutId id="214750143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navigation8" descr="ujkm,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00D43881-E9DB-4D55-A995-2809C0363A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39" r:id="rId1"/>
    <p:sldLayoutId id="2147501440" r:id="rId2"/>
    <p:sldLayoutId id="2147501441" r:id="rId3"/>
    <p:sldLayoutId id="2147501442" r:id="rId4"/>
    <p:sldLayoutId id="2147501443" r:id="rId5"/>
    <p:sldLayoutId id="2147501444" r:id="rId6"/>
    <p:sldLayoutId id="2147501445" r:id="rId7"/>
    <p:sldLayoutId id="2147501446" r:id="rId8"/>
    <p:sldLayoutId id="2147501447" r:id="rId9"/>
    <p:sldLayoutId id="2147501448" r:id="rId10"/>
    <p:sldLayoutId id="214750144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navigation8" descr="ujkm,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D639E1EF-B9A0-458F-98F6-BAC722F8968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50" r:id="rId1"/>
    <p:sldLayoutId id="2147501451" r:id="rId2"/>
    <p:sldLayoutId id="2147501452" r:id="rId3"/>
    <p:sldLayoutId id="2147501453" r:id="rId4"/>
    <p:sldLayoutId id="2147501454" r:id="rId5"/>
    <p:sldLayoutId id="2147501455" r:id="rId6"/>
    <p:sldLayoutId id="2147501456" r:id="rId7"/>
    <p:sldLayoutId id="2147501457" r:id="rId8"/>
    <p:sldLayoutId id="2147501458" r:id="rId9"/>
    <p:sldLayoutId id="2147501459" r:id="rId10"/>
    <p:sldLayoutId id="214750146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16094" y="1980406"/>
            <a:ext cx="19129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18"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+mn-cs"/>
              </a:rPr>
              <a:t>Last Modified 25.04.2014 19:06 Russian Standard Time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4044" y="4199731"/>
            <a:ext cx="16970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18"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+mn-cs"/>
              </a:rPr>
              <a:t>Printed 24.04.2014 20:59 Russian Standard Time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41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301625"/>
            <a:ext cx="79454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/>
              <a:t>Click to edit Master title style</a:t>
            </a:r>
            <a:endParaRPr lang="ru-RU" altLang="ru-RU"/>
          </a:p>
        </p:txBody>
      </p:sp>
      <p:sp>
        <p:nvSpPr>
          <p:cNvPr id="14342" name="McK 1. On-page tracker" hidden="1"/>
          <p:cNvSpPr>
            <a:spLocks noChangeArrowheads="1"/>
          </p:cNvSpPr>
          <p:nvPr/>
        </p:nvSpPr>
        <p:spPr bwMode="auto">
          <a:xfrm>
            <a:off x="12858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40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946150"/>
            <a:ext cx="87931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2238" y="6265863"/>
            <a:ext cx="872172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345" name="McK 5. Source" hidden="1"/>
          <p:cNvSpPr>
            <a:spLocks noChangeArrowheads="1"/>
          </p:cNvSpPr>
          <p:nvPr/>
        </p:nvSpPr>
        <p:spPr bwMode="auto">
          <a:xfrm>
            <a:off x="122238" y="6578600"/>
            <a:ext cx="7002462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20713" indent="-620713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000">
                <a:solidFill>
                  <a:srgbClr val="000000"/>
                </a:solidFill>
                <a:cs typeface="+mn-cs"/>
              </a:rPr>
              <a:t>ИСТОЧНИК: источник</a:t>
            </a:r>
          </a:p>
        </p:txBody>
      </p:sp>
      <p:grpSp>
        <p:nvGrpSpPr>
          <p:cNvPr id="14346" name="ACET" hidden="1"/>
          <p:cNvGrpSpPr>
            <a:grpSpLocks/>
          </p:cNvGrpSpPr>
          <p:nvPr/>
        </p:nvGrpSpPr>
        <p:grpSpPr bwMode="auto">
          <a:xfrm>
            <a:off x="1482725" y="1149350"/>
            <a:ext cx="4349750" cy="519113"/>
            <a:chOff x="915" y="710"/>
            <a:chExt cx="2686" cy="320"/>
          </a:xfrm>
        </p:grpSpPr>
        <p:cxnSp>
          <p:nvCxnSpPr>
            <p:cNvPr id="14351" name="AutoShape 249"/>
            <p:cNvCxnSpPr>
              <a:cxnSpLocks noChangeShapeType="1"/>
              <a:stCxn id="14352" idx="4"/>
              <a:endCxn id="14352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52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600" b="1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altLang="ru-RU" sz="160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4347" name="Line 16"/>
          <p:cNvSpPr>
            <a:spLocks noChangeShapeType="1"/>
          </p:cNvSpPr>
          <p:nvPr/>
        </p:nvSpPr>
        <p:spPr bwMode="auto">
          <a:xfrm>
            <a:off x="122238" y="6454775"/>
            <a:ext cx="8891587" cy="0"/>
          </a:xfrm>
          <a:prstGeom prst="line">
            <a:avLst/>
          </a:prstGeom>
          <a:noFill/>
          <a:ln w="952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36" tIns="93236" rIns="93236" bIns="93236" anchor="ctr"/>
          <a:lstStyle/>
          <a:p>
            <a:endParaRPr lang="ru-RU"/>
          </a:p>
        </p:txBody>
      </p:sp>
      <p:sp>
        <p:nvSpPr>
          <p:cNvPr id="14348" name="Line 16"/>
          <p:cNvSpPr>
            <a:spLocks noChangeShapeType="1"/>
          </p:cNvSpPr>
          <p:nvPr/>
        </p:nvSpPr>
        <p:spPr bwMode="auto">
          <a:xfrm>
            <a:off x="128588" y="901700"/>
            <a:ext cx="8886825" cy="0"/>
          </a:xfrm>
          <a:prstGeom prst="line">
            <a:avLst/>
          </a:prstGeom>
          <a:noFill/>
          <a:ln w="2857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36" tIns="93236" rIns="93236" bIns="93236" anchor="ctr"/>
          <a:lstStyle/>
          <a:p>
            <a:endParaRPr lang="ru-RU"/>
          </a:p>
        </p:txBody>
      </p:sp>
      <p:pic>
        <p:nvPicPr>
          <p:cNvPr id="14349" name="navigation8" descr="ujkm,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800" y="42863"/>
            <a:ext cx="9048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115E0D6-9FBE-401E-8635-CFF3E9949442}" type="slidenum">
              <a:rPr lang="ru-RU" altLang="ru-RU" sz="2200" b="1">
                <a:solidFill>
                  <a:srgbClr val="003274"/>
                </a:solidFill>
              </a:rPr>
              <a:pPr algn="r" eaLnBrk="1" hangingPunct="1"/>
              <a:t>‹#›</a:t>
            </a:fld>
            <a:endParaRPr lang="ru-RU" altLang="ru-RU" sz="2200" b="1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61" r:id="rId1"/>
    <p:sldLayoutId id="2147501462" r:id="rId2"/>
    <p:sldLayoutId id="2147501463" r:id="rId3"/>
    <p:sldLayoutId id="2147501464" r:id="rId4"/>
  </p:sldLayoutIdLst>
  <p:hf hdr="0" ftr="0" dt="0"/>
  <p:txStyles>
    <p:titleStyle>
      <a:lvl1pPr algn="l" defTabSz="911225" rtl="0" eaLnBrk="0" fontAlgn="base" hangingPunct="0">
        <a:spcBef>
          <a:spcPct val="0"/>
        </a:spcBef>
        <a:spcAft>
          <a:spcPct val="0"/>
        </a:spcAft>
        <a:tabLst>
          <a:tab pos="361950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1225" rtl="0" eaLnBrk="0" fontAlgn="base" hangingPunct="0">
        <a:spcBef>
          <a:spcPct val="0"/>
        </a:spcBef>
        <a:spcAft>
          <a:spcPct val="0"/>
        </a:spcAft>
        <a:tabLst>
          <a:tab pos="361950" algn="l"/>
        </a:tabLst>
        <a:defRPr sz="1900" b="1">
          <a:solidFill>
            <a:schemeClr val="tx2"/>
          </a:solidFill>
          <a:latin typeface="Arial" charset="0"/>
        </a:defRPr>
      </a:lvl2pPr>
      <a:lvl3pPr algn="l" defTabSz="911225" rtl="0" eaLnBrk="0" fontAlgn="base" hangingPunct="0">
        <a:spcBef>
          <a:spcPct val="0"/>
        </a:spcBef>
        <a:spcAft>
          <a:spcPct val="0"/>
        </a:spcAft>
        <a:tabLst>
          <a:tab pos="361950" algn="l"/>
        </a:tabLst>
        <a:defRPr sz="1900" b="1">
          <a:solidFill>
            <a:schemeClr val="tx2"/>
          </a:solidFill>
          <a:latin typeface="Arial" charset="0"/>
        </a:defRPr>
      </a:lvl3pPr>
      <a:lvl4pPr algn="l" defTabSz="911225" rtl="0" eaLnBrk="0" fontAlgn="base" hangingPunct="0">
        <a:spcBef>
          <a:spcPct val="0"/>
        </a:spcBef>
        <a:spcAft>
          <a:spcPct val="0"/>
        </a:spcAft>
        <a:tabLst>
          <a:tab pos="361950" algn="l"/>
        </a:tabLst>
        <a:defRPr sz="1900" b="1">
          <a:solidFill>
            <a:schemeClr val="tx2"/>
          </a:solidFill>
          <a:latin typeface="Arial" charset="0"/>
        </a:defRPr>
      </a:lvl4pPr>
      <a:lvl5pPr algn="l" defTabSz="911225" rtl="0" eaLnBrk="0" fontAlgn="base" hangingPunct="0">
        <a:spcBef>
          <a:spcPct val="0"/>
        </a:spcBef>
        <a:spcAft>
          <a:spcPct val="0"/>
        </a:spcAft>
        <a:tabLst>
          <a:tab pos="361950" algn="l"/>
        </a:tabLst>
        <a:defRPr sz="1900" b="1">
          <a:solidFill>
            <a:schemeClr val="tx2"/>
          </a:solidFill>
          <a:latin typeface="Arial" charset="0"/>
        </a:defRPr>
      </a:lvl5pPr>
      <a:lvl6pPr marL="466181" algn="l" defTabSz="9129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369" algn="l" defTabSz="9129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555" algn="l" defTabSz="9129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4738" algn="l" defTabSz="91294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5263" indent="-193675"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63550" indent="-265113"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23888" indent="-155575"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62000" indent="-130175" algn="l" defTabSz="91122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542" indent="-132733" algn="l" defTabSz="91294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81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369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555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738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924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106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291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478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16094" y="1980406"/>
            <a:ext cx="19129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+mn-cs"/>
              </a:rPr>
              <a:t>Last Modified 25.04.2014 19:06 Russian Standard Time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4044" y="4199731"/>
            <a:ext cx="169703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>
                <a:solidFill>
                  <a:srgbClr val="000000"/>
                </a:solidFill>
                <a:cs typeface="+mn-cs"/>
              </a:rPr>
              <a:t>Printed 24.04.2014 20:59 Russian Standard Time</a:t>
            </a:r>
            <a:endParaRPr lang="ru-RU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36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8588" y="301625"/>
            <a:ext cx="79454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/>
              <a:t>Click to edit Master title style</a:t>
            </a:r>
            <a:endParaRPr lang="ru-RU" altLang="ru-RU"/>
          </a:p>
        </p:txBody>
      </p:sp>
      <p:sp>
        <p:nvSpPr>
          <p:cNvPr id="15366" name="McK 1. On-page tracker" hidden="1"/>
          <p:cNvSpPr>
            <a:spLocks noChangeArrowheads="1"/>
          </p:cNvSpPr>
          <p:nvPr/>
        </p:nvSpPr>
        <p:spPr bwMode="auto">
          <a:xfrm>
            <a:off x="128588" y="26988"/>
            <a:ext cx="858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400">
                <a:solidFill>
                  <a:srgbClr val="808080"/>
                </a:solidFill>
                <a:cs typeface="+mn-cs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2238" y="946150"/>
            <a:ext cx="87931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2238" y="6265863"/>
            <a:ext cx="872172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5369" name="McK 5. Source" hidden="1"/>
          <p:cNvSpPr>
            <a:spLocks noChangeArrowheads="1"/>
          </p:cNvSpPr>
          <p:nvPr/>
        </p:nvSpPr>
        <p:spPr bwMode="auto">
          <a:xfrm>
            <a:off x="122238" y="6578600"/>
            <a:ext cx="7002462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20713" indent="-620713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000">
                <a:solidFill>
                  <a:srgbClr val="000000"/>
                </a:solidFill>
                <a:cs typeface="+mn-cs"/>
              </a:rPr>
              <a:t>ИСТОЧНИК: источник</a:t>
            </a:r>
          </a:p>
        </p:txBody>
      </p:sp>
      <p:grpSp>
        <p:nvGrpSpPr>
          <p:cNvPr id="15370" name="ACET" hidden="1"/>
          <p:cNvGrpSpPr>
            <a:grpSpLocks/>
          </p:cNvGrpSpPr>
          <p:nvPr/>
        </p:nvGrpSpPr>
        <p:grpSpPr bwMode="auto">
          <a:xfrm>
            <a:off x="1482725" y="1149350"/>
            <a:ext cx="4349750" cy="519113"/>
            <a:chOff x="915" y="710"/>
            <a:chExt cx="2686" cy="320"/>
          </a:xfrm>
        </p:grpSpPr>
        <p:cxnSp>
          <p:nvCxnSpPr>
            <p:cNvPr id="15373" name="AutoShape 249"/>
            <p:cNvCxnSpPr>
              <a:cxnSpLocks noChangeShapeType="1"/>
              <a:stCxn id="15374" idx="4"/>
              <a:endCxn id="153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374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600" b="1">
                  <a:solidFill>
                    <a:srgbClr val="000000"/>
                  </a:solidFill>
                  <a:cs typeface="+mn-cs"/>
                </a:rPr>
                <a:t>Title</a:t>
              </a:r>
            </a:p>
            <a:p>
              <a:pPr>
                <a:defRPr/>
              </a:pPr>
              <a:r>
                <a:rPr lang="ru-RU" altLang="ru-RU" sz="1600">
                  <a:solidFill>
                    <a:srgbClr val="808080"/>
                  </a:solidFill>
                  <a:cs typeface="+mn-cs"/>
                </a:rPr>
                <a:t>Unit of measure</a:t>
              </a:r>
            </a:p>
          </p:txBody>
        </p:sp>
      </p:grpSp>
      <p:sp>
        <p:nvSpPr>
          <p:cNvPr id="15371" name="Line 16"/>
          <p:cNvSpPr>
            <a:spLocks noChangeShapeType="1"/>
          </p:cNvSpPr>
          <p:nvPr/>
        </p:nvSpPr>
        <p:spPr bwMode="auto">
          <a:xfrm>
            <a:off x="122238" y="6454775"/>
            <a:ext cx="8891587" cy="0"/>
          </a:xfrm>
          <a:prstGeom prst="line">
            <a:avLst/>
          </a:prstGeom>
          <a:noFill/>
          <a:ln w="952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93296" rIns="93296" bIns="93296" anchor="ctr"/>
          <a:lstStyle/>
          <a:p>
            <a:endParaRPr lang="ru-RU"/>
          </a:p>
        </p:txBody>
      </p:sp>
      <p:sp>
        <p:nvSpPr>
          <p:cNvPr id="15372" name="Line 16"/>
          <p:cNvSpPr>
            <a:spLocks noChangeShapeType="1"/>
          </p:cNvSpPr>
          <p:nvPr/>
        </p:nvSpPr>
        <p:spPr bwMode="auto">
          <a:xfrm>
            <a:off x="128588" y="901700"/>
            <a:ext cx="8886825" cy="0"/>
          </a:xfrm>
          <a:prstGeom prst="line">
            <a:avLst/>
          </a:prstGeom>
          <a:noFill/>
          <a:ln w="28575">
            <a:solidFill>
              <a:srgbClr val="1C436A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296" tIns="93296" rIns="93296" bIns="93296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65" r:id="rId1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2C4155FB-2D6F-4145-AF9B-E3F30CBAD83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6389" name="navigation8" descr="ujkm,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1466" r:id="rId1"/>
    <p:sldLayoutId id="2147501467" r:id="rId2"/>
    <p:sldLayoutId id="2147501468" r:id="rId3"/>
    <p:sldLayoutId id="2147501469" r:id="rId4"/>
    <p:sldLayoutId id="2147501470" r:id="rId5"/>
    <p:sldLayoutId id="2147501471" r:id="rId6"/>
    <p:sldLayoutId id="2147501472" r:id="rId7"/>
    <p:sldLayoutId id="2147501473" r:id="rId8"/>
    <p:sldLayoutId id="2147501474" r:id="rId9"/>
    <p:sldLayoutId id="2147501475" r:id="rId10"/>
    <p:sldLayoutId id="214750147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1" descr="Безымянный-1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9899" y="237757"/>
            <a:ext cx="660007" cy="77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2393" y="237628"/>
            <a:ext cx="7661984" cy="72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0385" rIns="0" bIns="403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</a:t>
            </a:r>
            <a:r>
              <a:rPr lang="ru-RU" dirty="0"/>
              <a:t> </a:t>
            </a:r>
            <a:r>
              <a:rPr lang="en-GB" dirty="0"/>
              <a:t>to edit</a:t>
            </a:r>
            <a:r>
              <a:rPr lang="en-US" dirty="0"/>
              <a:t> </a:t>
            </a:r>
            <a:r>
              <a:rPr lang="en-GB" dirty="0"/>
              <a:t>the title text format</a:t>
            </a:r>
          </a:p>
        </p:txBody>
      </p:sp>
      <p:sp>
        <p:nvSpPr>
          <p:cNvPr id="102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2390" y="1208102"/>
            <a:ext cx="8387387" cy="507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959000" y="6526449"/>
            <a:ext cx="2800777" cy="1800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3078" rIns="0" bIns="0" anchor="ctr"/>
          <a:lstStyle>
            <a:lvl1pPr eaLnBrk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 marL="1143000" indent="-228600" eaLnBrk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 marL="1600200" indent="-228600" eaLnBrk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 marL="2057400" indent="-228600" eaLnBrk="0"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7675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2313" algn="l"/>
                <a:tab pos="1446213" algn="l"/>
                <a:tab pos="2170113" algn="l"/>
                <a:tab pos="2894013" algn="l"/>
              </a:tabLst>
              <a:defRPr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pPr algn="r" defTabSz="401709"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038596A7-921B-124D-B0BA-B61C05A74466}" type="slidenum">
              <a:rPr lang="ru-RU" sz="1100" b="1" smtClean="0">
                <a:solidFill>
                  <a:srgbClr val="025EA1"/>
                </a:solidFill>
              </a:rPr>
              <a:pPr algn="r" defTabSz="401709" eaLnBrk="1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‹#›</a:t>
            </a:fld>
            <a:endParaRPr lang="ru-RU" sz="1100" b="1" dirty="0" smtClean="0">
              <a:solidFill>
                <a:srgbClr val="025EA1"/>
              </a:solidFill>
            </a:endParaRPr>
          </a:p>
        </p:txBody>
      </p:sp>
      <p:cxnSp>
        <p:nvCxnSpPr>
          <p:cNvPr id="1031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372393" y="1012427"/>
            <a:ext cx="7661984" cy="0"/>
          </a:xfrm>
          <a:prstGeom prst="line">
            <a:avLst/>
          </a:prstGeom>
          <a:noFill/>
          <a:ln w="1968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372519" y="6481443"/>
            <a:ext cx="3380191" cy="207384"/>
          </a:xfrm>
          <a:prstGeom prst="rect">
            <a:avLst/>
          </a:prstGeom>
        </p:spPr>
        <p:txBody>
          <a:bodyPr vert="horz" lIns="64605" tIns="41038" rIns="0" bIns="41038" rtlCol="0" anchor="ctr"/>
          <a:lstStyle>
            <a:lvl1pPr algn="l">
              <a:buFont typeface="Times New Roman" pitchFamily="18" charset="0"/>
              <a:buNone/>
              <a:defRPr sz="9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401709" hangingPunct="0">
              <a:lnSpc>
                <a:spcPct val="96000"/>
              </a:lnSpc>
              <a:buClr>
                <a:srgbClr val="000000"/>
              </a:buClr>
              <a:buSzPct val="100000"/>
              <a:defRPr/>
            </a:pPr>
            <a:endParaRPr lang="ru-RU">
              <a:solidFill>
                <a:srgbClr val="025EA1"/>
              </a:solidFill>
            </a:endParaRPr>
          </a:p>
        </p:txBody>
      </p:sp>
      <p:cxnSp>
        <p:nvCxnSpPr>
          <p:cNvPr id="10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372390" y="6433920"/>
            <a:ext cx="838738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5766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478" r:id="rId1"/>
    <p:sldLayoutId id="2147501479" r:id="rId2"/>
    <p:sldLayoutId id="2147501480" r:id="rId3"/>
    <p:sldLayoutId id="2147501481" r:id="rId4"/>
    <p:sldLayoutId id="2147501482" r:id="rId5"/>
    <p:sldLayoutId id="2147501483" r:id="rId6"/>
    <p:sldLayoutId id="2147501484" r:id="rId7"/>
    <p:sldLayoutId id="2147501485" r:id="rId8"/>
    <p:sldLayoutId id="2147501486" r:id="rId9"/>
  </p:sldLayoutIdLst>
  <p:hf sldNum="0" hdr="0" dt="0"/>
  <p:txStyles>
    <p:titleStyle>
      <a:lvl1pPr algn="l" defTabSz="378692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b="1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l" defTabSz="378692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9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defTabSz="378692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9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defTabSz="378692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9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defTabSz="378692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9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2126862" indent="-193353" algn="l" defTabSz="379992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025EA1"/>
          </a:solidFill>
          <a:latin typeface="Arial" charset="0"/>
          <a:cs typeface="Arial" charset="0"/>
        </a:defRPr>
      </a:lvl6pPr>
      <a:lvl7pPr marL="2513563" indent="-193353" algn="l" defTabSz="379992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025EA1"/>
          </a:solidFill>
          <a:latin typeface="Arial" charset="0"/>
          <a:cs typeface="Arial" charset="0"/>
        </a:defRPr>
      </a:lvl7pPr>
      <a:lvl8pPr marL="2900278" indent="-193353" algn="l" defTabSz="379992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025EA1"/>
          </a:solidFill>
          <a:latin typeface="Arial" charset="0"/>
          <a:cs typeface="Arial" charset="0"/>
        </a:defRPr>
      </a:lvl8pPr>
      <a:lvl9pPr marL="3286972" indent="-193353" algn="l" defTabSz="379992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025EA1"/>
          </a:solidFill>
          <a:latin typeface="Arial" charset="0"/>
          <a:cs typeface="Arial" charset="0"/>
        </a:defRPr>
      </a:lvl9pPr>
    </p:titleStyle>
    <p:bodyStyle>
      <a:lvl1pPr marL="229620" indent="-229620" algn="l" defTabSz="378692" rtl="0" eaLnBrk="1" fontAlgn="base" hangingPunct="1">
        <a:spcBef>
          <a:spcPts val="513"/>
        </a:spcBef>
        <a:spcAft>
          <a:spcPct val="0"/>
        </a:spcAft>
        <a:buClr>
          <a:schemeClr val="accent1"/>
        </a:buClr>
        <a:buSzPct val="100000"/>
        <a:buBlip>
          <a:blip r:embed="rId12"/>
        </a:buBlip>
        <a:defRPr kumimoji="1" sz="1500">
          <a:solidFill>
            <a:schemeClr val="bg1"/>
          </a:solidFill>
          <a:latin typeface="+mn-lt"/>
          <a:ea typeface="Arial" charset="0"/>
          <a:cs typeface="Arial" charset="0"/>
        </a:defRPr>
      </a:lvl1pPr>
      <a:lvl2pPr marL="378692" indent="-147714" algn="l" defTabSz="378692" rtl="0" eaLnBrk="1" fontAlgn="base" hangingPunct="1">
        <a:spcBef>
          <a:spcPts val="513"/>
        </a:spcBef>
        <a:spcAft>
          <a:spcPct val="0"/>
        </a:spcAft>
        <a:buClr>
          <a:schemeClr val="bg2"/>
        </a:buClr>
        <a:buSzPct val="100000"/>
        <a:buBlip>
          <a:blip r:embed="rId13"/>
        </a:buBlip>
        <a:defRPr kumimoji="1" sz="1500">
          <a:solidFill>
            <a:schemeClr val="bg1"/>
          </a:solidFill>
          <a:latin typeface="+mn-lt"/>
          <a:ea typeface="Arial" charset="0"/>
          <a:cs typeface="Arial" charset="0"/>
        </a:defRPr>
      </a:lvl2pPr>
      <a:lvl3pPr marL="526425" indent="-146389" algn="l" defTabSz="378692" rtl="0" eaLnBrk="1" fontAlgn="base" hangingPunct="1">
        <a:spcBef>
          <a:spcPts val="513"/>
        </a:spcBef>
        <a:spcAft>
          <a:spcPct val="0"/>
        </a:spcAft>
        <a:buClr>
          <a:srgbClr val="4596D1"/>
        </a:buClr>
        <a:buSzPct val="100000"/>
        <a:buFont typeface="Arial" charset="0"/>
        <a:buChar char="•"/>
        <a:defRPr kumimoji="1" sz="1500">
          <a:solidFill>
            <a:schemeClr val="bg1"/>
          </a:solidFill>
          <a:latin typeface="+mn-lt"/>
          <a:ea typeface="Arial" charset="0"/>
          <a:cs typeface="Arial" charset="0"/>
        </a:defRPr>
      </a:lvl3pPr>
      <a:lvl4pPr marL="683515" indent="-155793" algn="l" defTabSz="378692" rtl="0" eaLnBrk="1" fontAlgn="base" hangingPunct="1">
        <a:spcBef>
          <a:spcPts val="513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umimoji="1" sz="1500">
          <a:solidFill>
            <a:schemeClr val="bg1"/>
          </a:solidFill>
          <a:latin typeface="+mn-lt"/>
          <a:ea typeface="Arial" charset="0"/>
          <a:cs typeface="Arial" charset="0"/>
        </a:defRPr>
      </a:lvl4pPr>
      <a:lvl5pPr marL="1739043" indent="-192026" algn="l" defTabSz="378692" rtl="0" eaLnBrk="1" fontAlgn="base" hangingPunct="1">
        <a:lnSpc>
          <a:spcPct val="96000"/>
        </a:lnSpc>
        <a:spcBef>
          <a:spcPct val="0"/>
        </a:spcBef>
        <a:spcAft>
          <a:spcPts val="246"/>
        </a:spcAft>
        <a:buClr>
          <a:srgbClr val="000000"/>
        </a:buClr>
        <a:buSzPct val="100000"/>
        <a:buFont typeface="Times New Roman" charset="0"/>
        <a:defRPr kumimoji="1" sz="1800">
          <a:solidFill>
            <a:srgbClr val="025EA1"/>
          </a:solidFill>
          <a:latin typeface="+mn-lt"/>
          <a:ea typeface="Arial" charset="0"/>
          <a:cs typeface="Arial" charset="0"/>
        </a:defRPr>
      </a:lvl5pPr>
      <a:lvl6pPr marL="2126862" indent="-193353" algn="l" defTabSz="379992" rtl="0" eaLnBrk="1" fontAlgn="base" hangingPunct="1">
        <a:lnSpc>
          <a:spcPct val="96000"/>
        </a:lnSpc>
        <a:spcBef>
          <a:spcPct val="0"/>
        </a:spcBef>
        <a:spcAft>
          <a:spcPts val="246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25EA1"/>
          </a:solidFill>
          <a:latin typeface="+mn-lt"/>
          <a:cs typeface="+mn-cs"/>
        </a:defRPr>
      </a:lvl6pPr>
      <a:lvl7pPr marL="2513563" indent="-193353" algn="l" defTabSz="379992" rtl="0" eaLnBrk="1" fontAlgn="base" hangingPunct="1">
        <a:lnSpc>
          <a:spcPct val="96000"/>
        </a:lnSpc>
        <a:spcBef>
          <a:spcPct val="0"/>
        </a:spcBef>
        <a:spcAft>
          <a:spcPts val="246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25EA1"/>
          </a:solidFill>
          <a:latin typeface="+mn-lt"/>
          <a:cs typeface="+mn-cs"/>
        </a:defRPr>
      </a:lvl7pPr>
      <a:lvl8pPr marL="2900278" indent="-193353" algn="l" defTabSz="379992" rtl="0" eaLnBrk="1" fontAlgn="base" hangingPunct="1">
        <a:lnSpc>
          <a:spcPct val="96000"/>
        </a:lnSpc>
        <a:spcBef>
          <a:spcPct val="0"/>
        </a:spcBef>
        <a:spcAft>
          <a:spcPts val="246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25EA1"/>
          </a:solidFill>
          <a:latin typeface="+mn-lt"/>
          <a:cs typeface="+mn-cs"/>
        </a:defRPr>
      </a:lvl8pPr>
      <a:lvl9pPr marL="3286972" indent="-193353" algn="l" defTabSz="379992" rtl="0" eaLnBrk="1" fontAlgn="base" hangingPunct="1">
        <a:lnSpc>
          <a:spcPct val="96000"/>
        </a:lnSpc>
        <a:spcBef>
          <a:spcPct val="0"/>
        </a:spcBef>
        <a:spcAft>
          <a:spcPts val="246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25EA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734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6706" algn="l" defTabSz="7734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3403" algn="l" defTabSz="7734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0126" algn="l" defTabSz="7734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814" algn="l" defTabSz="7734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3508" algn="l" defTabSz="7734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20228" algn="l" defTabSz="7734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6923" algn="l" defTabSz="7734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93613" algn="l" defTabSz="77340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DA2F8E0A-8D10-4EF7-AB75-80DE3D67779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322" r:id="rId1"/>
    <p:sldLayoutId id="2147501323" r:id="rId2"/>
    <p:sldLayoutId id="2147501324" r:id="rId3"/>
    <p:sldLayoutId id="2147501325" r:id="rId4"/>
    <p:sldLayoutId id="2147501326" r:id="rId5"/>
    <p:sldLayoutId id="2147501327" r:id="rId6"/>
    <p:sldLayoutId id="2147501328" r:id="rId7"/>
    <p:sldLayoutId id="2147501329" r:id="rId8"/>
    <p:sldLayoutId id="2147501330" r:id="rId9"/>
    <p:sldLayoutId id="2147501331" r:id="rId10"/>
    <p:sldLayoutId id="2147501332" r:id="rId11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152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303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455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606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57188" indent="-357188" algn="l" rtl="0" eaLnBrk="0" fontAlgn="base" hangingPunct="0">
        <a:spcBef>
          <a:spcPct val="40000"/>
        </a:spcBef>
        <a:spcAft>
          <a:spcPct val="2000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60350" algn="l" rtl="0" eaLnBrk="0" fontAlgn="base" hangingPunct="0">
        <a:spcBef>
          <a:spcPct val="0"/>
        </a:spcBef>
        <a:spcAft>
          <a:spcPct val="2000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890588" indent="-266700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fld id="{9C2DED3A-7059-405F-95CD-1FE4410ECB4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3077" name="Picture 6" descr="ujkm,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1333" r:id="rId1"/>
    <p:sldLayoutId id="2147501334" r:id="rId2"/>
    <p:sldLayoutId id="2147501335" r:id="rId3"/>
    <p:sldLayoutId id="2147501336" r:id="rId4"/>
    <p:sldLayoutId id="2147501337" r:id="rId5"/>
    <p:sldLayoutId id="2147501338" r:id="rId6"/>
    <p:sldLayoutId id="2147501339" r:id="rId7"/>
    <p:sldLayoutId id="2147501340" r:id="rId8"/>
    <p:sldLayoutId id="2147501341" r:id="rId9"/>
    <p:sldLayoutId id="2147501342" r:id="rId10"/>
    <p:sldLayoutId id="214750134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ujkm,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344" r:id="rId1"/>
    <p:sldLayoutId id="2147501345" r:id="rId2"/>
    <p:sldLayoutId id="2147501346" r:id="rId3"/>
    <p:sldLayoutId id="2147501347" r:id="rId4"/>
    <p:sldLayoutId id="2147501348" r:id="rId5"/>
    <p:sldLayoutId id="2147501349" r:id="rId6"/>
    <p:sldLayoutId id="2147501350" r:id="rId7"/>
    <p:sldLayoutId id="2147501351" r:id="rId8"/>
    <p:sldLayoutId id="2147501352" r:id="rId9"/>
    <p:sldLayoutId id="2147501353" r:id="rId10"/>
    <p:sldLayoutId id="214750135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6496051A-0642-461F-9E45-99D0C20B664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5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99853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rgbClr val="003274"/>
                </a:solidFill>
              </a:rPr>
              <a:t>www.tvel.ru</a:t>
            </a:r>
            <a:endParaRPr lang="ru-RU" sz="1400" b="1" dirty="0">
              <a:solidFill>
                <a:srgbClr val="003274"/>
              </a:solidFill>
            </a:endParaRPr>
          </a:p>
        </p:txBody>
      </p:sp>
      <p:pic>
        <p:nvPicPr>
          <p:cNvPr id="5126" name="Рисунок 5" descr="log2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1391" r:id="rId1"/>
    <p:sldLayoutId id="2147501355" r:id="rId2"/>
    <p:sldLayoutId id="2147501356" r:id="rId3"/>
    <p:sldLayoutId id="2147501357" r:id="rId4"/>
    <p:sldLayoutId id="2147501358" r:id="rId5"/>
    <p:sldLayoutId id="2147501359" r:id="rId6"/>
    <p:sldLayoutId id="2147501360" r:id="rId7"/>
    <p:sldLayoutId id="2147501361" r:id="rId8"/>
    <p:sldLayoutId id="2147501362" r:id="rId9"/>
    <p:sldLayoutId id="2147501363" r:id="rId10"/>
    <p:sldLayoutId id="2147501364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61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22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6840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454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5600" indent="-355600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19125" indent="-258763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87413" indent="-265113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589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669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4597" indent="-22806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0732" indent="-22806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6870" indent="-22806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3009" indent="-22806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2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34" algn="l" defTabSz="912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70" algn="l" defTabSz="912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04" algn="l" defTabSz="912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45" algn="l" defTabSz="912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86" algn="l" defTabSz="912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24" algn="l" defTabSz="912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963" algn="l" defTabSz="912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102" algn="l" defTabSz="912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E8A5F679-193A-4945-B0F5-40CE4F851BA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6149" name="Picture 6" descr="ujkm,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1365" r:id="rId1"/>
    <p:sldLayoutId id="2147501366" r:id="rId2"/>
    <p:sldLayoutId id="2147501367" r:id="rId3"/>
    <p:sldLayoutId id="2147501368" r:id="rId4"/>
    <p:sldLayoutId id="2147501369" r:id="rId5"/>
    <p:sldLayoutId id="2147501370" r:id="rId6"/>
    <p:sldLayoutId id="2147501371" r:id="rId7"/>
    <p:sldLayoutId id="2147501372" r:id="rId8"/>
    <p:sldLayoutId id="2147501373" r:id="rId9"/>
    <p:sldLayoutId id="2147501374" r:id="rId10"/>
    <p:sldLayoutId id="2147501375" r:id="rId11"/>
    <p:sldLayoutId id="2147501376" r:id="rId12"/>
    <p:sldLayoutId id="2147501377" r:id="rId13"/>
    <p:sldLayoutId id="2147501392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400">
          <a:solidFill>
            <a:schemeClr val="tx1"/>
          </a:solidFill>
          <a:latin typeface="+mn-lt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47F57F14-B859-4009-95B9-42F2538EA6B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7173" name="Picture 6" descr="ujkm,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1378" r:id="rId1"/>
    <p:sldLayoutId id="2147501379" r:id="rId2"/>
    <p:sldLayoutId id="2147501380" r:id="rId3"/>
    <p:sldLayoutId id="2147501381" r:id="rId4"/>
    <p:sldLayoutId id="2147501382" r:id="rId5"/>
    <p:sldLayoutId id="2147501383" r:id="rId6"/>
    <p:sldLayoutId id="2147501384" r:id="rId7"/>
    <p:sldLayoutId id="2147501385" r:id="rId8"/>
    <p:sldLayoutId id="2147501386" r:id="rId9"/>
    <p:sldLayoutId id="2147501387" r:id="rId10"/>
    <p:sldLayoutId id="2147501388" r:id="rId11"/>
    <p:sldLayoutId id="2147501389" r:id="rId12"/>
    <p:sldLayoutId id="2147501390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navigation8" descr="ujkm,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E46C97F2-CB3E-4917-8C7A-EADDF67BA1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393" r:id="rId1"/>
    <p:sldLayoutId id="2147501394" r:id="rId2"/>
    <p:sldLayoutId id="2147501395" r:id="rId3"/>
    <p:sldLayoutId id="2147501396" r:id="rId4"/>
    <p:sldLayoutId id="2147501397" r:id="rId5"/>
    <p:sldLayoutId id="2147501398" r:id="rId6"/>
    <p:sldLayoutId id="2147501399" r:id="rId7"/>
    <p:sldLayoutId id="2147501400" r:id="rId8"/>
    <p:sldLayoutId id="2147501401" r:id="rId9"/>
    <p:sldLayoutId id="2147501402" r:id="rId10"/>
    <p:sldLayoutId id="214750140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navigation8" descr="ujkm,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</a:defRPr>
            </a:lvl1pPr>
          </a:lstStyle>
          <a:p>
            <a:fld id="{55DA8580-4112-4D29-ADB2-97BE2B3636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404" r:id="rId1"/>
    <p:sldLayoutId id="2147501405" r:id="rId2"/>
    <p:sldLayoutId id="2147501406" r:id="rId3"/>
    <p:sldLayoutId id="2147501407" r:id="rId4"/>
    <p:sldLayoutId id="2147501408" r:id="rId5"/>
    <p:sldLayoutId id="2147501409" r:id="rId6"/>
    <p:sldLayoutId id="2147501410" r:id="rId7"/>
    <p:sldLayoutId id="2147501411" r:id="rId8"/>
    <p:sldLayoutId id="2147501412" r:id="rId9"/>
    <p:sldLayoutId id="2147501413" r:id="rId10"/>
    <p:sldLayoutId id="214750141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207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59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51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6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.xml"/><Relationship Id="rId7" Type="http://schemas.openxmlformats.org/officeDocument/2006/relationships/image" Target="../media/image24.emf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microsoft.com/office/2007/relationships/hdphoto" Target="../media/hdphoto3.wdp"/><Relationship Id="rId18" Type="http://schemas.openxmlformats.org/officeDocument/2006/relationships/image" Target="../media/image64.png"/><Relationship Id="rId3" Type="http://schemas.openxmlformats.org/officeDocument/2006/relationships/image" Target="../media/image52.jpeg"/><Relationship Id="rId21" Type="http://schemas.openxmlformats.org/officeDocument/2006/relationships/image" Target="../media/image67.png"/><Relationship Id="rId7" Type="http://schemas.openxmlformats.org/officeDocument/2006/relationships/image" Target="../media/image56.jpe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" Type="http://schemas.openxmlformats.org/officeDocument/2006/relationships/image" Target="../media/image51.jpeg"/><Relationship Id="rId16" Type="http://schemas.openxmlformats.org/officeDocument/2006/relationships/image" Target="../media/image62.jpe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55.jpeg"/><Relationship Id="rId11" Type="http://schemas.microsoft.com/office/2007/relationships/hdphoto" Target="../media/hdphoto2.wdp"/><Relationship Id="rId5" Type="http://schemas.openxmlformats.org/officeDocument/2006/relationships/image" Target="../media/image54.jpeg"/><Relationship Id="rId15" Type="http://schemas.openxmlformats.org/officeDocument/2006/relationships/image" Target="../media/image61.jpeg"/><Relationship Id="rId10" Type="http://schemas.openxmlformats.org/officeDocument/2006/relationships/image" Target="../media/image58.png"/><Relationship Id="rId19" Type="http://schemas.openxmlformats.org/officeDocument/2006/relationships/image" Target="../media/image65.png"/><Relationship Id="rId4" Type="http://schemas.openxmlformats.org/officeDocument/2006/relationships/image" Target="../media/image53.jpeg"/><Relationship Id="rId9" Type="http://schemas.microsoft.com/office/2007/relationships/hdphoto" Target="../media/hdphoto1.wdp"/><Relationship Id="rId14" Type="http://schemas.openxmlformats.org/officeDocument/2006/relationships/image" Target="../media/image60.jpeg"/><Relationship Id="rId22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18" Type="http://schemas.openxmlformats.org/officeDocument/2006/relationships/image" Target="../media/image80.jpeg"/><Relationship Id="rId26" Type="http://schemas.microsoft.com/office/2007/relationships/hdphoto" Target="../media/hdphoto10.wdp"/><Relationship Id="rId3" Type="http://schemas.microsoft.com/office/2007/relationships/hdphoto" Target="../media/hdphoto4.wdp"/><Relationship Id="rId21" Type="http://schemas.openxmlformats.org/officeDocument/2006/relationships/image" Target="../media/image82.jpeg"/><Relationship Id="rId7" Type="http://schemas.openxmlformats.org/officeDocument/2006/relationships/image" Target="../media/image72.png"/><Relationship Id="rId12" Type="http://schemas.openxmlformats.org/officeDocument/2006/relationships/image" Target="../media/image75.png"/><Relationship Id="rId17" Type="http://schemas.openxmlformats.org/officeDocument/2006/relationships/image" Target="../media/image79.png"/><Relationship Id="rId25" Type="http://schemas.openxmlformats.org/officeDocument/2006/relationships/image" Target="../media/image86.png"/><Relationship Id="rId2" Type="http://schemas.openxmlformats.org/officeDocument/2006/relationships/image" Target="../media/image69.png"/><Relationship Id="rId16" Type="http://schemas.openxmlformats.org/officeDocument/2006/relationships/image" Target="../media/image78.jpeg"/><Relationship Id="rId20" Type="http://schemas.openxmlformats.org/officeDocument/2006/relationships/image" Target="../media/image81.jpeg"/><Relationship Id="rId1" Type="http://schemas.openxmlformats.org/officeDocument/2006/relationships/slideLayout" Target="../slideLayouts/slideLayout123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24" Type="http://schemas.openxmlformats.org/officeDocument/2006/relationships/image" Target="../media/image85.png"/><Relationship Id="rId5" Type="http://schemas.openxmlformats.org/officeDocument/2006/relationships/image" Target="../media/image71.png"/><Relationship Id="rId15" Type="http://schemas.openxmlformats.org/officeDocument/2006/relationships/image" Target="../media/image77.jpeg"/><Relationship Id="rId23" Type="http://schemas.openxmlformats.org/officeDocument/2006/relationships/image" Target="../media/image84.png"/><Relationship Id="rId28" Type="http://schemas.openxmlformats.org/officeDocument/2006/relationships/image" Target="../media/image88.png"/><Relationship Id="rId10" Type="http://schemas.openxmlformats.org/officeDocument/2006/relationships/image" Target="../media/image74.png"/><Relationship Id="rId19" Type="http://schemas.microsoft.com/office/2007/relationships/hdphoto" Target="../media/hdphoto9.wdp"/><Relationship Id="rId4" Type="http://schemas.openxmlformats.org/officeDocument/2006/relationships/image" Target="../media/image70.jpeg"/><Relationship Id="rId9" Type="http://schemas.openxmlformats.org/officeDocument/2006/relationships/image" Target="../media/image73.jpeg"/><Relationship Id="rId14" Type="http://schemas.openxmlformats.org/officeDocument/2006/relationships/image" Target="../media/image76.jpeg"/><Relationship Id="rId22" Type="http://schemas.openxmlformats.org/officeDocument/2006/relationships/image" Target="../media/image83.jpeg"/><Relationship Id="rId27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19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Объект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ru-RU" sz="1400" dirty="0">
              <a:sym typeface="+mn-lt"/>
            </a:endParaRPr>
          </a:p>
        </p:txBody>
      </p:sp>
      <p:sp>
        <p:nvSpPr>
          <p:cNvPr id="105476" name="Rectangle 2"/>
          <p:cNvSpPr>
            <a:spLocks noChangeArrowheads="1"/>
          </p:cNvSpPr>
          <p:nvPr/>
        </p:nvSpPr>
        <p:spPr bwMode="auto">
          <a:xfrm>
            <a:off x="468313" y="2143125"/>
            <a:ext cx="8424862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8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000" b="1">
              <a:solidFill>
                <a:srgbClr val="003274"/>
              </a:solidFill>
            </a:endParaRPr>
          </a:p>
        </p:txBody>
      </p:sp>
      <p:sp>
        <p:nvSpPr>
          <p:cNvPr id="105477" name="b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lIns="91430" tIns="45716" rIns="91430" bIns="45716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8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9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9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/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611188" y="3213100"/>
            <a:ext cx="8064500" cy="79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4000"/>
              </a:lnSpc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Разработка  новых материалов и задачи реакторного материаловедения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51723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Проф. А.В</a:t>
            </a:r>
            <a:r>
              <a:rPr lang="ru-RU" b="1" dirty="0">
                <a:solidFill>
                  <a:schemeClr val="tx2"/>
                </a:solidFill>
              </a:rPr>
              <a:t>. Дуб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8" name="Rectangle 5"/>
          <p:cNvSpPr>
            <a:spLocks noChangeArrowheads="1"/>
          </p:cNvSpPr>
          <p:nvPr/>
        </p:nvSpPr>
        <p:spPr bwMode="auto">
          <a:xfrm>
            <a:off x="250825" y="6453188"/>
            <a:ext cx="1728788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4.1 Материалы </a:t>
            </a:r>
            <a:r>
              <a:rPr lang="ru-RU" dirty="0"/>
              <a:t>и технологии.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Многоуровневое моделирование</a:t>
            </a:r>
            <a:endParaRPr lang="ru-RU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01479" y="5229200"/>
            <a:ext cx="496091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взаимодействие </a:t>
            </a:r>
            <a:r>
              <a:rPr lang="ru-RU" sz="1600" dirty="0"/>
              <a:t>дислокаций с </a:t>
            </a:r>
            <a:r>
              <a:rPr lang="ru-RU" sz="1600" dirty="0" err="1"/>
              <a:t>зеренной</a:t>
            </a:r>
            <a:r>
              <a:rPr lang="ru-RU" sz="1600" dirty="0"/>
              <a:t> </a:t>
            </a:r>
            <a:r>
              <a:rPr lang="ru-RU" sz="1600" dirty="0" smtClean="0"/>
              <a:t>структурой  -  у</a:t>
            </a:r>
            <a:r>
              <a:rPr lang="ru-RU" altLang="ru-RU" sz="1600" dirty="0" smtClean="0">
                <a:solidFill>
                  <a:schemeClr val="tx1"/>
                </a:solidFill>
              </a:rPr>
              <a:t>правление </a:t>
            </a:r>
            <a:r>
              <a:rPr lang="ru-RU" altLang="ru-RU" sz="1600" dirty="0">
                <a:solidFill>
                  <a:schemeClr val="tx1"/>
                </a:solidFill>
              </a:rPr>
              <a:t>кристаллизацией и </a:t>
            </a:r>
            <a:r>
              <a:rPr lang="ru-RU" altLang="ru-RU" sz="1600" dirty="0" smtClean="0">
                <a:solidFill>
                  <a:schemeClr val="tx1"/>
                </a:solidFill>
              </a:rPr>
              <a:t>упрочнением </a:t>
            </a:r>
            <a:r>
              <a:rPr lang="ru-RU" altLang="ru-RU" sz="1600" dirty="0">
                <a:solidFill>
                  <a:schemeClr val="tx1"/>
                </a:solidFill>
              </a:rPr>
              <a:t>материала измельчением зерна и повышением степени </a:t>
            </a:r>
            <a:r>
              <a:rPr lang="ru-RU" altLang="ru-RU" sz="1600" dirty="0" err="1">
                <a:solidFill>
                  <a:schemeClr val="tx1"/>
                </a:solidFill>
              </a:rPr>
              <a:t>внутризеренной</a:t>
            </a:r>
            <a:r>
              <a:rPr lang="ru-RU" altLang="ru-RU" sz="1600" dirty="0">
                <a:solidFill>
                  <a:schemeClr val="tx1"/>
                </a:solidFill>
              </a:rPr>
              <a:t> дефектности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84361" y="1304107"/>
            <a:ext cx="4791695" cy="3832462"/>
            <a:chOff x="720974" y="1115591"/>
            <a:chExt cx="7431087" cy="4392612"/>
          </a:xfrm>
        </p:grpSpPr>
        <p:pic>
          <p:nvPicPr>
            <p:cNvPr id="15" name="Графический объект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974" y="1115591"/>
              <a:ext cx="7431087" cy="439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 rot="20369470">
              <a:off x="1149599" y="4271932"/>
              <a:ext cx="3003550" cy="288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b="1">
                  <a:solidFill>
                    <a:srgbClr val="0000FF"/>
                  </a:solidFill>
                  <a:latin typeface="Arial" pitchFamily="34" charset="0"/>
                </a:rPr>
                <a:t>Холл-Петч (эксп.)</a:t>
              </a:r>
              <a:r>
                <a:rPr lang="en-US" altLang="ru-RU" sz="1000" b="1">
                  <a:solidFill>
                    <a:srgbClr val="0000FF"/>
                  </a:solidFill>
                  <a:latin typeface="Arial" pitchFamily="34" charset="0"/>
                </a:rPr>
                <a:t> 1 at.% Ga</a:t>
              </a:r>
              <a:endParaRPr lang="ru-RU" altLang="ru-RU" sz="1000" b="1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 rot="21144447">
              <a:off x="3384799" y="3361903"/>
              <a:ext cx="2376487" cy="97313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100">
                <a:latin typeface="Verdana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3745161" y="1742653"/>
              <a:ext cx="2449513" cy="468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b="1">
                  <a:solidFill>
                    <a:schemeClr val="tx1"/>
                  </a:solidFill>
                  <a:latin typeface="Arial" pitchFamily="34" charset="0"/>
                </a:rPr>
                <a:t>Высокая дефектность </a:t>
              </a:r>
              <a:r>
                <a:rPr lang="en-US" altLang="ru-RU" sz="1000" b="1">
                  <a:solidFill>
                    <a:schemeClr val="tx1"/>
                  </a:solidFill>
                  <a:latin typeface="Arial" pitchFamily="34" charset="0"/>
                </a:rPr>
                <a:t>MD, 4 at. %Ga</a:t>
              </a:r>
              <a:endParaRPr lang="ru-RU" altLang="ru-RU" sz="1000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 rot="20369470">
              <a:off x="1079749" y="4038570"/>
              <a:ext cx="2663825" cy="288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b="1">
                  <a:solidFill>
                    <a:srgbClr val="FF0000"/>
                  </a:solidFill>
                  <a:latin typeface="Arial" pitchFamily="34" charset="0"/>
                </a:rPr>
                <a:t>Холл-Петч (</a:t>
              </a:r>
              <a:r>
                <a:rPr lang="en-US" altLang="ru-RU" sz="1000" b="1">
                  <a:solidFill>
                    <a:srgbClr val="FF0000"/>
                  </a:solidFill>
                  <a:latin typeface="Arial" pitchFamily="34" charset="0"/>
                </a:rPr>
                <a:t>MD</a:t>
              </a:r>
              <a:r>
                <a:rPr lang="ru-RU" altLang="ru-RU" sz="1000" b="1">
                  <a:solidFill>
                    <a:srgbClr val="FF0000"/>
                  </a:solidFill>
                  <a:latin typeface="Arial" pitchFamily="34" charset="0"/>
                </a:rPr>
                <a:t>)</a:t>
              </a:r>
              <a:r>
                <a:rPr lang="en-US" altLang="ru-RU" sz="1000" b="1">
                  <a:solidFill>
                    <a:srgbClr val="FF0000"/>
                  </a:solidFill>
                  <a:latin typeface="Arial" pitchFamily="34" charset="0"/>
                </a:rPr>
                <a:t> 4 at.% Ga</a:t>
              </a:r>
              <a:endParaRPr lang="ru-RU" altLang="ru-RU" sz="10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 rot="20785351">
              <a:off x="4392861" y="2031578"/>
              <a:ext cx="1655763" cy="863600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100">
                <a:latin typeface="Verdana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3672136" y="4263603"/>
              <a:ext cx="2447925" cy="468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b="1">
                  <a:solidFill>
                    <a:schemeClr val="tx1"/>
                  </a:solidFill>
                  <a:latin typeface="Arial" pitchFamily="34" charset="0"/>
                </a:rPr>
                <a:t>Низкая дефектность</a:t>
              </a:r>
              <a:r>
                <a:rPr lang="en-US" altLang="ru-RU" sz="1000" b="1">
                  <a:solidFill>
                    <a:schemeClr val="tx1"/>
                  </a:solidFill>
                  <a:latin typeface="Arial" pitchFamily="34" charset="0"/>
                </a:rPr>
                <a:t> MD, 4 at. %Ga</a:t>
              </a:r>
              <a:endParaRPr lang="ru-RU" altLang="ru-RU" sz="1000" b="1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2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</p:spPr>
        <p:txBody>
          <a:bodyPr/>
          <a:lstStyle/>
          <a:p>
            <a:fld id="{769A013B-1F88-4BDF-8635-12628054B0D4}" type="slidenum">
              <a:rPr lang="ru-RU" altLang="ru-RU" smtClean="0"/>
              <a:pPr/>
              <a:t>10</a:t>
            </a:fld>
            <a:endParaRPr lang="ru-RU" altLang="ru-RU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38" y="1402940"/>
            <a:ext cx="3262022" cy="202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14501" y="961564"/>
            <a:ext cx="3629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3274"/>
                </a:solidFill>
                <a:latin typeface="+mn-lt"/>
                <a:cs typeface="+mn-cs"/>
              </a:rPr>
              <a:t>Создание материалов для реакторов нового поколения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817082" y="3432304"/>
            <a:ext cx="30243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1pPr>
            <a:lvl2pPr>
              <a:defRPr kumimoji="1"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>
              <a:defRPr kumimoji="1"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>
              <a:defRPr kumimoji="1"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altLang="ru-RU" sz="1200" dirty="0">
                <a:solidFill>
                  <a:srgbClr val="003274"/>
                </a:solidFill>
                <a:latin typeface="+mn-lt"/>
                <a:cs typeface="+mn-cs"/>
              </a:rPr>
              <a:t>Основные требования</a:t>
            </a:r>
            <a:r>
              <a:rPr lang="en-US" altLang="ru-RU" sz="1200" dirty="0">
                <a:solidFill>
                  <a:srgbClr val="003274"/>
                </a:solidFill>
                <a:latin typeface="+mn-lt"/>
                <a:cs typeface="+mn-cs"/>
              </a:rPr>
              <a:t>:</a:t>
            </a:r>
            <a:endParaRPr lang="ru-RU" altLang="ru-RU" sz="1200" dirty="0">
              <a:solidFill>
                <a:srgbClr val="003274"/>
              </a:solidFill>
              <a:latin typeface="+mn-lt"/>
              <a:cs typeface="+mn-cs"/>
            </a:endParaRPr>
          </a:p>
          <a:p>
            <a:pPr indent="88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003274"/>
                </a:solidFill>
                <a:latin typeface="+mn-lt"/>
                <a:cs typeface="+mn-cs"/>
              </a:rPr>
              <a:t>рабочая температура </a:t>
            </a:r>
            <a:r>
              <a:rPr lang="ru-RU" altLang="ru-RU" sz="1200" dirty="0" smtClean="0">
                <a:solidFill>
                  <a:srgbClr val="003274"/>
                </a:solidFill>
                <a:latin typeface="+mn-lt"/>
                <a:cs typeface="+mn-cs"/>
              </a:rPr>
              <a:t>800</a:t>
            </a:r>
            <a:r>
              <a:rPr lang="ru-RU" altLang="ru-RU" sz="1200" dirty="0">
                <a:solidFill>
                  <a:srgbClr val="003274"/>
                </a:solidFill>
                <a:latin typeface="+mn-lt"/>
                <a:cs typeface="+mn-cs"/>
              </a:rPr>
              <a:t> </a:t>
            </a:r>
            <a:r>
              <a:rPr lang="en-US" altLang="ru-RU" sz="1200" dirty="0" smtClean="0">
                <a:solidFill>
                  <a:srgbClr val="003274"/>
                </a:solidFill>
                <a:latin typeface="+mn-lt"/>
                <a:cs typeface="+mn-cs"/>
              </a:rPr>
              <a:t>C</a:t>
            </a:r>
            <a:endParaRPr lang="en-US" altLang="ru-RU" sz="1200" dirty="0">
              <a:solidFill>
                <a:srgbClr val="003274"/>
              </a:solidFill>
              <a:latin typeface="+mn-lt"/>
              <a:cs typeface="+mn-cs"/>
            </a:endParaRPr>
          </a:p>
          <a:p>
            <a:pPr indent="88900" defTabSz="9144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dirty="0" smtClean="0">
                <a:solidFill>
                  <a:srgbClr val="003274"/>
                </a:solidFill>
                <a:latin typeface="+mn-lt"/>
                <a:cs typeface="+mn-cs"/>
              </a:rPr>
              <a:t>сохранение </a:t>
            </a:r>
            <a:r>
              <a:rPr lang="ru-RU" altLang="ru-RU" sz="1200" dirty="0">
                <a:solidFill>
                  <a:srgbClr val="003274"/>
                </a:solidFill>
                <a:latin typeface="+mn-lt"/>
                <a:cs typeface="+mn-cs"/>
              </a:rPr>
              <a:t>свойств до 150 </a:t>
            </a:r>
            <a:r>
              <a:rPr lang="ru-RU" altLang="ru-RU" sz="1200" dirty="0" smtClean="0">
                <a:solidFill>
                  <a:srgbClr val="003274"/>
                </a:solidFill>
                <a:latin typeface="+mn-lt"/>
                <a:cs typeface="+mn-cs"/>
              </a:rPr>
              <a:t>сна</a:t>
            </a:r>
            <a:endParaRPr lang="ru-RU" altLang="ru-RU" sz="1200" dirty="0">
              <a:solidFill>
                <a:srgbClr val="003274"/>
              </a:solidFill>
              <a:latin typeface="+mn-lt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180603" y="4672405"/>
            <a:ext cx="2159784" cy="1872494"/>
            <a:chOff x="7162800" y="1304925"/>
            <a:chExt cx="2809083" cy="2952750"/>
          </a:xfrm>
        </p:grpSpPr>
        <p:sp>
          <p:nvSpPr>
            <p:cNvPr id="30" name="Freeform 39"/>
            <p:cNvSpPr>
              <a:spLocks/>
            </p:cNvSpPr>
            <p:nvPr/>
          </p:nvSpPr>
          <p:spPr bwMode="auto">
            <a:xfrm rot="-6722494">
              <a:off x="6334919" y="2132806"/>
              <a:ext cx="2952750" cy="1296988"/>
            </a:xfrm>
            <a:custGeom>
              <a:avLst/>
              <a:gdLst>
                <a:gd name="T0" fmla="*/ 0 w 1497"/>
                <a:gd name="T1" fmla="*/ 1296988 h 590"/>
                <a:gd name="T2" fmla="*/ 536505 w 1497"/>
                <a:gd name="T3" fmla="*/ 899098 h 590"/>
                <a:gd name="T4" fmla="*/ 1431995 w 1497"/>
                <a:gd name="T5" fmla="*/ 1096944 h 590"/>
                <a:gd name="T6" fmla="*/ 2057260 w 1497"/>
                <a:gd name="T7" fmla="*/ 400088 h 590"/>
                <a:gd name="T8" fmla="*/ 2952750 w 1497"/>
                <a:gd name="T9" fmla="*/ 0 h 5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97" h="590">
                  <a:moveTo>
                    <a:pt x="0" y="590"/>
                  </a:moveTo>
                  <a:cubicBezTo>
                    <a:pt x="75" y="507"/>
                    <a:pt x="151" y="424"/>
                    <a:pt x="272" y="409"/>
                  </a:cubicBezTo>
                  <a:cubicBezTo>
                    <a:pt x="393" y="394"/>
                    <a:pt x="598" y="537"/>
                    <a:pt x="726" y="499"/>
                  </a:cubicBezTo>
                  <a:cubicBezTo>
                    <a:pt x="854" y="461"/>
                    <a:pt x="915" y="265"/>
                    <a:pt x="1043" y="182"/>
                  </a:cubicBezTo>
                  <a:cubicBezTo>
                    <a:pt x="1171" y="99"/>
                    <a:pt x="1334" y="49"/>
                    <a:pt x="1497" y="0"/>
                  </a:cubicBezTo>
                </a:path>
              </a:pathLst>
            </a:cu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31" name="Picture 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7"/>
            <a:stretch>
              <a:fillRect/>
            </a:stretch>
          </p:blipFill>
          <p:spPr bwMode="auto">
            <a:xfrm>
              <a:off x="7956550" y="2384425"/>
              <a:ext cx="465138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8171657" y="1735142"/>
              <a:ext cx="1800226" cy="679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1pPr>
              <a:lvl2pPr>
                <a:defRPr kumimoji="1" sz="24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2pPr>
              <a:lvl3pPr>
                <a:defRPr kumimoji="1" sz="24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3pPr>
              <a:lvl4pPr>
                <a:defRPr kumimoji="1" sz="24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4pPr>
              <a:lvl5pPr>
                <a:defRPr kumimoji="1" sz="24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defTabSz="914400">
                <a:spcBef>
                  <a:spcPct val="50000"/>
                </a:spcBef>
              </a:pPr>
              <a:r>
                <a:rPr kumimoji="0" lang="ru-RU" altLang="ru-RU" sz="1100" b="1" dirty="0">
                  <a:solidFill>
                    <a:schemeClr val="tx1"/>
                  </a:solidFill>
                  <a:latin typeface="+mj-lt"/>
                </a:rPr>
                <a:t>Кластер </a:t>
              </a:r>
              <a:r>
                <a:rPr kumimoji="0" lang="en-US" altLang="ru-RU" sz="1100" b="1" dirty="0">
                  <a:solidFill>
                    <a:schemeClr val="tx1"/>
                  </a:solidFill>
                  <a:latin typeface="+mj-lt"/>
                </a:rPr>
                <a:t>Y-O-Ti</a:t>
              </a:r>
              <a:r>
                <a:rPr kumimoji="0" lang="ru-RU" altLang="ru-RU" sz="1100" b="1" dirty="0">
                  <a:solidFill>
                    <a:schemeClr val="tx1"/>
                  </a:solidFill>
                  <a:latin typeface="+mj-lt"/>
                </a:rPr>
                <a:t>  в ДУО стали</a:t>
              </a:r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7883525" y="2346325"/>
              <a:ext cx="576263" cy="576262"/>
            </a:xfrm>
            <a:prstGeom prst="ellipse">
              <a:avLst/>
            </a:prstGeom>
            <a:solidFill>
              <a:schemeClr val="hlink">
                <a:alpha val="17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Verdana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099799" y="4181406"/>
            <a:ext cx="4140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3274"/>
                </a:solidFill>
                <a:latin typeface="+mn-lt"/>
                <a:cs typeface="+mn-cs"/>
              </a:rPr>
              <a:t>Применение атомистического моделирования к реакторным </a:t>
            </a:r>
            <a:r>
              <a:rPr lang="ru-RU" sz="1400" b="1" dirty="0" smtClean="0">
                <a:solidFill>
                  <a:srgbClr val="003274"/>
                </a:solidFill>
                <a:latin typeface="+mn-lt"/>
                <a:cs typeface="+mn-cs"/>
              </a:rPr>
              <a:t>материалам - 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</a:rPr>
              <a:t>решение </a:t>
            </a: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</a:rPr>
              <a:t>частных задач</a:t>
            </a:r>
            <a:r>
              <a:rPr lang="en-US" altLang="ru-RU" sz="14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400" b="1" dirty="0">
              <a:solidFill>
                <a:srgbClr val="003274"/>
              </a:solidFill>
              <a:latin typeface="+mn-lt"/>
              <a:cs typeface="+mn-cs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4935142" y="5332811"/>
            <a:ext cx="27489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1pPr>
            <a:lvl2pPr>
              <a:defRPr kumimoji="1"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>
              <a:defRPr kumimoji="1"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>
              <a:defRPr kumimoji="1"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kumimoji="0" lang="ru-RU" altLang="ru-RU" sz="1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Моделирование </a:t>
            </a:r>
            <a:r>
              <a:rPr kumimoji="0" lang="ru-RU" altLang="ru-RU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механизмов упрочнения и стабилизации </a:t>
            </a:r>
            <a:r>
              <a:rPr kumimoji="0" lang="ru-RU" altLang="ru-RU" sz="1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(ДУО </a:t>
            </a:r>
            <a:r>
              <a:rPr kumimoji="0" lang="ru-RU" altLang="ru-RU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сталей </a:t>
            </a:r>
            <a:r>
              <a:rPr kumimoji="0" lang="ru-RU" altLang="ru-RU" sz="1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- упрочнение </a:t>
            </a:r>
            <a:r>
              <a:rPr kumimoji="0" lang="ru-RU" altLang="ru-RU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мелкодисперсными оксидными частицами </a:t>
            </a:r>
            <a:r>
              <a:rPr kumimoji="0" lang="en-US" altLang="ru-RU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Y-Ti-O</a:t>
            </a:r>
            <a:r>
              <a:rPr kumimoji="0" lang="ru-RU" altLang="ru-RU" sz="1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  <a:endParaRPr kumimoji="0" lang="ru-RU" altLang="ru-RU" sz="1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1292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4.2 Материалы </a:t>
            </a:r>
            <a:r>
              <a:rPr lang="ru-RU" dirty="0"/>
              <a:t>и технологии.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Методы ускоренных испытаний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37" y="1052736"/>
            <a:ext cx="2349584" cy="200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21" y="1052736"/>
            <a:ext cx="2303630" cy="200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62" y="1268760"/>
            <a:ext cx="1636667" cy="158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8" y="3330571"/>
            <a:ext cx="3580270" cy="261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/>
          <a:stretch/>
        </p:blipFill>
        <p:spPr bwMode="auto">
          <a:xfrm>
            <a:off x="4246537" y="3645024"/>
            <a:ext cx="4666610" cy="229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46537" y="5943309"/>
            <a:ext cx="4717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3274"/>
                </a:solidFill>
                <a:latin typeface="+mn-lt"/>
                <a:cs typeface="+mn-cs"/>
              </a:rPr>
              <a:t>Неравномерность пористости </a:t>
            </a:r>
            <a:endParaRPr lang="ru-RU" sz="1400" b="1" dirty="0" smtClean="0">
              <a:solidFill>
                <a:srgbClr val="003274"/>
              </a:solidFill>
              <a:latin typeface="+mn-lt"/>
              <a:cs typeface="+mn-cs"/>
            </a:endParaRPr>
          </a:p>
          <a:p>
            <a:pPr algn="ctr"/>
            <a:r>
              <a:rPr lang="ru-RU" sz="1400" b="1" dirty="0" smtClean="0">
                <a:solidFill>
                  <a:srgbClr val="003274"/>
                </a:solidFill>
                <a:latin typeface="+mn-lt"/>
                <a:cs typeface="+mn-cs"/>
              </a:rPr>
              <a:t>при облучении стали</a:t>
            </a:r>
            <a:endParaRPr lang="ru-RU" sz="1400" b="1" dirty="0">
              <a:solidFill>
                <a:srgbClr val="003274"/>
              </a:solidFill>
              <a:latin typeface="+mn-lt"/>
              <a:cs typeface="+mn-cs"/>
            </a:endParaRPr>
          </a:p>
        </p:txBody>
      </p:sp>
      <p:pic>
        <p:nvPicPr>
          <p:cNvPr id="2938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13" y="5626779"/>
            <a:ext cx="1119031" cy="38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79504" y="6409136"/>
            <a:ext cx="6457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274"/>
                </a:solidFill>
                <a:latin typeface="+mn-lt"/>
                <a:cs typeface="+mn-cs"/>
              </a:rPr>
              <a:t>Максимальная повреждающая доза </a:t>
            </a:r>
            <a:r>
              <a:rPr lang="ru-RU" sz="1200" dirty="0" err="1">
                <a:solidFill>
                  <a:srgbClr val="003274"/>
                </a:solidFill>
                <a:latin typeface="+mn-lt"/>
                <a:cs typeface="+mn-cs"/>
              </a:rPr>
              <a:t>Dmax</a:t>
            </a:r>
            <a:r>
              <a:rPr lang="ru-RU" sz="1200" dirty="0">
                <a:solidFill>
                  <a:srgbClr val="003274"/>
                </a:solidFill>
                <a:latin typeface="+mn-lt"/>
                <a:cs typeface="+mn-cs"/>
              </a:rPr>
              <a:t> = 185 сна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79504" y="6577607"/>
            <a:ext cx="26881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3274"/>
                </a:solidFill>
                <a:latin typeface="+mn-lt"/>
                <a:cs typeface="+mn-cs"/>
              </a:rPr>
              <a:t>Температура облучения T = 650 °C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46537" y="3068961"/>
            <a:ext cx="4644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3274"/>
                </a:solidFill>
                <a:latin typeface="+mn-lt"/>
                <a:cs typeface="+mn-cs"/>
              </a:rPr>
              <a:t>Вырезка </a:t>
            </a:r>
            <a:r>
              <a:rPr lang="ru-RU" sz="1400" b="1" dirty="0" err="1">
                <a:solidFill>
                  <a:srgbClr val="003274"/>
                </a:solidFill>
                <a:latin typeface="+mn-lt"/>
                <a:cs typeface="+mn-cs"/>
              </a:rPr>
              <a:t>темплета</a:t>
            </a:r>
            <a:r>
              <a:rPr lang="ru-RU" sz="1400" b="1" dirty="0">
                <a:solidFill>
                  <a:srgbClr val="003274"/>
                </a:solidFill>
                <a:latin typeface="+mn-lt"/>
                <a:cs typeface="+mn-cs"/>
              </a:rPr>
              <a:t> из облученной поверхности методом сфокусированного ионного пучка (</a:t>
            </a:r>
            <a:r>
              <a:rPr lang="en-US" sz="1400" b="1" dirty="0">
                <a:solidFill>
                  <a:srgbClr val="003274"/>
                </a:solidFill>
                <a:latin typeface="+mn-lt"/>
                <a:cs typeface="+mn-cs"/>
              </a:rPr>
              <a:t>FIB)</a:t>
            </a:r>
            <a:endParaRPr lang="ru-RU" sz="1400" b="1" dirty="0">
              <a:solidFill>
                <a:srgbClr val="003274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469142"/>
            <a:ext cx="1728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3274"/>
                </a:solidFill>
                <a:latin typeface="+mn-lt"/>
                <a:cs typeface="+mn-cs"/>
              </a:rPr>
              <a:t>Общий вид дискового образца</a:t>
            </a:r>
          </a:p>
          <a:p>
            <a:pPr algn="ctr"/>
            <a:r>
              <a:rPr lang="ru-RU" sz="1400" b="1" dirty="0">
                <a:solidFill>
                  <a:srgbClr val="003274"/>
                </a:solidFill>
                <a:latin typeface="+mn-lt"/>
                <a:cs typeface="+mn-cs"/>
              </a:rPr>
              <a:t>для ионного облучения</a:t>
            </a:r>
          </a:p>
          <a:p>
            <a:pPr algn="ctr"/>
            <a:r>
              <a:rPr lang="en-US" sz="1400" b="1" dirty="0">
                <a:solidFill>
                  <a:srgbClr val="003274"/>
                </a:solidFill>
                <a:latin typeface="+mn-lt"/>
                <a:cs typeface="+mn-cs"/>
              </a:rPr>
              <a:t>(D=12 </a:t>
            </a:r>
            <a:r>
              <a:rPr lang="ru-RU" sz="1400" b="1" dirty="0">
                <a:solidFill>
                  <a:srgbClr val="003274"/>
                </a:solidFill>
                <a:latin typeface="+mn-lt"/>
                <a:cs typeface="+mn-cs"/>
              </a:rPr>
              <a:t>мм, </a:t>
            </a:r>
            <a:r>
              <a:rPr lang="en-US" sz="1400" b="1" dirty="0">
                <a:solidFill>
                  <a:srgbClr val="003274"/>
                </a:solidFill>
                <a:latin typeface="+mn-lt"/>
                <a:cs typeface="+mn-cs"/>
              </a:rPr>
              <a:t>t=2</a:t>
            </a:r>
            <a:r>
              <a:rPr lang="ru-RU" sz="1400" b="1" dirty="0">
                <a:solidFill>
                  <a:srgbClr val="003274"/>
                </a:solidFill>
                <a:latin typeface="+mn-lt"/>
                <a:cs typeface="+mn-cs"/>
              </a:rPr>
              <a:t>мм)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5328" y="5890666"/>
            <a:ext cx="3580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3274"/>
                </a:solidFill>
                <a:latin typeface="+mn-lt"/>
                <a:cs typeface="+mn-cs"/>
              </a:rPr>
              <a:t>Ускоритель ионов TANDETRON </a:t>
            </a:r>
          </a:p>
          <a:p>
            <a:pPr algn="ctr"/>
            <a:r>
              <a:rPr lang="ru-RU" sz="1400" b="1" dirty="0">
                <a:solidFill>
                  <a:srgbClr val="003274"/>
                </a:solidFill>
                <a:latin typeface="+mn-lt"/>
                <a:cs typeface="+mn-cs"/>
              </a:rPr>
              <a:t>в АО «ГНЦ РФ-ФЭИ»</a:t>
            </a:r>
          </a:p>
        </p:txBody>
      </p:sp>
    </p:spTree>
    <p:extLst>
      <p:ext uri="{BB962C8B-B14F-4D97-AF65-F5344CB8AC3E}">
        <p14:creationId xmlns:p14="http://schemas.microsoft.com/office/powerpoint/2010/main" val="335965282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4.3. Новые </a:t>
            </a:r>
            <a:r>
              <a:rPr lang="ru-RU" dirty="0"/>
              <a:t>материалы и цифровые технологии:</a:t>
            </a:r>
            <a:br>
              <a:rPr lang="ru-RU" dirty="0"/>
            </a:br>
            <a:r>
              <a:rPr lang="ru-RU" dirty="0" smtClean="0"/>
              <a:t>свойства изделия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4" name="Стрелка вправо 3"/>
          <p:cNvSpPr/>
          <p:nvPr/>
        </p:nvSpPr>
        <p:spPr>
          <a:xfrm rot="16200000">
            <a:off x="4272321" y="4590949"/>
            <a:ext cx="562177" cy="1979044"/>
          </a:xfrm>
          <a:prstGeom prst="rightArrow">
            <a:avLst>
              <a:gd name="adj1" fmla="val 54063"/>
              <a:gd name="adj2" fmla="val 63515"/>
            </a:avLst>
          </a:prstGeom>
          <a:solidFill>
            <a:srgbClr val="4F81BD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</p:sp>
      <p:sp>
        <p:nvSpPr>
          <p:cNvPr id="5" name="Полилиния 4"/>
          <p:cNvSpPr/>
          <p:nvPr/>
        </p:nvSpPr>
        <p:spPr>
          <a:xfrm>
            <a:off x="7137986" y="1052736"/>
            <a:ext cx="1826502" cy="864096"/>
          </a:xfrm>
          <a:custGeom>
            <a:avLst/>
            <a:gdLst>
              <a:gd name="connsiteX0" fmla="*/ 0 w 1371600"/>
              <a:gd name="connsiteY0" fmla="*/ 203204 h 1219200"/>
              <a:gd name="connsiteX1" fmla="*/ 203204 w 1371600"/>
              <a:gd name="connsiteY1" fmla="*/ 0 h 1219200"/>
              <a:gd name="connsiteX2" fmla="*/ 1168396 w 1371600"/>
              <a:gd name="connsiteY2" fmla="*/ 0 h 1219200"/>
              <a:gd name="connsiteX3" fmla="*/ 1371600 w 1371600"/>
              <a:gd name="connsiteY3" fmla="*/ 203204 h 1219200"/>
              <a:gd name="connsiteX4" fmla="*/ 1371600 w 1371600"/>
              <a:gd name="connsiteY4" fmla="*/ 1015996 h 1219200"/>
              <a:gd name="connsiteX5" fmla="*/ 1168396 w 1371600"/>
              <a:gd name="connsiteY5" fmla="*/ 1219200 h 1219200"/>
              <a:gd name="connsiteX6" fmla="*/ 203204 w 1371600"/>
              <a:gd name="connsiteY6" fmla="*/ 1219200 h 1219200"/>
              <a:gd name="connsiteX7" fmla="*/ 0 w 1371600"/>
              <a:gd name="connsiteY7" fmla="*/ 1015996 h 1219200"/>
              <a:gd name="connsiteX8" fmla="*/ 0 w 1371600"/>
              <a:gd name="connsiteY8" fmla="*/ 20320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0" h="1219200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1168396" y="0"/>
                </a:lnTo>
                <a:cubicBezTo>
                  <a:pt x="1280622" y="0"/>
                  <a:pt x="1371600" y="90978"/>
                  <a:pt x="1371600" y="203204"/>
                </a:cubicBezTo>
                <a:lnTo>
                  <a:pt x="1371600" y="1015996"/>
                </a:lnTo>
                <a:cubicBezTo>
                  <a:pt x="1371600" y="1128222"/>
                  <a:pt x="1280622" y="1219200"/>
                  <a:pt x="1168396" y="1219200"/>
                </a:cubicBez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203204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spcFirstLastPara="0" vert="horz" wrap="square" lIns="170006" tIns="170006" rIns="170006" bIns="170006" numCol="1" spcCol="1270" anchor="t" anchorCtr="1">
            <a:noAutofit/>
          </a:bodyPr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200" kern="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73596" y="1052736"/>
            <a:ext cx="1922008" cy="864096"/>
          </a:xfrm>
          <a:custGeom>
            <a:avLst/>
            <a:gdLst>
              <a:gd name="connsiteX0" fmla="*/ 0 w 1371600"/>
              <a:gd name="connsiteY0" fmla="*/ 203204 h 1219200"/>
              <a:gd name="connsiteX1" fmla="*/ 203204 w 1371600"/>
              <a:gd name="connsiteY1" fmla="*/ 0 h 1219200"/>
              <a:gd name="connsiteX2" fmla="*/ 1168396 w 1371600"/>
              <a:gd name="connsiteY2" fmla="*/ 0 h 1219200"/>
              <a:gd name="connsiteX3" fmla="*/ 1371600 w 1371600"/>
              <a:gd name="connsiteY3" fmla="*/ 203204 h 1219200"/>
              <a:gd name="connsiteX4" fmla="*/ 1371600 w 1371600"/>
              <a:gd name="connsiteY4" fmla="*/ 1015996 h 1219200"/>
              <a:gd name="connsiteX5" fmla="*/ 1168396 w 1371600"/>
              <a:gd name="connsiteY5" fmla="*/ 1219200 h 1219200"/>
              <a:gd name="connsiteX6" fmla="*/ 203204 w 1371600"/>
              <a:gd name="connsiteY6" fmla="*/ 1219200 h 1219200"/>
              <a:gd name="connsiteX7" fmla="*/ 0 w 1371600"/>
              <a:gd name="connsiteY7" fmla="*/ 1015996 h 1219200"/>
              <a:gd name="connsiteX8" fmla="*/ 0 w 1371600"/>
              <a:gd name="connsiteY8" fmla="*/ 20320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0" h="1219200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1168396" y="0"/>
                </a:lnTo>
                <a:cubicBezTo>
                  <a:pt x="1280622" y="0"/>
                  <a:pt x="1371600" y="90978"/>
                  <a:pt x="1371600" y="203204"/>
                </a:cubicBezTo>
                <a:lnTo>
                  <a:pt x="1371600" y="1015996"/>
                </a:lnTo>
                <a:cubicBezTo>
                  <a:pt x="1371600" y="1128222"/>
                  <a:pt x="1280622" y="1219200"/>
                  <a:pt x="1168396" y="1219200"/>
                </a:cubicBez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203204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spcFirstLastPara="0" vert="horz" wrap="square" lIns="170006" tIns="170006" rIns="170006" bIns="170006" numCol="1" spcCol="1270" anchor="t" anchorCtr="1">
            <a:noAutofit/>
          </a:bodyPr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200" kern="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538533" y="1052736"/>
            <a:ext cx="1958534" cy="862862"/>
          </a:xfrm>
          <a:custGeom>
            <a:avLst/>
            <a:gdLst>
              <a:gd name="connsiteX0" fmla="*/ 0 w 1371600"/>
              <a:gd name="connsiteY0" fmla="*/ 203204 h 1219200"/>
              <a:gd name="connsiteX1" fmla="*/ 203204 w 1371600"/>
              <a:gd name="connsiteY1" fmla="*/ 0 h 1219200"/>
              <a:gd name="connsiteX2" fmla="*/ 1168396 w 1371600"/>
              <a:gd name="connsiteY2" fmla="*/ 0 h 1219200"/>
              <a:gd name="connsiteX3" fmla="*/ 1371600 w 1371600"/>
              <a:gd name="connsiteY3" fmla="*/ 203204 h 1219200"/>
              <a:gd name="connsiteX4" fmla="*/ 1371600 w 1371600"/>
              <a:gd name="connsiteY4" fmla="*/ 1015996 h 1219200"/>
              <a:gd name="connsiteX5" fmla="*/ 1168396 w 1371600"/>
              <a:gd name="connsiteY5" fmla="*/ 1219200 h 1219200"/>
              <a:gd name="connsiteX6" fmla="*/ 203204 w 1371600"/>
              <a:gd name="connsiteY6" fmla="*/ 1219200 h 1219200"/>
              <a:gd name="connsiteX7" fmla="*/ 0 w 1371600"/>
              <a:gd name="connsiteY7" fmla="*/ 1015996 h 1219200"/>
              <a:gd name="connsiteX8" fmla="*/ 0 w 1371600"/>
              <a:gd name="connsiteY8" fmla="*/ 20320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0" h="1219200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1168396" y="0"/>
                </a:lnTo>
                <a:cubicBezTo>
                  <a:pt x="1280622" y="0"/>
                  <a:pt x="1371600" y="90978"/>
                  <a:pt x="1371600" y="203204"/>
                </a:cubicBezTo>
                <a:lnTo>
                  <a:pt x="1371600" y="1015996"/>
                </a:lnTo>
                <a:cubicBezTo>
                  <a:pt x="1371600" y="1128222"/>
                  <a:pt x="1280622" y="1219200"/>
                  <a:pt x="1168396" y="1219200"/>
                </a:cubicBez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203204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spcFirstLastPara="0" vert="horz" wrap="square" lIns="170006" tIns="170006" rIns="170006" bIns="170006" numCol="1" spcCol="1270" anchor="t" anchorCtr="1">
            <a:noAutofit/>
          </a:bodyPr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200" kern="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841322" y="1052736"/>
            <a:ext cx="1960306" cy="862862"/>
          </a:xfrm>
          <a:custGeom>
            <a:avLst/>
            <a:gdLst>
              <a:gd name="connsiteX0" fmla="*/ 0 w 1371600"/>
              <a:gd name="connsiteY0" fmla="*/ 203204 h 1219200"/>
              <a:gd name="connsiteX1" fmla="*/ 203204 w 1371600"/>
              <a:gd name="connsiteY1" fmla="*/ 0 h 1219200"/>
              <a:gd name="connsiteX2" fmla="*/ 1168396 w 1371600"/>
              <a:gd name="connsiteY2" fmla="*/ 0 h 1219200"/>
              <a:gd name="connsiteX3" fmla="*/ 1371600 w 1371600"/>
              <a:gd name="connsiteY3" fmla="*/ 203204 h 1219200"/>
              <a:gd name="connsiteX4" fmla="*/ 1371600 w 1371600"/>
              <a:gd name="connsiteY4" fmla="*/ 1015996 h 1219200"/>
              <a:gd name="connsiteX5" fmla="*/ 1168396 w 1371600"/>
              <a:gd name="connsiteY5" fmla="*/ 1219200 h 1219200"/>
              <a:gd name="connsiteX6" fmla="*/ 203204 w 1371600"/>
              <a:gd name="connsiteY6" fmla="*/ 1219200 h 1219200"/>
              <a:gd name="connsiteX7" fmla="*/ 0 w 1371600"/>
              <a:gd name="connsiteY7" fmla="*/ 1015996 h 1219200"/>
              <a:gd name="connsiteX8" fmla="*/ 0 w 1371600"/>
              <a:gd name="connsiteY8" fmla="*/ 20320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0" h="1219200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1168396" y="0"/>
                </a:lnTo>
                <a:cubicBezTo>
                  <a:pt x="1280622" y="0"/>
                  <a:pt x="1371600" y="90978"/>
                  <a:pt x="1371600" y="203204"/>
                </a:cubicBezTo>
                <a:lnTo>
                  <a:pt x="1371600" y="1015996"/>
                </a:lnTo>
                <a:cubicBezTo>
                  <a:pt x="1371600" y="1128222"/>
                  <a:pt x="1280622" y="1219200"/>
                  <a:pt x="1168396" y="1219200"/>
                </a:cubicBez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203204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spcFirstLastPara="0" vert="horz" wrap="square" lIns="170006" tIns="170006" rIns="170006" bIns="170006" numCol="1" spcCol="1270" anchor="t" anchorCtr="1">
            <a:noAutofit/>
          </a:bodyPr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200" kern="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14" y="1274674"/>
            <a:ext cx="962540" cy="574899"/>
          </a:xfrm>
          <a:prstGeom prst="rect">
            <a:avLst/>
          </a:prstGeom>
        </p:spPr>
      </p:pic>
      <p:sp>
        <p:nvSpPr>
          <p:cNvPr id="10" name="Shape 9"/>
          <p:cNvSpPr/>
          <p:nvPr/>
        </p:nvSpPr>
        <p:spPr>
          <a:xfrm>
            <a:off x="6660231" y="1268760"/>
            <a:ext cx="672717" cy="420448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4F81BD">
              <a:tint val="40000"/>
              <a:hueOff val="0"/>
              <a:satOff val="0"/>
              <a:lumOff val="0"/>
              <a:alphaOff val="0"/>
            </a:srgbClr>
          </a:solidFill>
          <a:ln w="9525" cap="flat" cmpd="sng" algn="ctr">
            <a:solidFill>
              <a:srgbClr val="4F81BD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</p:sp>
      <p:sp>
        <p:nvSpPr>
          <p:cNvPr id="11" name="Shape 10"/>
          <p:cNvSpPr/>
          <p:nvPr/>
        </p:nvSpPr>
        <p:spPr>
          <a:xfrm>
            <a:off x="4352392" y="1268760"/>
            <a:ext cx="672717" cy="420448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4F81BD">
              <a:tint val="40000"/>
              <a:hueOff val="0"/>
              <a:satOff val="0"/>
              <a:lumOff val="0"/>
              <a:alphaOff val="0"/>
            </a:srgbClr>
          </a:solidFill>
          <a:ln w="9525" cap="flat" cmpd="sng" algn="ctr">
            <a:solidFill>
              <a:srgbClr val="4F81BD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</p:sp>
      <p:sp>
        <p:nvSpPr>
          <p:cNvPr id="12" name="Полилиния 11"/>
          <p:cNvSpPr/>
          <p:nvPr/>
        </p:nvSpPr>
        <p:spPr>
          <a:xfrm>
            <a:off x="3528451" y="2060848"/>
            <a:ext cx="2051660" cy="864879"/>
          </a:xfrm>
          <a:custGeom>
            <a:avLst/>
            <a:gdLst>
              <a:gd name="connsiteX0" fmla="*/ 0 w 1371600"/>
              <a:gd name="connsiteY0" fmla="*/ 203204 h 1219200"/>
              <a:gd name="connsiteX1" fmla="*/ 203204 w 1371600"/>
              <a:gd name="connsiteY1" fmla="*/ 0 h 1219200"/>
              <a:gd name="connsiteX2" fmla="*/ 1168396 w 1371600"/>
              <a:gd name="connsiteY2" fmla="*/ 0 h 1219200"/>
              <a:gd name="connsiteX3" fmla="*/ 1371600 w 1371600"/>
              <a:gd name="connsiteY3" fmla="*/ 203204 h 1219200"/>
              <a:gd name="connsiteX4" fmla="*/ 1371600 w 1371600"/>
              <a:gd name="connsiteY4" fmla="*/ 1015996 h 1219200"/>
              <a:gd name="connsiteX5" fmla="*/ 1168396 w 1371600"/>
              <a:gd name="connsiteY5" fmla="*/ 1219200 h 1219200"/>
              <a:gd name="connsiteX6" fmla="*/ 203204 w 1371600"/>
              <a:gd name="connsiteY6" fmla="*/ 1219200 h 1219200"/>
              <a:gd name="connsiteX7" fmla="*/ 0 w 1371600"/>
              <a:gd name="connsiteY7" fmla="*/ 1015996 h 1219200"/>
              <a:gd name="connsiteX8" fmla="*/ 0 w 1371600"/>
              <a:gd name="connsiteY8" fmla="*/ 20320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0" h="1219200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1168396" y="0"/>
                </a:lnTo>
                <a:cubicBezTo>
                  <a:pt x="1280622" y="0"/>
                  <a:pt x="1371600" y="90978"/>
                  <a:pt x="1371600" y="203204"/>
                </a:cubicBezTo>
                <a:lnTo>
                  <a:pt x="1371600" y="1015996"/>
                </a:lnTo>
                <a:cubicBezTo>
                  <a:pt x="1371600" y="1128222"/>
                  <a:pt x="1280622" y="1219200"/>
                  <a:pt x="1168396" y="1219200"/>
                </a:cubicBez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203204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spcFirstLastPara="0" vert="horz" wrap="square" lIns="170006" tIns="170006" rIns="170006" bIns="170006" numCol="1" spcCol="1270" anchor="t" anchorCtr="0">
            <a:noAutofit/>
          </a:bodyPr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200" kern="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6804248" y="2060848"/>
            <a:ext cx="2160239" cy="862037"/>
          </a:xfrm>
          <a:custGeom>
            <a:avLst/>
            <a:gdLst>
              <a:gd name="connsiteX0" fmla="*/ 0 w 1371600"/>
              <a:gd name="connsiteY0" fmla="*/ 203204 h 1219200"/>
              <a:gd name="connsiteX1" fmla="*/ 203204 w 1371600"/>
              <a:gd name="connsiteY1" fmla="*/ 0 h 1219200"/>
              <a:gd name="connsiteX2" fmla="*/ 1168396 w 1371600"/>
              <a:gd name="connsiteY2" fmla="*/ 0 h 1219200"/>
              <a:gd name="connsiteX3" fmla="*/ 1371600 w 1371600"/>
              <a:gd name="connsiteY3" fmla="*/ 203204 h 1219200"/>
              <a:gd name="connsiteX4" fmla="*/ 1371600 w 1371600"/>
              <a:gd name="connsiteY4" fmla="*/ 1015996 h 1219200"/>
              <a:gd name="connsiteX5" fmla="*/ 1168396 w 1371600"/>
              <a:gd name="connsiteY5" fmla="*/ 1219200 h 1219200"/>
              <a:gd name="connsiteX6" fmla="*/ 203204 w 1371600"/>
              <a:gd name="connsiteY6" fmla="*/ 1219200 h 1219200"/>
              <a:gd name="connsiteX7" fmla="*/ 0 w 1371600"/>
              <a:gd name="connsiteY7" fmla="*/ 1015996 h 1219200"/>
              <a:gd name="connsiteX8" fmla="*/ 0 w 1371600"/>
              <a:gd name="connsiteY8" fmla="*/ 20320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0" h="1219200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1168396" y="0"/>
                </a:lnTo>
                <a:cubicBezTo>
                  <a:pt x="1280622" y="0"/>
                  <a:pt x="1371600" y="90978"/>
                  <a:pt x="1371600" y="203204"/>
                </a:cubicBezTo>
                <a:lnTo>
                  <a:pt x="1371600" y="1015996"/>
                </a:lnTo>
                <a:cubicBezTo>
                  <a:pt x="1371600" y="1128222"/>
                  <a:pt x="1280622" y="1219200"/>
                  <a:pt x="1168396" y="1219200"/>
                </a:cubicBez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203204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spcFirstLastPara="0" vert="horz" wrap="square" lIns="170006" tIns="170006" rIns="170006" bIns="170006" numCol="1" spcCol="1270" anchor="t" anchorCtr="1">
            <a:noAutofit/>
          </a:bodyPr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200" kern="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4" name="Shape 13"/>
          <p:cNvSpPr/>
          <p:nvPr/>
        </p:nvSpPr>
        <p:spPr>
          <a:xfrm>
            <a:off x="5521527" y="2444690"/>
            <a:ext cx="1426736" cy="420448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4F81BD">
              <a:tint val="40000"/>
              <a:hueOff val="0"/>
              <a:satOff val="0"/>
              <a:lumOff val="0"/>
              <a:alphaOff val="0"/>
            </a:srgbClr>
          </a:solidFill>
          <a:ln w="9525" cap="flat" cmpd="sng" algn="ctr">
            <a:solidFill>
              <a:srgbClr val="4F81BD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</p:sp>
      <p:sp>
        <p:nvSpPr>
          <p:cNvPr id="15" name="Полилиния 14"/>
          <p:cNvSpPr/>
          <p:nvPr/>
        </p:nvSpPr>
        <p:spPr>
          <a:xfrm>
            <a:off x="251519" y="3140968"/>
            <a:ext cx="2186871" cy="907313"/>
          </a:xfrm>
          <a:custGeom>
            <a:avLst/>
            <a:gdLst>
              <a:gd name="connsiteX0" fmla="*/ 0 w 1371600"/>
              <a:gd name="connsiteY0" fmla="*/ 203204 h 1219200"/>
              <a:gd name="connsiteX1" fmla="*/ 203204 w 1371600"/>
              <a:gd name="connsiteY1" fmla="*/ 0 h 1219200"/>
              <a:gd name="connsiteX2" fmla="*/ 1168396 w 1371600"/>
              <a:gd name="connsiteY2" fmla="*/ 0 h 1219200"/>
              <a:gd name="connsiteX3" fmla="*/ 1371600 w 1371600"/>
              <a:gd name="connsiteY3" fmla="*/ 203204 h 1219200"/>
              <a:gd name="connsiteX4" fmla="*/ 1371600 w 1371600"/>
              <a:gd name="connsiteY4" fmla="*/ 1015996 h 1219200"/>
              <a:gd name="connsiteX5" fmla="*/ 1168396 w 1371600"/>
              <a:gd name="connsiteY5" fmla="*/ 1219200 h 1219200"/>
              <a:gd name="connsiteX6" fmla="*/ 203204 w 1371600"/>
              <a:gd name="connsiteY6" fmla="*/ 1219200 h 1219200"/>
              <a:gd name="connsiteX7" fmla="*/ 0 w 1371600"/>
              <a:gd name="connsiteY7" fmla="*/ 1015996 h 1219200"/>
              <a:gd name="connsiteX8" fmla="*/ 0 w 1371600"/>
              <a:gd name="connsiteY8" fmla="*/ 20320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0" h="1219200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1168396" y="0"/>
                </a:lnTo>
                <a:cubicBezTo>
                  <a:pt x="1280622" y="0"/>
                  <a:pt x="1371600" y="90978"/>
                  <a:pt x="1371600" y="203204"/>
                </a:cubicBezTo>
                <a:lnTo>
                  <a:pt x="1371600" y="1015996"/>
                </a:lnTo>
                <a:cubicBezTo>
                  <a:pt x="1371600" y="1128222"/>
                  <a:pt x="1280622" y="1219200"/>
                  <a:pt x="1168396" y="1219200"/>
                </a:cubicBez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203204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spcFirstLastPara="0" vert="horz" wrap="square" lIns="170006" tIns="170006" rIns="170006" bIns="170006" numCol="1" spcCol="1270" anchor="t" anchorCtr="0">
            <a:noAutofit/>
          </a:bodyPr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200" kern="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3439352" y="3148606"/>
            <a:ext cx="2213944" cy="901964"/>
          </a:xfrm>
          <a:custGeom>
            <a:avLst/>
            <a:gdLst>
              <a:gd name="connsiteX0" fmla="*/ 0 w 1371600"/>
              <a:gd name="connsiteY0" fmla="*/ 203204 h 1219200"/>
              <a:gd name="connsiteX1" fmla="*/ 203204 w 1371600"/>
              <a:gd name="connsiteY1" fmla="*/ 0 h 1219200"/>
              <a:gd name="connsiteX2" fmla="*/ 1168396 w 1371600"/>
              <a:gd name="connsiteY2" fmla="*/ 0 h 1219200"/>
              <a:gd name="connsiteX3" fmla="*/ 1371600 w 1371600"/>
              <a:gd name="connsiteY3" fmla="*/ 203204 h 1219200"/>
              <a:gd name="connsiteX4" fmla="*/ 1371600 w 1371600"/>
              <a:gd name="connsiteY4" fmla="*/ 1015996 h 1219200"/>
              <a:gd name="connsiteX5" fmla="*/ 1168396 w 1371600"/>
              <a:gd name="connsiteY5" fmla="*/ 1219200 h 1219200"/>
              <a:gd name="connsiteX6" fmla="*/ 203204 w 1371600"/>
              <a:gd name="connsiteY6" fmla="*/ 1219200 h 1219200"/>
              <a:gd name="connsiteX7" fmla="*/ 0 w 1371600"/>
              <a:gd name="connsiteY7" fmla="*/ 1015996 h 1219200"/>
              <a:gd name="connsiteX8" fmla="*/ 0 w 1371600"/>
              <a:gd name="connsiteY8" fmla="*/ 20320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0" h="1219200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1168396" y="0"/>
                </a:lnTo>
                <a:cubicBezTo>
                  <a:pt x="1280622" y="0"/>
                  <a:pt x="1371600" y="90978"/>
                  <a:pt x="1371600" y="203204"/>
                </a:cubicBezTo>
                <a:lnTo>
                  <a:pt x="1371600" y="1015996"/>
                </a:lnTo>
                <a:cubicBezTo>
                  <a:pt x="1371600" y="1128222"/>
                  <a:pt x="1280622" y="1219200"/>
                  <a:pt x="1168396" y="1219200"/>
                </a:cubicBez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203204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spcFirstLastPara="0" vert="horz" wrap="square" lIns="170006" tIns="170006" rIns="170006" bIns="170006" numCol="1" spcCol="1270" anchor="t" anchorCtr="0">
            <a:noAutofit/>
          </a:bodyPr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200" kern="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6732240" y="3148606"/>
            <a:ext cx="2232248" cy="899675"/>
          </a:xfrm>
          <a:custGeom>
            <a:avLst/>
            <a:gdLst>
              <a:gd name="connsiteX0" fmla="*/ 0 w 1371600"/>
              <a:gd name="connsiteY0" fmla="*/ 203204 h 1219200"/>
              <a:gd name="connsiteX1" fmla="*/ 203204 w 1371600"/>
              <a:gd name="connsiteY1" fmla="*/ 0 h 1219200"/>
              <a:gd name="connsiteX2" fmla="*/ 1168396 w 1371600"/>
              <a:gd name="connsiteY2" fmla="*/ 0 h 1219200"/>
              <a:gd name="connsiteX3" fmla="*/ 1371600 w 1371600"/>
              <a:gd name="connsiteY3" fmla="*/ 203204 h 1219200"/>
              <a:gd name="connsiteX4" fmla="*/ 1371600 w 1371600"/>
              <a:gd name="connsiteY4" fmla="*/ 1015996 h 1219200"/>
              <a:gd name="connsiteX5" fmla="*/ 1168396 w 1371600"/>
              <a:gd name="connsiteY5" fmla="*/ 1219200 h 1219200"/>
              <a:gd name="connsiteX6" fmla="*/ 203204 w 1371600"/>
              <a:gd name="connsiteY6" fmla="*/ 1219200 h 1219200"/>
              <a:gd name="connsiteX7" fmla="*/ 0 w 1371600"/>
              <a:gd name="connsiteY7" fmla="*/ 1015996 h 1219200"/>
              <a:gd name="connsiteX8" fmla="*/ 0 w 1371600"/>
              <a:gd name="connsiteY8" fmla="*/ 20320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0" h="1219200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1168396" y="0"/>
                </a:lnTo>
                <a:cubicBezTo>
                  <a:pt x="1280622" y="0"/>
                  <a:pt x="1371600" y="90978"/>
                  <a:pt x="1371600" y="203204"/>
                </a:cubicBezTo>
                <a:lnTo>
                  <a:pt x="1371600" y="1015996"/>
                </a:lnTo>
                <a:cubicBezTo>
                  <a:pt x="1371600" y="1128222"/>
                  <a:pt x="1280622" y="1219200"/>
                  <a:pt x="1168396" y="1219200"/>
                </a:cubicBez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203204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spcFirstLastPara="0" vert="horz" wrap="square" lIns="170006" tIns="170006" rIns="170006" bIns="170006" numCol="1" spcCol="1270" anchor="t" anchorCtr="0">
            <a:noAutofit/>
          </a:bodyPr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200" kern="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1763687" y="4295847"/>
            <a:ext cx="2170517" cy="670681"/>
          </a:xfrm>
          <a:custGeom>
            <a:avLst/>
            <a:gdLst>
              <a:gd name="connsiteX0" fmla="*/ 0 w 1371600"/>
              <a:gd name="connsiteY0" fmla="*/ 203204 h 1219200"/>
              <a:gd name="connsiteX1" fmla="*/ 203204 w 1371600"/>
              <a:gd name="connsiteY1" fmla="*/ 0 h 1219200"/>
              <a:gd name="connsiteX2" fmla="*/ 1168396 w 1371600"/>
              <a:gd name="connsiteY2" fmla="*/ 0 h 1219200"/>
              <a:gd name="connsiteX3" fmla="*/ 1371600 w 1371600"/>
              <a:gd name="connsiteY3" fmla="*/ 203204 h 1219200"/>
              <a:gd name="connsiteX4" fmla="*/ 1371600 w 1371600"/>
              <a:gd name="connsiteY4" fmla="*/ 1015996 h 1219200"/>
              <a:gd name="connsiteX5" fmla="*/ 1168396 w 1371600"/>
              <a:gd name="connsiteY5" fmla="*/ 1219200 h 1219200"/>
              <a:gd name="connsiteX6" fmla="*/ 203204 w 1371600"/>
              <a:gd name="connsiteY6" fmla="*/ 1219200 h 1219200"/>
              <a:gd name="connsiteX7" fmla="*/ 0 w 1371600"/>
              <a:gd name="connsiteY7" fmla="*/ 1015996 h 1219200"/>
              <a:gd name="connsiteX8" fmla="*/ 0 w 1371600"/>
              <a:gd name="connsiteY8" fmla="*/ 20320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0" h="1219200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1168396" y="0"/>
                </a:lnTo>
                <a:cubicBezTo>
                  <a:pt x="1280622" y="0"/>
                  <a:pt x="1371600" y="90978"/>
                  <a:pt x="1371600" y="203204"/>
                </a:cubicBezTo>
                <a:lnTo>
                  <a:pt x="1371600" y="1015996"/>
                </a:lnTo>
                <a:cubicBezTo>
                  <a:pt x="1371600" y="1128222"/>
                  <a:pt x="1280622" y="1219200"/>
                  <a:pt x="1168396" y="1219200"/>
                </a:cubicBez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203204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spcFirstLastPara="0" vert="horz" wrap="square" lIns="170006" tIns="170006" rIns="170006" bIns="170006" numCol="1" spcCol="1270" anchor="t" anchorCtr="0">
            <a:noAutofit/>
          </a:bodyPr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200" kern="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5137952" y="4294532"/>
            <a:ext cx="2217414" cy="670681"/>
          </a:xfrm>
          <a:custGeom>
            <a:avLst/>
            <a:gdLst>
              <a:gd name="connsiteX0" fmla="*/ 0 w 1371600"/>
              <a:gd name="connsiteY0" fmla="*/ 203204 h 1219200"/>
              <a:gd name="connsiteX1" fmla="*/ 203204 w 1371600"/>
              <a:gd name="connsiteY1" fmla="*/ 0 h 1219200"/>
              <a:gd name="connsiteX2" fmla="*/ 1168396 w 1371600"/>
              <a:gd name="connsiteY2" fmla="*/ 0 h 1219200"/>
              <a:gd name="connsiteX3" fmla="*/ 1371600 w 1371600"/>
              <a:gd name="connsiteY3" fmla="*/ 203204 h 1219200"/>
              <a:gd name="connsiteX4" fmla="*/ 1371600 w 1371600"/>
              <a:gd name="connsiteY4" fmla="*/ 1015996 h 1219200"/>
              <a:gd name="connsiteX5" fmla="*/ 1168396 w 1371600"/>
              <a:gd name="connsiteY5" fmla="*/ 1219200 h 1219200"/>
              <a:gd name="connsiteX6" fmla="*/ 203204 w 1371600"/>
              <a:gd name="connsiteY6" fmla="*/ 1219200 h 1219200"/>
              <a:gd name="connsiteX7" fmla="*/ 0 w 1371600"/>
              <a:gd name="connsiteY7" fmla="*/ 1015996 h 1219200"/>
              <a:gd name="connsiteX8" fmla="*/ 0 w 1371600"/>
              <a:gd name="connsiteY8" fmla="*/ 20320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0" h="1219200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1168396" y="0"/>
                </a:lnTo>
                <a:cubicBezTo>
                  <a:pt x="1280622" y="0"/>
                  <a:pt x="1371600" y="90978"/>
                  <a:pt x="1371600" y="203204"/>
                </a:cubicBezTo>
                <a:lnTo>
                  <a:pt x="1371600" y="1015996"/>
                </a:lnTo>
                <a:cubicBezTo>
                  <a:pt x="1371600" y="1128222"/>
                  <a:pt x="1280622" y="1219200"/>
                  <a:pt x="1168396" y="1219200"/>
                </a:cubicBez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203204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spcFirstLastPara="0" vert="horz" wrap="square" lIns="170006" tIns="170006" rIns="170006" bIns="170006" numCol="1" spcCol="1270" anchor="t" anchorCtr="0">
            <a:noAutofit/>
          </a:bodyPr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200" kern="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242380" y="2959650"/>
            <a:ext cx="45719" cy="18131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526280" y="2940092"/>
            <a:ext cx="45719" cy="18002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987988" y="2954907"/>
            <a:ext cx="45719" cy="18002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Двойная стрелка влево/вправо 22"/>
          <p:cNvSpPr/>
          <p:nvPr/>
        </p:nvSpPr>
        <p:spPr>
          <a:xfrm>
            <a:off x="2483767" y="3573016"/>
            <a:ext cx="909473" cy="137417"/>
          </a:xfrm>
          <a:prstGeom prst="left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5693528" y="3544794"/>
            <a:ext cx="976773" cy="172238"/>
          </a:xfrm>
          <a:prstGeom prst="left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2" descr="E:\Микроструктура\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9398" y="1167555"/>
            <a:ext cx="926532" cy="69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E:\Микроструктура\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5246" y="1280588"/>
            <a:ext cx="633238" cy="5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Микроструктура\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3286" y="1277377"/>
            <a:ext cx="742804" cy="60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E:\Микроструктура\5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4396" y="2276872"/>
            <a:ext cx="784027" cy="64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E:\Микроструктура\6-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867" y="2397775"/>
            <a:ext cx="93782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E:\Микроструктура\расчет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694" y="3541175"/>
            <a:ext cx="752882" cy="41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S:\Интернет\ElEnSabirova.GK\форма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4786" y="3436638"/>
            <a:ext cx="774426" cy="55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S:\Интернет\ElEnSabirova.GK\технологичность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9133" y="3411083"/>
            <a:ext cx="1009290" cy="5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ElEnSabirova\Desktop\Буклет\3Д_4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194" y="4499396"/>
            <a:ext cx="1285733" cy="4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S:\Интернет\ElEnSabirova.GK\цифр спецификация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4225" y="4510384"/>
            <a:ext cx="747369" cy="42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S:\Интернет\PeVZelenov.GK\History\148290698116319663.jpg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7277" y="2262122"/>
            <a:ext cx="947482" cy="63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hape 35"/>
          <p:cNvSpPr/>
          <p:nvPr/>
        </p:nvSpPr>
        <p:spPr>
          <a:xfrm>
            <a:off x="2048112" y="1268760"/>
            <a:ext cx="672717" cy="420448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4F81BD">
              <a:tint val="40000"/>
              <a:hueOff val="0"/>
              <a:satOff val="0"/>
              <a:lumOff val="0"/>
              <a:alphaOff val="0"/>
            </a:srgbClr>
          </a:solidFill>
          <a:ln w="9525" cap="flat" cmpd="sng" algn="ctr">
            <a:solidFill>
              <a:srgbClr val="4F81BD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</p:sp>
      <p:sp>
        <p:nvSpPr>
          <p:cNvPr id="37" name="Прямоугольник 36"/>
          <p:cNvSpPr/>
          <p:nvPr/>
        </p:nvSpPr>
        <p:spPr>
          <a:xfrm>
            <a:off x="544371" y="1052736"/>
            <a:ext cx="1321859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kern="0" dirty="0">
                <a:solidFill>
                  <a:srgbClr val="002657"/>
                </a:solidFill>
                <a:latin typeface="Arial"/>
              </a:rPr>
              <a:t>Динамика порошка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912736" y="1052736"/>
            <a:ext cx="12314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kern="0" dirty="0">
                <a:solidFill>
                  <a:srgbClr val="002657"/>
                </a:solidFill>
                <a:latin typeface="Arial"/>
              </a:rPr>
              <a:t>Модель </a:t>
            </a:r>
            <a:r>
              <a:rPr lang="ru-RU" sz="1000" kern="0" dirty="0" smtClean="0">
                <a:solidFill>
                  <a:srgbClr val="002657"/>
                </a:solidFill>
                <a:latin typeface="Arial"/>
              </a:rPr>
              <a:t>порошка</a:t>
            </a:r>
            <a:endParaRPr lang="ru-RU" sz="1000" kern="0" dirty="0">
              <a:solidFill>
                <a:srgbClr val="002657"/>
              </a:solidFill>
              <a:latin typeface="Arial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91733" y="1052736"/>
            <a:ext cx="16802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kern="0" dirty="0">
                <a:solidFill>
                  <a:srgbClr val="002657"/>
                </a:solidFill>
                <a:latin typeface="Arial"/>
              </a:rPr>
              <a:t>Модель </a:t>
            </a:r>
            <a:r>
              <a:rPr lang="ru-RU" sz="1000" kern="0" dirty="0" smtClean="0">
                <a:solidFill>
                  <a:srgbClr val="002657"/>
                </a:solidFill>
                <a:latin typeface="Arial"/>
              </a:rPr>
              <a:t>микроструктуры</a:t>
            </a:r>
            <a:endParaRPr lang="ru-RU" sz="1000" kern="0" dirty="0">
              <a:solidFill>
                <a:srgbClr val="002657"/>
              </a:solidFill>
              <a:latin typeface="Arial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843619" y="1052736"/>
            <a:ext cx="6912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kern="0" dirty="0" smtClean="0">
                <a:solidFill>
                  <a:srgbClr val="002657"/>
                </a:solidFill>
                <a:latin typeface="Arial"/>
              </a:rPr>
              <a:t>Процесс</a:t>
            </a:r>
            <a:endParaRPr lang="ru-RU" sz="1000" kern="0" dirty="0">
              <a:solidFill>
                <a:srgbClr val="002657"/>
              </a:solidFill>
              <a:latin typeface="Arial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8464" y="2037889"/>
            <a:ext cx="1917662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kern="0" dirty="0">
                <a:solidFill>
                  <a:srgbClr val="002657"/>
                </a:solidFill>
                <a:latin typeface="Arial"/>
              </a:rPr>
              <a:t>Эффективная модель среды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531783" y="2037889"/>
            <a:ext cx="2051660" cy="2333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kern="0" dirty="0">
                <a:solidFill>
                  <a:srgbClr val="002657"/>
                </a:solidFill>
                <a:latin typeface="Arial"/>
              </a:rPr>
              <a:t>Топологическая оптимизация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987943" y="2037889"/>
            <a:ext cx="1891050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kern="0" dirty="0">
                <a:solidFill>
                  <a:srgbClr val="002657"/>
                </a:solidFill>
                <a:latin typeface="Arial"/>
              </a:rPr>
              <a:t>Подготовка модели к печати</a:t>
            </a:r>
          </a:p>
        </p:txBody>
      </p:sp>
      <p:cxnSp>
        <p:nvCxnSpPr>
          <p:cNvPr id="44" name="Соединительная линия уступом 43"/>
          <p:cNvCxnSpPr>
            <a:cxnSpLocks/>
          </p:cNvCxnSpPr>
          <p:nvPr/>
        </p:nvCxnSpPr>
        <p:spPr>
          <a:xfrm rot="10800000" flipV="1">
            <a:off x="5547807" y="1916831"/>
            <a:ext cx="2053318" cy="420463"/>
          </a:xfrm>
          <a:prstGeom prst="bentConnector3">
            <a:avLst>
              <a:gd name="adj1" fmla="val 42578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83894" y="3147258"/>
            <a:ext cx="1944085" cy="4257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kern="0" dirty="0">
                <a:solidFill>
                  <a:srgbClr val="002657"/>
                </a:solidFill>
                <a:latin typeface="Arial"/>
              </a:rPr>
              <a:t>Формирование и расчет</a:t>
            </a:r>
            <a:endParaRPr lang="en-US" sz="1000" kern="0" dirty="0">
              <a:solidFill>
                <a:srgbClr val="002657"/>
              </a:solidFill>
              <a:latin typeface="Arial"/>
            </a:endParaRPr>
          </a:p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kern="0" dirty="0">
                <a:solidFill>
                  <a:srgbClr val="002657"/>
                </a:solidFill>
                <a:latin typeface="Arial"/>
              </a:rPr>
              <a:t> свойств + форма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314324" y="3147258"/>
            <a:ext cx="584290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kern="0" dirty="0">
                <a:solidFill>
                  <a:srgbClr val="002657"/>
                </a:solidFill>
                <a:latin typeface="Arial"/>
              </a:rPr>
              <a:t>Форма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02496" y="3147258"/>
            <a:ext cx="1970574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kern="0" dirty="0">
                <a:solidFill>
                  <a:srgbClr val="002657"/>
                </a:solidFill>
                <a:latin typeface="Arial"/>
              </a:rPr>
              <a:t>Проверка на технологичность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091418" y="4278498"/>
            <a:ext cx="1455484" cy="233397"/>
          </a:xfrm>
          <a:prstGeom prst="rect">
            <a:avLst/>
          </a:prstGeom>
          <a:solidFill>
            <a:srgbClr val="FFFF01"/>
          </a:solidFill>
        </p:spPr>
        <p:txBody>
          <a:bodyPr wrap="none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kern="0" dirty="0">
                <a:solidFill>
                  <a:srgbClr val="002657"/>
                </a:solidFill>
                <a:latin typeface="Arial"/>
              </a:rPr>
              <a:t>Цифр. сертификация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677458" y="4283591"/>
            <a:ext cx="1138401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kern="0" dirty="0">
                <a:solidFill>
                  <a:srgbClr val="002657"/>
                </a:solidFill>
                <a:latin typeface="Arial"/>
              </a:rPr>
              <a:t>Изделие</a:t>
            </a:r>
          </a:p>
        </p:txBody>
      </p:sp>
      <p:sp>
        <p:nvSpPr>
          <p:cNvPr id="50" name="Полилиния 49"/>
          <p:cNvSpPr/>
          <p:nvPr/>
        </p:nvSpPr>
        <p:spPr>
          <a:xfrm>
            <a:off x="3577843" y="5861560"/>
            <a:ext cx="2170517" cy="447760"/>
          </a:xfrm>
          <a:custGeom>
            <a:avLst/>
            <a:gdLst>
              <a:gd name="connsiteX0" fmla="*/ 0 w 1371600"/>
              <a:gd name="connsiteY0" fmla="*/ 203204 h 1219200"/>
              <a:gd name="connsiteX1" fmla="*/ 203204 w 1371600"/>
              <a:gd name="connsiteY1" fmla="*/ 0 h 1219200"/>
              <a:gd name="connsiteX2" fmla="*/ 1168396 w 1371600"/>
              <a:gd name="connsiteY2" fmla="*/ 0 h 1219200"/>
              <a:gd name="connsiteX3" fmla="*/ 1371600 w 1371600"/>
              <a:gd name="connsiteY3" fmla="*/ 203204 h 1219200"/>
              <a:gd name="connsiteX4" fmla="*/ 1371600 w 1371600"/>
              <a:gd name="connsiteY4" fmla="*/ 1015996 h 1219200"/>
              <a:gd name="connsiteX5" fmla="*/ 1168396 w 1371600"/>
              <a:gd name="connsiteY5" fmla="*/ 1219200 h 1219200"/>
              <a:gd name="connsiteX6" fmla="*/ 203204 w 1371600"/>
              <a:gd name="connsiteY6" fmla="*/ 1219200 h 1219200"/>
              <a:gd name="connsiteX7" fmla="*/ 0 w 1371600"/>
              <a:gd name="connsiteY7" fmla="*/ 1015996 h 1219200"/>
              <a:gd name="connsiteX8" fmla="*/ 0 w 1371600"/>
              <a:gd name="connsiteY8" fmla="*/ 20320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0" h="1219200">
                <a:moveTo>
                  <a:pt x="0" y="203204"/>
                </a:moveTo>
                <a:cubicBezTo>
                  <a:pt x="0" y="90978"/>
                  <a:pt x="90978" y="0"/>
                  <a:pt x="203204" y="0"/>
                </a:cubicBezTo>
                <a:lnTo>
                  <a:pt x="1168396" y="0"/>
                </a:lnTo>
                <a:cubicBezTo>
                  <a:pt x="1280622" y="0"/>
                  <a:pt x="1371600" y="90978"/>
                  <a:pt x="1371600" y="203204"/>
                </a:cubicBezTo>
                <a:lnTo>
                  <a:pt x="1371600" y="1015996"/>
                </a:lnTo>
                <a:cubicBezTo>
                  <a:pt x="1371600" y="1128222"/>
                  <a:pt x="1280622" y="1219200"/>
                  <a:pt x="1168396" y="1219200"/>
                </a:cubicBezTo>
                <a:lnTo>
                  <a:pt x="203204" y="1219200"/>
                </a:lnTo>
                <a:cubicBezTo>
                  <a:pt x="90978" y="1219200"/>
                  <a:pt x="0" y="1128222"/>
                  <a:pt x="0" y="1015996"/>
                </a:cubicBezTo>
                <a:lnTo>
                  <a:pt x="0" y="203204"/>
                </a:ln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spcFirstLastPara="0" vert="horz" wrap="square" lIns="170006" tIns="170006" rIns="170006" bIns="170006" numCol="1" spcCol="1270" anchor="t" anchorCtr="0">
            <a:noAutofit/>
          </a:bodyPr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200" b="1" kern="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525379" y="5967654"/>
            <a:ext cx="698879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kern="0" dirty="0">
                <a:solidFill>
                  <a:srgbClr val="002657"/>
                </a:solidFill>
                <a:latin typeface="Arial"/>
              </a:rPr>
              <a:t>Клиенты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7456" y="5873274"/>
            <a:ext cx="389725" cy="38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Левая фигурная скобка 584"/>
          <p:cNvSpPr/>
          <p:nvPr/>
        </p:nvSpPr>
        <p:spPr>
          <a:xfrm rot="16200000">
            <a:off x="4395983" y="3450530"/>
            <a:ext cx="345567" cy="3355787"/>
          </a:xfrm>
          <a:prstGeom prst="leftBrace">
            <a:avLst>
              <a:gd name="adj1" fmla="val 20876"/>
              <a:gd name="adj2" fmla="val 49677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black"/>
              </a:solidFill>
              <a:cs typeface="Arial"/>
            </a:endParaRPr>
          </a:p>
        </p:txBody>
      </p:sp>
      <p:sp>
        <p:nvSpPr>
          <p:cNvPr id="54" name="Стрелка вправо 53"/>
          <p:cNvSpPr/>
          <p:nvPr/>
        </p:nvSpPr>
        <p:spPr>
          <a:xfrm rot="5400000">
            <a:off x="4051973" y="4513544"/>
            <a:ext cx="1028506" cy="155562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10392" y="5369841"/>
            <a:ext cx="686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89050">
              <a:defRPr/>
            </a:pPr>
            <a:r>
              <a:rPr lang="ru-RU" sz="1000" kern="0" dirty="0" smtClean="0">
                <a:solidFill>
                  <a:srgbClr val="002657"/>
                </a:solidFill>
                <a:latin typeface="Arial"/>
              </a:rPr>
              <a:t>Он-</a:t>
            </a:r>
            <a:r>
              <a:rPr lang="ru-RU" sz="1000" kern="0" dirty="0" err="1" smtClean="0">
                <a:solidFill>
                  <a:srgbClr val="002657"/>
                </a:solidFill>
                <a:latin typeface="Arial"/>
              </a:rPr>
              <a:t>лайн</a:t>
            </a:r>
            <a:endParaRPr lang="ru-RU" sz="1000" kern="0" dirty="0">
              <a:solidFill>
                <a:srgbClr val="002657"/>
              </a:solidFill>
              <a:latin typeface="Arial"/>
            </a:endParaRPr>
          </a:p>
          <a:p>
            <a:pPr algn="ctr" defTabSz="1289050">
              <a:defRPr/>
            </a:pPr>
            <a:r>
              <a:rPr lang="ru-RU" sz="1000" kern="0" dirty="0">
                <a:solidFill>
                  <a:srgbClr val="002657"/>
                </a:solidFill>
                <a:latin typeface="Arial"/>
              </a:rPr>
              <a:t>запрос</a:t>
            </a: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25C331AE-071F-4337-B248-89FA2B2F4705}"/>
              </a:ext>
            </a:extLst>
          </p:cNvPr>
          <p:cNvCxnSpPr/>
          <p:nvPr/>
        </p:nvCxnSpPr>
        <p:spPr>
          <a:xfrm>
            <a:off x="5913849" y="1920453"/>
            <a:ext cx="0" cy="9494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845382AF-C1CD-4261-B815-916179DA6954}"/>
              </a:ext>
            </a:extLst>
          </p:cNvPr>
          <p:cNvCxnSpPr/>
          <p:nvPr/>
        </p:nvCxnSpPr>
        <p:spPr>
          <a:xfrm>
            <a:off x="3528450" y="1915598"/>
            <a:ext cx="0" cy="12229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D7CE9B5E-1852-4A35-AE96-1CDB2FF78893}"/>
              </a:ext>
            </a:extLst>
          </p:cNvPr>
          <p:cNvCxnSpPr/>
          <p:nvPr/>
        </p:nvCxnSpPr>
        <p:spPr>
          <a:xfrm>
            <a:off x="1263617" y="1915598"/>
            <a:ext cx="0" cy="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509C372A-A611-4791-AAF3-2E3D72B19CEE}"/>
              </a:ext>
            </a:extLst>
          </p:cNvPr>
          <p:cNvCxnSpPr/>
          <p:nvPr/>
        </p:nvCxnSpPr>
        <p:spPr>
          <a:xfrm flipH="1">
            <a:off x="1263617" y="2015400"/>
            <a:ext cx="4650232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xmlns="" id="{AFDA7121-9848-4E1D-9EDD-59D42C069623}"/>
              </a:ext>
            </a:extLst>
          </p:cNvPr>
          <p:cNvCxnSpPr/>
          <p:nvPr/>
        </p:nvCxnSpPr>
        <p:spPr>
          <a:xfrm>
            <a:off x="1263617" y="1915598"/>
            <a:ext cx="0" cy="1452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авая фигурная скобка 60">
            <a:extLst>
              <a:ext uri="{FF2B5EF4-FFF2-40B4-BE49-F238E27FC236}">
                <a16:creationId xmlns:a16="http://schemas.microsoft.com/office/drawing/2014/main" xmlns="" id="{435488E9-C843-4F7B-AADD-685A55368CCA}"/>
              </a:ext>
            </a:extLst>
          </p:cNvPr>
          <p:cNvSpPr/>
          <p:nvPr/>
        </p:nvSpPr>
        <p:spPr>
          <a:xfrm rot="5400000">
            <a:off x="4528054" y="859454"/>
            <a:ext cx="304890" cy="6706413"/>
          </a:xfrm>
          <a:prstGeom prst="rightBrace">
            <a:avLst>
              <a:gd name="adj1" fmla="val 8333"/>
              <a:gd name="adj2" fmla="val 5167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4142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70790" y="4166855"/>
            <a:ext cx="4680520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89050">
              <a:lnSpc>
                <a:spcPct val="150000"/>
              </a:lnSpc>
              <a:defRPr/>
            </a:pPr>
            <a:r>
              <a:rPr lang="ru-RU" sz="1000" kern="0" dirty="0">
                <a:solidFill>
                  <a:srgbClr val="002657"/>
                </a:solidFill>
                <a:latin typeface="Arial"/>
              </a:rPr>
              <a:t>Цифровая модель </a:t>
            </a:r>
          </a:p>
          <a:p>
            <a:pPr algn="ctr" defTabSz="1289050">
              <a:lnSpc>
                <a:spcPct val="150000"/>
              </a:lnSpc>
              <a:defRPr/>
            </a:pPr>
            <a:r>
              <a:rPr lang="ru-RU" sz="1000" kern="0" dirty="0">
                <a:solidFill>
                  <a:srgbClr val="002657"/>
                </a:solidFill>
                <a:latin typeface="Arial"/>
              </a:rPr>
              <a:t>или готовое изделие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609" y="5229200"/>
            <a:ext cx="644500" cy="54368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396" y="5252481"/>
            <a:ext cx="619884" cy="497123"/>
          </a:xfrm>
          <a:prstGeom prst="rect">
            <a:avLst/>
          </a:prstGeom>
        </p:spPr>
      </p:pic>
      <p:sp>
        <p:nvSpPr>
          <p:cNvPr id="65" name="Стрелка вправо 64"/>
          <p:cNvSpPr/>
          <p:nvPr/>
        </p:nvSpPr>
        <p:spPr>
          <a:xfrm>
            <a:off x="7256868" y="5362958"/>
            <a:ext cx="318227" cy="27617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17314"/>
              </p:ext>
            </p:extLst>
          </p:nvPr>
        </p:nvGraphicFramePr>
        <p:xfrm>
          <a:off x="7044655" y="5894529"/>
          <a:ext cx="929462" cy="379646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929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9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indent="-2413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657"/>
                          </a:solidFill>
                          <a:effectLst/>
                        </a:rPr>
                        <a:t>V/V</a:t>
                      </a:r>
                      <a:r>
                        <a:rPr lang="en-US" sz="1050" baseline="-25000" dirty="0">
                          <a:solidFill>
                            <a:srgbClr val="002657"/>
                          </a:solidFill>
                          <a:effectLst/>
                        </a:rPr>
                        <a:t>0</a:t>
                      </a:r>
                      <a:r>
                        <a:rPr lang="ru-RU" sz="1050" dirty="0">
                          <a:solidFill>
                            <a:srgbClr val="002657"/>
                          </a:solidFill>
                          <a:effectLst/>
                        </a:rPr>
                        <a:t>, </a:t>
                      </a:r>
                      <a:r>
                        <a:rPr lang="en-US" sz="1050" dirty="0" smtClean="0">
                          <a:solidFill>
                            <a:srgbClr val="002657"/>
                          </a:solidFill>
                          <a:effectLst/>
                        </a:rPr>
                        <a:t>=10</a:t>
                      </a:r>
                      <a:endParaRPr lang="ru-RU" sz="1050" dirty="0">
                        <a:solidFill>
                          <a:srgbClr val="002657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66" y="5144781"/>
            <a:ext cx="757378" cy="500774"/>
          </a:xfrm>
          <a:prstGeom prst="rect">
            <a:avLst/>
          </a:prstGeom>
          <a:noFill/>
        </p:spPr>
      </p:pic>
      <p:pic>
        <p:nvPicPr>
          <p:cNvPr id="68" name="Picture 8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33" y="5139212"/>
            <a:ext cx="757378" cy="500774"/>
          </a:xfrm>
          <a:prstGeom prst="rect">
            <a:avLst/>
          </a:prstGeom>
          <a:noFill/>
        </p:spPr>
      </p:pic>
      <p:pic>
        <p:nvPicPr>
          <p:cNvPr id="69" name="Рисунок 68" descr="C:\Users\popov_vv\AppData\Local\Microsoft\Windows\Temporary Internet Files\Content.Outlook\4FEKN0NV\2.JPG"/>
          <p:cNvPicPr/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06" y="5925488"/>
            <a:ext cx="1559276" cy="37261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Стрелка вниз 69"/>
          <p:cNvSpPr/>
          <p:nvPr/>
        </p:nvSpPr>
        <p:spPr>
          <a:xfrm>
            <a:off x="1006056" y="5710474"/>
            <a:ext cx="312415" cy="302172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64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848" y="113530"/>
            <a:ext cx="7632700" cy="962025"/>
          </a:xfrm>
        </p:spPr>
        <p:txBody>
          <a:bodyPr/>
          <a:lstStyle/>
          <a:p>
            <a:r>
              <a:rPr lang="ru-RU" dirty="0"/>
              <a:t>Перспективы/будущее. </a:t>
            </a:r>
            <a:br>
              <a:rPr lang="ru-RU" dirty="0"/>
            </a:br>
            <a:r>
              <a:rPr lang="ru-RU" dirty="0" smtClean="0"/>
              <a:t>Металлы , Композиты, Дизайн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xmlns="" id="{1C641DC9-A6B0-274A-9DD8-139AF2FEB039}"/>
              </a:ext>
            </a:extLst>
          </p:cNvPr>
          <p:cNvSpPr txBox="1">
            <a:spLocks/>
          </p:cNvSpPr>
          <p:nvPr/>
        </p:nvSpPr>
        <p:spPr bwMode="auto">
          <a:xfrm>
            <a:off x="197390" y="1536239"/>
            <a:ext cx="8551073" cy="93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endParaRPr lang="ru-RU" sz="1200" b="0" dirty="0">
              <a:solidFill>
                <a:srgbClr val="003274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E5577F2E-0E38-FD45-9927-8CA7EDE3ECC0}"/>
              </a:ext>
            </a:extLst>
          </p:cNvPr>
          <p:cNvGrpSpPr/>
          <p:nvPr/>
        </p:nvGrpSpPr>
        <p:grpSpPr>
          <a:xfrm>
            <a:off x="464757" y="1055891"/>
            <a:ext cx="6581009" cy="3464503"/>
            <a:chOff x="129286" y="1195395"/>
            <a:chExt cx="9272451" cy="5676471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xmlns="" id="{76881AA9-D39F-D64D-80A2-39015C23C6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5354" y="1522556"/>
              <a:ext cx="2015878" cy="1300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 descr="S:\Интернет\PeVZelenov.GK\History\148290698116319663.jpg">
              <a:extLst>
                <a:ext uri="{FF2B5EF4-FFF2-40B4-BE49-F238E27FC236}">
                  <a16:creationId xmlns:a16="http://schemas.microsoft.com/office/drawing/2014/main" xmlns="" id="{715F33C8-FB02-EC4E-B679-26AF2549BF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3856" y="3457780"/>
              <a:ext cx="2064713" cy="1427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32">
              <a:extLst>
                <a:ext uri="{FF2B5EF4-FFF2-40B4-BE49-F238E27FC236}">
                  <a16:creationId xmlns:a16="http://schemas.microsoft.com/office/drawing/2014/main" xmlns="" id="{0EC0FDE4-8567-3A48-8929-02A4CB5B9A54}"/>
                </a:ext>
              </a:extLst>
            </p:cNvPr>
            <p:cNvSpPr/>
            <p:nvPr/>
          </p:nvSpPr>
          <p:spPr>
            <a:xfrm>
              <a:off x="155191" y="2993217"/>
              <a:ext cx="2856790" cy="653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</a:rPr>
                <a:t>Образование: создание и изучение новых свойств и технологий</a:t>
              </a:r>
              <a:endParaRPr lang="en-US" sz="9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24" name="Picture 33">
              <a:extLst>
                <a:ext uri="{FF2B5EF4-FFF2-40B4-BE49-F238E27FC236}">
                  <a16:creationId xmlns:a16="http://schemas.microsoft.com/office/drawing/2014/main" xmlns="" id="{904BFA3B-18F1-0748-89FF-F131945485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65358" y="5277256"/>
              <a:ext cx="574736" cy="833643"/>
            </a:xfrm>
            <a:prstGeom prst="rect">
              <a:avLst/>
            </a:prstGeom>
          </p:spPr>
        </p:pic>
        <p:pic>
          <p:nvPicPr>
            <p:cNvPr id="25" name="Picture 2" descr="C:\Users\AleAlekGolubev\Desktop\IMG_0113.JPG">
              <a:extLst>
                <a:ext uri="{FF2B5EF4-FFF2-40B4-BE49-F238E27FC236}">
                  <a16:creationId xmlns:a16="http://schemas.microsoft.com/office/drawing/2014/main" xmlns="" id="{9C624A3C-F03B-A545-87C7-E8FFB31F8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34000" contrast="-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325" y="4148093"/>
              <a:ext cx="1976161" cy="1129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44">
              <a:extLst>
                <a:ext uri="{FF2B5EF4-FFF2-40B4-BE49-F238E27FC236}">
                  <a16:creationId xmlns:a16="http://schemas.microsoft.com/office/drawing/2014/main" xmlns="" id="{56E78CD4-1129-F348-BB93-870CF53CB0A1}"/>
                </a:ext>
              </a:extLst>
            </p:cNvPr>
            <p:cNvSpPr/>
            <p:nvPr/>
          </p:nvSpPr>
          <p:spPr>
            <a:xfrm>
              <a:off x="129286" y="5213195"/>
              <a:ext cx="2299064" cy="10092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</a:rPr>
                <a:t>Опытное производство:</a:t>
              </a:r>
            </a:p>
            <a:p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</a:rPr>
                <a:t>возможность оптимизации</a:t>
              </a:r>
            </a:p>
            <a:p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</a:rPr>
                <a:t>технологических процессов,</a:t>
              </a:r>
            </a:p>
            <a:p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</a:rPr>
                <a:t>снижения себестоимости  </a:t>
              </a:r>
              <a:endParaRPr lang="en-US" sz="9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27" name="Picture 5" descr="image001">
              <a:extLst>
                <a:ext uri="{FF2B5EF4-FFF2-40B4-BE49-F238E27FC236}">
                  <a16:creationId xmlns:a16="http://schemas.microsoft.com/office/drawing/2014/main" xmlns="" id="{9C715EAE-2BB7-A843-B5E4-42614537F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402" y="1551678"/>
              <a:ext cx="2122288" cy="249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 descr="C:\Users\AleAlekGolubev\Desktop\изделия\4.jpg">
              <a:extLst>
                <a:ext uri="{FF2B5EF4-FFF2-40B4-BE49-F238E27FC236}">
                  <a16:creationId xmlns:a16="http://schemas.microsoft.com/office/drawing/2014/main" xmlns="" id="{DFB88EFE-21C4-614B-AA8F-EF69891B5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3476" y="1657556"/>
              <a:ext cx="617775" cy="713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16">
              <a:extLst>
                <a:ext uri="{FF2B5EF4-FFF2-40B4-BE49-F238E27FC236}">
                  <a16:creationId xmlns:a16="http://schemas.microsoft.com/office/drawing/2014/main" xmlns="" id="{1D4F5882-755E-A142-8920-B9B3A11CA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2087" y="3438547"/>
              <a:ext cx="649619" cy="527816"/>
            </a:xfrm>
            <a:prstGeom prst="rect">
              <a:avLst/>
            </a:prstGeom>
          </p:spPr>
        </p:pic>
        <p:pic>
          <p:nvPicPr>
            <p:cNvPr id="30" name="Рисунок 5">
              <a:extLst>
                <a:ext uri="{FF2B5EF4-FFF2-40B4-BE49-F238E27FC236}">
                  <a16:creationId xmlns:a16="http://schemas.microsoft.com/office/drawing/2014/main" xmlns="" id="{E89E99D1-5DDE-1941-95F5-CBC519F59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511422" y="2558893"/>
              <a:ext cx="486758" cy="635819"/>
            </a:xfrm>
            <a:prstGeom prst="rect">
              <a:avLst/>
            </a:prstGeom>
          </p:spPr>
        </p:pic>
        <p:pic>
          <p:nvPicPr>
            <p:cNvPr id="31" name="Picture 52">
              <a:extLst>
                <a:ext uri="{FF2B5EF4-FFF2-40B4-BE49-F238E27FC236}">
                  <a16:creationId xmlns:a16="http://schemas.microsoft.com/office/drawing/2014/main" xmlns="" id="{58BEF9EA-2FA9-134A-88A1-DFB69794A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8881" y="4592443"/>
              <a:ext cx="1463597" cy="1508378"/>
            </a:xfrm>
            <a:prstGeom prst="rect">
              <a:avLst/>
            </a:prstGeom>
          </p:spPr>
        </p:pic>
        <p:pic>
          <p:nvPicPr>
            <p:cNvPr id="32" name="Picture 53">
              <a:extLst>
                <a:ext uri="{FF2B5EF4-FFF2-40B4-BE49-F238E27FC236}">
                  <a16:creationId xmlns:a16="http://schemas.microsoft.com/office/drawing/2014/main" xmlns="" id="{CAB051C9-2986-6F4F-BAE3-930B9B231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2821" y="4598477"/>
              <a:ext cx="1393437" cy="1528088"/>
            </a:xfrm>
            <a:prstGeom prst="rect">
              <a:avLst/>
            </a:prstGeom>
          </p:spPr>
        </p:pic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xmlns="" id="{0CC002E6-3DAC-3F4F-98BA-830B6E59FD97}"/>
                </a:ext>
              </a:extLst>
            </p:cNvPr>
            <p:cNvGrpSpPr/>
            <p:nvPr/>
          </p:nvGrpSpPr>
          <p:grpSpPr>
            <a:xfrm>
              <a:off x="3528724" y="3650924"/>
              <a:ext cx="2434831" cy="769703"/>
              <a:chOff x="3918270" y="3430014"/>
              <a:chExt cx="2434831" cy="769703"/>
            </a:xfrm>
          </p:grpSpPr>
          <p:sp>
            <p:nvSpPr>
              <p:cNvPr id="46" name="Rectangle 2">
                <a:extLst>
                  <a:ext uri="{FF2B5EF4-FFF2-40B4-BE49-F238E27FC236}">
                    <a16:creationId xmlns:a16="http://schemas.microsoft.com/office/drawing/2014/main" xmlns="" id="{07ECFD96-7F0E-2947-8B65-FD95152B3CB9}"/>
                  </a:ext>
                </a:extLst>
              </p:cNvPr>
              <p:cNvSpPr/>
              <p:nvPr/>
            </p:nvSpPr>
            <p:spPr>
              <a:xfrm>
                <a:off x="3918270" y="3430014"/>
                <a:ext cx="2434831" cy="7697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pic>
            <p:nvPicPr>
              <p:cNvPr id="47" name="Picture 34">
                <a:extLst>
                  <a:ext uri="{FF2B5EF4-FFF2-40B4-BE49-F238E27FC236}">
                    <a16:creationId xmlns:a16="http://schemas.microsoft.com/office/drawing/2014/main" xmlns="" id="{3D7704C8-A6EE-2544-A40B-E382F39DD2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3555" y="3550299"/>
                <a:ext cx="2124260" cy="516889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34" name="Rectangle 54">
              <a:extLst>
                <a:ext uri="{FF2B5EF4-FFF2-40B4-BE49-F238E27FC236}">
                  <a16:creationId xmlns:a16="http://schemas.microsoft.com/office/drawing/2014/main" xmlns="" id="{B8EEC765-EC63-BD41-8BA7-72753E279716}"/>
                </a:ext>
              </a:extLst>
            </p:cNvPr>
            <p:cNvSpPr/>
            <p:nvPr/>
          </p:nvSpPr>
          <p:spPr>
            <a:xfrm>
              <a:off x="4104018" y="6086427"/>
              <a:ext cx="2253203" cy="2968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</a:rPr>
                <a:t>Авиа- двигателестроение:</a:t>
              </a:r>
            </a:p>
          </p:txBody>
        </p:sp>
        <p:cxnSp>
          <p:nvCxnSpPr>
            <p:cNvPr id="35" name="Elbow Connector 8">
              <a:extLst>
                <a:ext uri="{FF2B5EF4-FFF2-40B4-BE49-F238E27FC236}">
                  <a16:creationId xmlns:a16="http://schemas.microsoft.com/office/drawing/2014/main" xmlns="" id="{036570FB-4025-3F49-8A42-0D6BDB3FE521}"/>
                </a:ext>
              </a:extLst>
            </p:cNvPr>
            <p:cNvCxnSpPr/>
            <p:nvPr/>
          </p:nvCxnSpPr>
          <p:spPr>
            <a:xfrm flipV="1">
              <a:off x="5846552" y="3147892"/>
              <a:ext cx="1111452" cy="816737"/>
            </a:xfrm>
            <a:prstGeom prst="bentConnector3">
              <a:avLst>
                <a:gd name="adj1" fmla="val 42784"/>
              </a:avLst>
            </a:prstGeom>
            <a:ln>
              <a:solidFill>
                <a:srgbClr val="005B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10">
              <a:extLst>
                <a:ext uri="{FF2B5EF4-FFF2-40B4-BE49-F238E27FC236}">
                  <a16:creationId xmlns:a16="http://schemas.microsoft.com/office/drawing/2014/main" xmlns="" id="{D6FE7F1B-91B6-F746-8682-14120B8CE82D}"/>
                </a:ext>
              </a:extLst>
            </p:cNvPr>
            <p:cNvCxnSpPr/>
            <p:nvPr/>
          </p:nvCxnSpPr>
          <p:spPr>
            <a:xfrm rot="10800000">
              <a:off x="2354980" y="2050175"/>
              <a:ext cx="1167303" cy="1914454"/>
            </a:xfrm>
            <a:prstGeom prst="bentConnector3">
              <a:avLst/>
            </a:prstGeom>
            <a:ln>
              <a:solidFill>
                <a:srgbClr val="005B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55">
              <a:extLst>
                <a:ext uri="{FF2B5EF4-FFF2-40B4-BE49-F238E27FC236}">
                  <a16:creationId xmlns:a16="http://schemas.microsoft.com/office/drawing/2014/main" xmlns="" id="{77FE71CA-CD31-2349-A2E8-2049D65D80B5}"/>
                </a:ext>
              </a:extLst>
            </p:cNvPr>
            <p:cNvCxnSpPr/>
            <p:nvPr/>
          </p:nvCxnSpPr>
          <p:spPr>
            <a:xfrm rot="10800000" flipV="1">
              <a:off x="2507215" y="4213014"/>
              <a:ext cx="1021509" cy="238269"/>
            </a:xfrm>
            <a:prstGeom prst="bentConnector3">
              <a:avLst>
                <a:gd name="adj1" fmla="val 57852"/>
              </a:avLst>
            </a:prstGeom>
            <a:ln>
              <a:solidFill>
                <a:srgbClr val="005B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59">
              <a:extLst>
                <a:ext uri="{FF2B5EF4-FFF2-40B4-BE49-F238E27FC236}">
                  <a16:creationId xmlns:a16="http://schemas.microsoft.com/office/drawing/2014/main" xmlns="" id="{F3FA76D5-13B9-C14F-AD78-989CAD37A041}"/>
                </a:ext>
              </a:extLst>
            </p:cNvPr>
            <p:cNvCxnSpPr/>
            <p:nvPr/>
          </p:nvCxnSpPr>
          <p:spPr>
            <a:xfrm>
              <a:off x="5851858" y="4222698"/>
              <a:ext cx="787755" cy="757816"/>
            </a:xfrm>
            <a:prstGeom prst="bentConnector3">
              <a:avLst>
                <a:gd name="adj1" fmla="val 60182"/>
              </a:avLst>
            </a:prstGeom>
            <a:ln>
              <a:solidFill>
                <a:srgbClr val="005B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64">
              <a:extLst>
                <a:ext uri="{FF2B5EF4-FFF2-40B4-BE49-F238E27FC236}">
                  <a16:creationId xmlns:a16="http://schemas.microsoft.com/office/drawing/2014/main" xmlns="" id="{86DA9B3E-0BBF-CD44-80E4-B27F6AB4FED9}"/>
                </a:ext>
              </a:extLst>
            </p:cNvPr>
            <p:cNvCxnSpPr/>
            <p:nvPr/>
          </p:nvCxnSpPr>
          <p:spPr>
            <a:xfrm>
              <a:off x="4782987" y="4298405"/>
              <a:ext cx="0" cy="233274"/>
            </a:xfrm>
            <a:prstGeom prst="straightConnector1">
              <a:avLst/>
            </a:prstGeom>
            <a:ln>
              <a:solidFill>
                <a:srgbClr val="005B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66">
              <a:extLst>
                <a:ext uri="{FF2B5EF4-FFF2-40B4-BE49-F238E27FC236}">
                  <a16:creationId xmlns:a16="http://schemas.microsoft.com/office/drawing/2014/main" xmlns="" id="{E8EEDCB1-44BD-9A40-9D2E-C94957B439FE}"/>
                </a:ext>
              </a:extLst>
            </p:cNvPr>
            <p:cNvCxnSpPr/>
            <p:nvPr/>
          </p:nvCxnSpPr>
          <p:spPr>
            <a:xfrm flipV="1">
              <a:off x="4782987" y="3537444"/>
              <a:ext cx="0" cy="247573"/>
            </a:xfrm>
            <a:prstGeom prst="straightConnector1">
              <a:avLst/>
            </a:prstGeom>
            <a:ln>
              <a:solidFill>
                <a:srgbClr val="005B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75">
              <a:extLst>
                <a:ext uri="{FF2B5EF4-FFF2-40B4-BE49-F238E27FC236}">
                  <a16:creationId xmlns:a16="http://schemas.microsoft.com/office/drawing/2014/main" xmlns="" id="{21C207C2-6CFC-5447-8D4C-B1B4B9130478}"/>
                </a:ext>
              </a:extLst>
            </p:cNvPr>
            <p:cNvCxnSpPr/>
            <p:nvPr/>
          </p:nvCxnSpPr>
          <p:spPr>
            <a:xfrm rot="10800000" flipV="1">
              <a:off x="2502009" y="4311939"/>
              <a:ext cx="1031920" cy="91692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5B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4">
              <a:extLst>
                <a:ext uri="{FF2B5EF4-FFF2-40B4-BE49-F238E27FC236}">
                  <a16:creationId xmlns:a16="http://schemas.microsoft.com/office/drawing/2014/main" xmlns="" id="{2C250065-DED9-584E-AEF9-F2B8387B1A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50402" y="5694076"/>
              <a:ext cx="2451335" cy="1177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Rectangle 54">
              <a:extLst>
                <a:ext uri="{FF2B5EF4-FFF2-40B4-BE49-F238E27FC236}">
                  <a16:creationId xmlns:a16="http://schemas.microsoft.com/office/drawing/2014/main" xmlns="" id="{7830A0FA-0E12-AE44-8C9A-344E91CABE63}"/>
                </a:ext>
              </a:extLst>
            </p:cNvPr>
            <p:cNvSpPr/>
            <p:nvPr/>
          </p:nvSpPr>
          <p:spPr>
            <a:xfrm>
              <a:off x="6642899" y="5040814"/>
              <a:ext cx="2339140" cy="550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</a:rPr>
                <a:t>Изделия </a:t>
              </a:r>
              <a:r>
                <a:rPr lang="ru-RU" sz="900" b="1" dirty="0" err="1">
                  <a:solidFill>
                    <a:schemeClr val="tx2">
                      <a:lumMod val="75000"/>
                    </a:schemeClr>
                  </a:solidFill>
                </a:rPr>
                <a:t>двухпорошкового</a:t>
              </a:r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en-US" sz="9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US" sz="900" b="1" dirty="0">
                  <a:solidFill>
                    <a:schemeClr val="tx2">
                      <a:lumMod val="75000"/>
                    </a:schemeClr>
                  </a:solidFill>
                </a:rPr>
                <a:t>3D-</a:t>
              </a:r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</a:rPr>
                <a:t>принтера</a:t>
              </a:r>
            </a:p>
          </p:txBody>
        </p:sp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xmlns="" id="{F36EBCC6-DF4E-4D47-8A86-9F3FE026DA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3730489" y="1195932"/>
              <a:ext cx="1853954" cy="2612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C2474FF9-0B51-0A43-A70D-E3091B6257B8}"/>
                </a:ext>
              </a:extLst>
            </p:cNvPr>
            <p:cNvSpPr/>
            <p:nvPr/>
          </p:nvSpPr>
          <p:spPr>
            <a:xfrm>
              <a:off x="3351375" y="1195395"/>
              <a:ext cx="2957995" cy="296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</a:rPr>
                <a:t>Прототип </a:t>
              </a:r>
              <a:r>
                <a:rPr lang="ru-RU" sz="900" b="1" dirty="0" err="1">
                  <a:solidFill>
                    <a:schemeClr val="tx2">
                      <a:lumMod val="75000"/>
                    </a:schemeClr>
                  </a:solidFill>
                </a:rPr>
                <a:t>антидебризного</a:t>
              </a:r>
              <a:r>
                <a:rPr lang="ru-RU" sz="900" b="1" dirty="0">
                  <a:solidFill>
                    <a:schemeClr val="tx2">
                      <a:lumMod val="75000"/>
                    </a:schemeClr>
                  </a:solidFill>
                </a:rPr>
                <a:t> фильтра</a:t>
              </a:r>
            </a:p>
          </p:txBody>
        </p:sp>
      </p:grpSp>
      <p:sp>
        <p:nvSpPr>
          <p:cNvPr id="48" name="Номер слайда 2">
            <a:extLst>
              <a:ext uri="{FF2B5EF4-FFF2-40B4-BE49-F238E27FC236}">
                <a16:creationId xmlns:a16="http://schemas.microsoft.com/office/drawing/2014/main" xmlns="" id="{C2592B19-15D1-BA4E-8652-E3D703151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</p:spPr>
        <p:txBody>
          <a:bodyPr/>
          <a:lstStyle/>
          <a:p>
            <a:fld id="{69373E21-5552-44D4-B05F-432D35A02DD5}" type="slidenum">
              <a:rPr lang="ru-RU" altLang="ru-RU" smtClean="0"/>
              <a:pPr/>
              <a:t>13</a:t>
            </a:fld>
            <a:endParaRPr lang="ru-RU" alt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7294780" y="1110179"/>
            <a:ext cx="1348487" cy="2930840"/>
            <a:chOff x="10170861" y="3203901"/>
            <a:chExt cx="908668" cy="2563992"/>
          </a:xfrm>
        </p:grpSpPr>
        <p:pic>
          <p:nvPicPr>
            <p:cNvPr id="50" name="Picture 10" descr="Выгородка_min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0861" y="4584623"/>
              <a:ext cx="908668" cy="1183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9" descr="БЗТ_min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0656" y="3203901"/>
              <a:ext cx="629078" cy="1400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4D2D8BFF-FBC8-45AF-8BC0-2F43C58DB0A8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32150" r="11701" b="26170"/>
          <a:stretch/>
        </p:blipFill>
        <p:spPr>
          <a:xfrm>
            <a:off x="7806540" y="4945647"/>
            <a:ext cx="1197953" cy="1156117"/>
          </a:xfrm>
          <a:prstGeom prst="rect">
            <a:avLst/>
          </a:prstGeom>
        </p:spPr>
      </p:pic>
      <p:pic>
        <p:nvPicPr>
          <p:cNvPr id="53" name="Рисунок 52" descr="D:\Фрактограммы\2016 год\23.06.2016\f236\2001.bmp"/>
          <p:cNvPicPr/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522"/>
          <a:stretch/>
        </p:blipFill>
        <p:spPr bwMode="auto">
          <a:xfrm>
            <a:off x="442615" y="4671102"/>
            <a:ext cx="2253228" cy="17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087" b="95276" l="3712" r="97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617" y="4610054"/>
            <a:ext cx="2768975" cy="153563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897" y="4644208"/>
            <a:ext cx="2165125" cy="173210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993988" y="4415847"/>
            <a:ext cx="283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Изделие на основе </a:t>
            </a:r>
            <a:r>
              <a:rPr lang="en-US" dirty="0" err="1">
                <a:solidFill>
                  <a:prstClr val="black"/>
                </a:solidFill>
                <a:latin typeface="Arial" charset="0"/>
              </a:rPr>
              <a:t>SiCw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48767" y="4240722"/>
            <a:ext cx="2396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Бумага на основе </a:t>
            </a:r>
            <a:r>
              <a:rPr lang="en-US" dirty="0" err="1">
                <a:solidFill>
                  <a:prstClr val="black"/>
                </a:solidFill>
                <a:latin typeface="Arial" charset="0"/>
              </a:rPr>
              <a:t>SiCw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579" y="5596897"/>
            <a:ext cx="1140114" cy="78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678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A013B-1F88-4BDF-8635-12628054B0D4}" type="slidenum">
              <a:rPr lang="ru-RU" altLang="ru-RU" smtClean="0"/>
              <a:pPr/>
              <a:t>14</a:t>
            </a:fld>
            <a:endParaRPr lang="ru-RU" alt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656320"/>
              </p:ext>
            </p:extLst>
          </p:nvPr>
        </p:nvGraphicFramePr>
        <p:xfrm>
          <a:off x="157415" y="2492896"/>
          <a:ext cx="8640960" cy="3870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8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2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3976">
                <a:tc>
                  <a:txBody>
                    <a:bodyPr/>
                    <a:lstStyle/>
                    <a:p>
                      <a:endParaRPr lang="ru-RU" sz="1400" b="1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kern="1200" dirty="0">
                        <a:solidFill>
                          <a:srgbClr val="0032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8821">
                <a:tc>
                  <a:txBody>
                    <a:bodyPr/>
                    <a:lstStyle/>
                    <a:p>
                      <a:r>
                        <a:rPr lang="ru-RU" sz="1700" b="0" kern="1200" dirty="0" smtClean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endParaRPr lang="ru-RU" sz="1700" b="0" kern="1200" dirty="0" smtClean="0">
                        <a:solidFill>
                          <a:srgbClr val="0032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b="0" kern="1200" dirty="0" smtClean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endParaRPr lang="ru-RU" sz="1700" b="0" kern="1200" dirty="0">
                        <a:solidFill>
                          <a:srgbClr val="0032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kern="1200" dirty="0" smtClean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Оценка и разработка</a:t>
                      </a:r>
                      <a:r>
                        <a:rPr lang="ru-RU" sz="1700" b="0" kern="1200" baseline="0" dirty="0" smtClean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 критериев  разрушения/ эволюции свойств.</a:t>
                      </a:r>
                    </a:p>
                    <a:p>
                      <a:endParaRPr lang="ru-RU" sz="1700" b="0" kern="1200" dirty="0" smtClean="0">
                        <a:solidFill>
                          <a:srgbClr val="0032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b="0" kern="1200" dirty="0" smtClean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Комплементарное применение многоуровневого моделирования,</a:t>
                      </a:r>
                      <a:r>
                        <a:rPr lang="ru-RU" sz="1700" b="0" kern="1200" baseline="0" dirty="0" smtClean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b="0" kern="1200" dirty="0" smtClean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</a:t>
                      </a:r>
                      <a:r>
                        <a:rPr lang="ru-RU" sz="1700" b="0" kern="1200" dirty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ускоренных </a:t>
                      </a:r>
                      <a:r>
                        <a:rPr lang="ru-RU" sz="1700" b="0" kern="1200" dirty="0" smtClean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радиационных испытаний </a:t>
                      </a:r>
                      <a:r>
                        <a:rPr lang="ru-RU" sz="1700" b="0" kern="1200" dirty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свойств </a:t>
                      </a:r>
                      <a:r>
                        <a:rPr lang="ru-RU" sz="1700" b="0" kern="1200" dirty="0" smtClean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материалов и </a:t>
                      </a:r>
                      <a:r>
                        <a:rPr lang="ru-RU" sz="1700" b="0" kern="1200" dirty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изделий в обоснование конструкторских </a:t>
                      </a:r>
                      <a:r>
                        <a:rPr lang="ru-RU" sz="1700" b="0" kern="1200" dirty="0" smtClean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решений. </a:t>
                      </a:r>
                      <a:endParaRPr lang="ru-RU" sz="1700" b="0" kern="1200" dirty="0">
                        <a:solidFill>
                          <a:srgbClr val="0032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7612">
                <a:tc>
                  <a:txBody>
                    <a:bodyPr/>
                    <a:lstStyle/>
                    <a:p>
                      <a:r>
                        <a:rPr lang="ru-RU" sz="1700" b="0" kern="1200" dirty="0" smtClean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endParaRPr lang="ru-RU" sz="1700" b="0" kern="1200" dirty="0" smtClean="0">
                        <a:solidFill>
                          <a:srgbClr val="0032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700" b="0" kern="1200" dirty="0" smtClean="0">
                        <a:solidFill>
                          <a:srgbClr val="0032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700" b="0" kern="1200" dirty="0" smtClean="0">
                        <a:solidFill>
                          <a:srgbClr val="0032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b="0" kern="1200" dirty="0" smtClean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700" b="0" kern="1200" dirty="0">
                        <a:solidFill>
                          <a:srgbClr val="0032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0" kern="1200" dirty="0" smtClean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исследований </a:t>
                      </a:r>
                      <a:r>
                        <a:rPr lang="ru-RU" sz="1700" b="0" kern="1200" dirty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влияния параметров </a:t>
                      </a:r>
                      <a:r>
                        <a:rPr lang="ru-RU" sz="1700" b="0" kern="1200" dirty="0" smtClean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сфокусированной  </a:t>
                      </a:r>
                      <a:r>
                        <a:rPr lang="ru-RU" sz="1700" b="0" kern="1200" dirty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энергии на характеристики формирующихся материалов. </a:t>
                      </a:r>
                      <a:r>
                        <a:rPr lang="ru-RU" sz="1700" b="0" kern="1200" dirty="0" smtClean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Порошки. Композиты. Модифицирование поверхности.</a:t>
                      </a:r>
                      <a:endParaRPr lang="ru-RU" sz="1700" b="0" kern="1200" dirty="0">
                        <a:solidFill>
                          <a:srgbClr val="0032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700" b="0" kern="1200" dirty="0">
                        <a:solidFill>
                          <a:srgbClr val="0032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b="0" kern="1200" dirty="0" smtClean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перспективной нормативной </a:t>
                      </a:r>
                      <a:r>
                        <a:rPr lang="ru-RU" sz="1700" b="0" kern="1200" dirty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базы и </a:t>
                      </a:r>
                      <a:r>
                        <a:rPr lang="ru-RU" sz="1700" b="0" kern="1200" dirty="0" smtClean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стандартов, методов контроля </a:t>
                      </a:r>
                      <a:r>
                        <a:rPr lang="ru-RU" sz="1700" b="0" kern="1200" dirty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для внедрения </a:t>
                      </a:r>
                      <a:r>
                        <a:rPr lang="ru-RU" sz="1700" b="0" kern="1200" dirty="0" smtClean="0">
                          <a:solidFill>
                            <a:srgbClr val="003274"/>
                          </a:solidFill>
                          <a:latin typeface="+mn-lt"/>
                          <a:ea typeface="+mn-ea"/>
                          <a:cs typeface="+mn-cs"/>
                        </a:rPr>
                        <a:t>новых методов конструирования и производственных технологий.</a:t>
                      </a:r>
                      <a:endParaRPr lang="ru-RU" sz="1700" b="0" kern="1200" dirty="0">
                        <a:solidFill>
                          <a:srgbClr val="00327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1021" y="980728"/>
            <a:ext cx="861945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rgbClr val="003274"/>
                </a:solidFill>
              </a:rPr>
              <a:t>Обеспечение лидерства в области создания новых материалов и нормативной </a:t>
            </a:r>
            <a:r>
              <a:rPr lang="ru-RU" sz="1700" dirty="0" smtClean="0">
                <a:solidFill>
                  <a:srgbClr val="003274"/>
                </a:solidFill>
              </a:rPr>
              <a:t>базы/сертификации для обеспечения безопасности </a:t>
            </a:r>
            <a:r>
              <a:rPr lang="ru-RU" sz="1700" dirty="0">
                <a:solidFill>
                  <a:srgbClr val="003274"/>
                </a:solidFill>
              </a:rPr>
              <a:t>и экономической эффективности эксплуатации ядерно-энергетических </a:t>
            </a:r>
            <a:r>
              <a:rPr lang="ru-RU" sz="1700" dirty="0" smtClean="0">
                <a:solidFill>
                  <a:srgbClr val="003274"/>
                </a:solidFill>
              </a:rPr>
              <a:t>установок, построение двухкомпонентной ядерной энергетики  </a:t>
            </a:r>
            <a:r>
              <a:rPr lang="ru-RU" sz="1700" dirty="0">
                <a:solidFill>
                  <a:srgbClr val="003274"/>
                </a:solidFill>
              </a:rPr>
              <a:t>на основе управления эволюцией микро- и </a:t>
            </a:r>
            <a:r>
              <a:rPr lang="ru-RU" sz="1700" dirty="0" err="1">
                <a:solidFill>
                  <a:srgbClr val="003274"/>
                </a:solidFill>
              </a:rPr>
              <a:t>наноструктуры</a:t>
            </a:r>
            <a:r>
              <a:rPr lang="ru-RU" sz="1700" dirty="0">
                <a:solidFill>
                  <a:srgbClr val="003274"/>
                </a:solidFill>
              </a:rPr>
              <a:t>. </a:t>
            </a:r>
            <a:endParaRPr lang="ru-RU" sz="1700" dirty="0" smtClean="0">
              <a:solidFill>
                <a:srgbClr val="003274"/>
              </a:solidFill>
            </a:endParaRPr>
          </a:p>
          <a:p>
            <a:pPr algn="just"/>
            <a:r>
              <a:rPr lang="ru-RU" sz="1700" dirty="0" smtClean="0">
                <a:solidFill>
                  <a:srgbClr val="003274"/>
                </a:solidFill>
              </a:rPr>
              <a:t>.</a:t>
            </a:r>
            <a:endParaRPr lang="ru-RU" sz="1700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2515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Изображение 3">
            <a:extLst>
              <a:ext uri="{FF2B5EF4-FFF2-40B4-BE49-F238E27FC236}">
                <a16:creationId xmlns:a16="http://schemas.microsoft.com/office/drawing/2014/main" xmlns="" id="{09E4633C-3713-BF4D-9DBE-8509D36D5B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81" t="10201" r="8663" b="7571"/>
          <a:stretch/>
        </p:blipFill>
        <p:spPr>
          <a:xfrm>
            <a:off x="155020" y="4077072"/>
            <a:ext cx="5224376" cy="2333456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463C2E8-DF3D-2C41-B870-92B1A1BF04D9}"/>
              </a:ext>
            </a:extLst>
          </p:cNvPr>
          <p:cNvSpPr/>
          <p:nvPr/>
        </p:nvSpPr>
        <p:spPr>
          <a:xfrm>
            <a:off x="995823" y="4062679"/>
            <a:ext cx="3411420" cy="564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DC814AA-9985-B24B-89BC-499767421EA9}"/>
              </a:ext>
            </a:extLst>
          </p:cNvPr>
          <p:cNvSpPr/>
          <p:nvPr/>
        </p:nvSpPr>
        <p:spPr>
          <a:xfrm>
            <a:off x="1547664" y="4668962"/>
            <a:ext cx="3799834" cy="564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1. Новые </a:t>
            </a:r>
            <a:r>
              <a:rPr lang="ru-RU" dirty="0"/>
              <a:t>требования к развитию – </a:t>
            </a:r>
            <a:br>
              <a:rPr lang="ru-RU" dirty="0"/>
            </a:br>
            <a:r>
              <a:rPr lang="ru-RU" dirty="0"/>
              <a:t>новые материаловедческие и технологические принципы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2</a:t>
            </a:fld>
            <a:endParaRPr lang="ru-RU" alt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E4ACB198-47BF-2B4B-B9F6-E76B03391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9706632"/>
              </p:ext>
            </p:extLst>
          </p:nvPr>
        </p:nvGraphicFramePr>
        <p:xfrm>
          <a:off x="252296" y="1124744"/>
          <a:ext cx="864875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9D2C412-B095-3449-85E9-215FE4001B62}"/>
              </a:ext>
            </a:extLst>
          </p:cNvPr>
          <p:cNvSpPr/>
          <p:nvPr/>
        </p:nvSpPr>
        <p:spPr>
          <a:xfrm>
            <a:off x="995590" y="4331632"/>
            <a:ext cx="1272041" cy="4501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</a:rPr>
              <a:t>Производство пресс-форм и инструментов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D6865F7-229D-CA4C-8640-252578A16070}"/>
              </a:ext>
            </a:extLst>
          </p:cNvPr>
          <p:cNvSpPr/>
          <p:nvPr/>
        </p:nvSpPr>
        <p:spPr>
          <a:xfrm>
            <a:off x="1335144" y="4936312"/>
            <a:ext cx="711696" cy="3172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</a:rPr>
              <a:t>Космос и ОПК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FD8ADBB-BEEC-8A49-83C7-230720052E50}"/>
              </a:ext>
            </a:extLst>
          </p:cNvPr>
          <p:cNvSpPr/>
          <p:nvPr/>
        </p:nvSpPr>
        <p:spPr>
          <a:xfrm>
            <a:off x="2102263" y="4874763"/>
            <a:ext cx="1006151" cy="3587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</a:rPr>
              <a:t>Газ турбины/</a:t>
            </a:r>
          </a:p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</a:rPr>
              <a:t>энергетика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7005591F-9459-554D-BFF9-DFF6826742AD}"/>
              </a:ext>
            </a:extLst>
          </p:cNvPr>
          <p:cNvSpPr/>
          <p:nvPr/>
        </p:nvSpPr>
        <p:spPr>
          <a:xfrm>
            <a:off x="3217845" y="4699181"/>
            <a:ext cx="926138" cy="576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</a:rPr>
              <a:t>Гоночные авто и обеспечение гонок   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EF2F1A9-66D0-1E4A-95D0-63C3FBDEF68C}"/>
              </a:ext>
            </a:extLst>
          </p:cNvPr>
          <p:cNvSpPr/>
          <p:nvPr/>
        </p:nvSpPr>
        <p:spPr>
          <a:xfrm>
            <a:off x="4239004" y="4944266"/>
            <a:ext cx="720080" cy="3700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</a:rPr>
              <a:t>Масс. авто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4CDE4A4-4A38-A24A-93D1-86E02974433C}"/>
              </a:ext>
            </a:extLst>
          </p:cNvPr>
          <p:cNvSpPr/>
          <p:nvPr/>
        </p:nvSpPr>
        <p:spPr>
          <a:xfrm>
            <a:off x="121262" y="4343265"/>
            <a:ext cx="812928" cy="3186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2">
                    <a:lumMod val="75000"/>
                  </a:schemeClr>
                </a:solidFill>
              </a:rPr>
              <a:t>Медицина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7AE1A58D-224C-1C4E-8E8A-1D88E04506F3}"/>
              </a:ext>
            </a:extLst>
          </p:cNvPr>
          <p:cNvSpPr/>
          <p:nvPr/>
        </p:nvSpPr>
        <p:spPr>
          <a:xfrm>
            <a:off x="166600" y="3754824"/>
            <a:ext cx="8798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  <a:cs typeface="+mn-cs"/>
              </a:rPr>
              <a:t>2.Новые производственные технологии/ принципы конструирования</a:t>
            </a:r>
            <a:endParaRPr lang="ru-RU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4048F00-B6DF-7C44-A2F1-6EA10DC90EEB}"/>
              </a:ext>
            </a:extLst>
          </p:cNvPr>
          <p:cNvSpPr txBox="1"/>
          <p:nvPr/>
        </p:nvSpPr>
        <p:spPr>
          <a:xfrm>
            <a:off x="253229" y="6093296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1995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80AC157-1563-7C4D-8F50-E80096EADCD5}"/>
              </a:ext>
            </a:extLst>
          </p:cNvPr>
          <p:cNvSpPr txBox="1"/>
          <p:nvPr/>
        </p:nvSpPr>
        <p:spPr>
          <a:xfrm>
            <a:off x="746162" y="6091695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2000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48B4348-8663-1F44-95BC-680B28E99DA8}"/>
              </a:ext>
            </a:extLst>
          </p:cNvPr>
          <p:cNvSpPr txBox="1"/>
          <p:nvPr/>
        </p:nvSpPr>
        <p:spPr>
          <a:xfrm>
            <a:off x="4100189" y="6113033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2035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F90ED88-30A1-FE4B-A967-3D7B711259C7}"/>
              </a:ext>
            </a:extLst>
          </p:cNvPr>
          <p:cNvSpPr txBox="1"/>
          <p:nvPr/>
        </p:nvSpPr>
        <p:spPr>
          <a:xfrm>
            <a:off x="5652120" y="4135543"/>
            <a:ext cx="2639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3274"/>
                </a:solidFill>
                <a:latin typeface="+mn-lt"/>
                <a:cs typeface="+mn-cs"/>
              </a:rPr>
              <a:t>Драйверы снижения затрат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72FEA91-00EB-C949-ABE5-0E0284041D0A}"/>
              </a:ext>
            </a:extLst>
          </p:cNvPr>
          <p:cNvSpPr txBox="1"/>
          <p:nvPr/>
        </p:nvSpPr>
        <p:spPr>
          <a:xfrm>
            <a:off x="4959084" y="4437112"/>
            <a:ext cx="45179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003274"/>
                </a:solidFill>
                <a:latin typeface="+mn-lt"/>
                <a:cs typeface="+mn-cs"/>
              </a:rPr>
              <a:t>Среднесрочные</a:t>
            </a:r>
            <a:r>
              <a:rPr lang="ru-RU" sz="1200" b="1" dirty="0">
                <a:solidFill>
                  <a:srgbClr val="003274"/>
                </a:solidFill>
                <a:latin typeface="+mn-lt"/>
                <a:cs typeface="+mn-cs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ru-RU" sz="1200" dirty="0">
                <a:solidFill>
                  <a:srgbClr val="003274"/>
                </a:solidFill>
                <a:latin typeface="+mn-lt"/>
                <a:cs typeface="+mn-cs"/>
              </a:rPr>
              <a:t>Снижение стоимости оборудования для АТ на </a:t>
            </a:r>
            <a:r>
              <a:rPr lang="ru-RU" sz="1200" b="1" dirty="0">
                <a:solidFill>
                  <a:srgbClr val="C00000"/>
                </a:solidFill>
                <a:latin typeface="+mn-lt"/>
                <a:cs typeface="+mn-cs"/>
              </a:rPr>
              <a:t>30%</a:t>
            </a:r>
          </a:p>
          <a:p>
            <a:pPr marL="285750" indent="-285750">
              <a:buFont typeface="Arial"/>
              <a:buChar char="•"/>
            </a:pPr>
            <a:r>
              <a:rPr lang="ru-RU" sz="1200" dirty="0">
                <a:solidFill>
                  <a:srgbClr val="003274"/>
                </a:solidFill>
                <a:latin typeface="+mn-lt"/>
                <a:cs typeface="+mn-cs"/>
              </a:rPr>
              <a:t>Уровень </a:t>
            </a:r>
            <a:r>
              <a:rPr lang="ru-RU" sz="1200" dirty="0" err="1">
                <a:solidFill>
                  <a:srgbClr val="003274"/>
                </a:solidFill>
                <a:latin typeface="+mn-lt"/>
                <a:cs typeface="+mn-cs"/>
              </a:rPr>
              <a:t>крупноузловой</a:t>
            </a:r>
            <a:r>
              <a:rPr lang="ru-RU" sz="1200" dirty="0">
                <a:solidFill>
                  <a:srgbClr val="003274"/>
                </a:solidFill>
                <a:latin typeface="+mn-lt"/>
                <a:cs typeface="+mn-cs"/>
              </a:rPr>
              <a:t> сборки увеличится в </a:t>
            </a:r>
            <a:r>
              <a:rPr lang="ru-RU" sz="1200" b="1" dirty="0">
                <a:solidFill>
                  <a:srgbClr val="C00000"/>
                </a:solidFill>
                <a:latin typeface="+mn-lt"/>
                <a:cs typeface="+mn-cs"/>
              </a:rPr>
              <a:t>10 раз</a:t>
            </a:r>
          </a:p>
          <a:p>
            <a:pPr marL="285750" indent="-285750">
              <a:buFont typeface="Arial"/>
              <a:buChar char="•"/>
            </a:pPr>
            <a:r>
              <a:rPr lang="ru-RU" sz="1200" dirty="0">
                <a:solidFill>
                  <a:srgbClr val="003274"/>
                </a:solidFill>
                <a:latin typeface="+mn-lt"/>
                <a:cs typeface="+mn-cs"/>
              </a:rPr>
              <a:t>Затраты на производство деталей снизятся до </a:t>
            </a:r>
            <a:r>
              <a:rPr lang="ru-RU" sz="1200" b="1" dirty="0">
                <a:solidFill>
                  <a:srgbClr val="C00000"/>
                </a:solidFill>
                <a:latin typeface="+mn-lt"/>
                <a:cs typeface="+mn-cs"/>
              </a:rPr>
              <a:t>90%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B09F67E-E0E0-4A43-AB0F-F2BF86A5F9EC}"/>
              </a:ext>
            </a:extLst>
          </p:cNvPr>
          <p:cNvSpPr txBox="1"/>
          <p:nvPr/>
        </p:nvSpPr>
        <p:spPr>
          <a:xfrm>
            <a:off x="5004048" y="5190516"/>
            <a:ext cx="47525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003274"/>
                </a:solidFill>
                <a:latin typeface="+mn-lt"/>
                <a:cs typeface="+mn-cs"/>
              </a:rPr>
              <a:t>Долгосрочные</a:t>
            </a:r>
            <a:r>
              <a:rPr lang="ru-RU" sz="1400" b="1" dirty="0">
                <a:solidFill>
                  <a:srgbClr val="003274"/>
                </a:solidFill>
                <a:latin typeface="+mn-lt"/>
                <a:cs typeface="+mn-cs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ru-RU" sz="1200" dirty="0">
                <a:solidFill>
                  <a:srgbClr val="003274"/>
                </a:solidFill>
                <a:latin typeface="+mn-lt"/>
                <a:cs typeface="+mn-cs"/>
              </a:rPr>
              <a:t>Стоимость порошка снизится на </a:t>
            </a:r>
            <a:r>
              <a:rPr lang="ru-RU" sz="1200" b="1" dirty="0">
                <a:solidFill>
                  <a:srgbClr val="C00000"/>
                </a:solidFill>
                <a:latin typeface="+mn-lt"/>
                <a:cs typeface="+mn-cs"/>
              </a:rPr>
              <a:t>30%</a:t>
            </a:r>
          </a:p>
          <a:p>
            <a:pPr marL="285750" indent="-285750">
              <a:buFont typeface="Arial"/>
              <a:buChar char="•"/>
            </a:pPr>
            <a:r>
              <a:rPr lang="ru-RU" sz="1200" dirty="0">
                <a:solidFill>
                  <a:srgbClr val="003274"/>
                </a:solidFill>
                <a:latin typeface="+mn-lt"/>
                <a:cs typeface="+mn-cs"/>
              </a:rPr>
              <a:t>Снижение стоимости оборудования для АТ на </a:t>
            </a:r>
            <a:r>
              <a:rPr lang="ru-RU" sz="1200" b="1" dirty="0">
                <a:solidFill>
                  <a:srgbClr val="C00000"/>
                </a:solidFill>
                <a:latin typeface="+mn-lt"/>
                <a:cs typeface="+mn-cs"/>
              </a:rPr>
              <a:t>30%</a:t>
            </a:r>
          </a:p>
          <a:p>
            <a:pPr marL="285750" indent="-285750">
              <a:buFont typeface="Arial"/>
              <a:buChar char="•"/>
            </a:pPr>
            <a:r>
              <a:rPr lang="ru-RU" sz="1200" dirty="0">
                <a:solidFill>
                  <a:srgbClr val="003274"/>
                </a:solidFill>
                <a:latin typeface="+mn-lt"/>
                <a:cs typeface="+mn-cs"/>
              </a:rPr>
              <a:t>Уровень </a:t>
            </a:r>
            <a:r>
              <a:rPr lang="ru-RU" sz="1200" dirty="0" err="1">
                <a:solidFill>
                  <a:srgbClr val="003274"/>
                </a:solidFill>
                <a:latin typeface="+mn-lt"/>
                <a:cs typeface="+mn-cs"/>
              </a:rPr>
              <a:t>крупноузловой</a:t>
            </a:r>
            <a:r>
              <a:rPr lang="ru-RU" sz="1200" dirty="0">
                <a:solidFill>
                  <a:srgbClr val="003274"/>
                </a:solidFill>
                <a:latin typeface="+mn-lt"/>
                <a:cs typeface="+mn-cs"/>
              </a:rPr>
              <a:t> сборки увеличится в </a:t>
            </a:r>
            <a:r>
              <a:rPr lang="ru-RU" sz="1200" b="1" dirty="0">
                <a:solidFill>
                  <a:srgbClr val="C00000"/>
                </a:solidFill>
                <a:latin typeface="+mn-lt"/>
                <a:cs typeface="+mn-cs"/>
              </a:rPr>
              <a:t>30 раз</a:t>
            </a:r>
          </a:p>
          <a:p>
            <a:pPr marL="285750" indent="-285750">
              <a:buFont typeface="Arial"/>
              <a:buChar char="•"/>
            </a:pPr>
            <a:r>
              <a:rPr lang="ru-RU" sz="1200" b="1" dirty="0">
                <a:solidFill>
                  <a:srgbClr val="C00000"/>
                </a:solidFill>
                <a:latin typeface="+mn-lt"/>
                <a:cs typeface="+mn-cs"/>
              </a:rPr>
              <a:t>Автоматизация процесса</a:t>
            </a:r>
          </a:p>
          <a:p>
            <a:pPr marL="285750" indent="-285750">
              <a:buFont typeface="Arial"/>
              <a:buChar char="•"/>
            </a:pPr>
            <a:r>
              <a:rPr lang="ru-RU" sz="1200" dirty="0">
                <a:solidFill>
                  <a:srgbClr val="003274"/>
                </a:solidFill>
                <a:latin typeface="+mn-lt"/>
                <a:cs typeface="+mn-cs"/>
              </a:rPr>
              <a:t>Затраты на производство деталей снизятся до </a:t>
            </a:r>
            <a:r>
              <a:rPr lang="ru-RU" sz="1200" b="1" dirty="0">
                <a:solidFill>
                  <a:srgbClr val="C00000"/>
                </a:solidFill>
                <a:latin typeface="+mn-lt"/>
                <a:cs typeface="+mn-cs"/>
              </a:rPr>
              <a:t>98%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AE1A58D-224C-1C4E-8E8A-1D88E04506F3}"/>
              </a:ext>
            </a:extLst>
          </p:cNvPr>
          <p:cNvSpPr/>
          <p:nvPr/>
        </p:nvSpPr>
        <p:spPr>
          <a:xfrm>
            <a:off x="177359" y="908720"/>
            <a:ext cx="8787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1</a:t>
            </a:r>
            <a:r>
              <a:rPr lang="ru-RU" b="1" dirty="0" smtClean="0">
                <a:solidFill>
                  <a:srgbClr val="C00000"/>
                </a:solidFill>
                <a:latin typeface="+mn-lt"/>
                <a:cs typeface="+mn-cs"/>
              </a:rPr>
              <a:t>. Материаловедческое  обоснование</a:t>
            </a:r>
            <a:endParaRPr lang="ru-RU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37" name="Содержимое 3"/>
          <p:cNvSpPr txBox="1">
            <a:spLocks/>
          </p:cNvSpPr>
          <p:nvPr/>
        </p:nvSpPr>
        <p:spPr>
          <a:xfrm>
            <a:off x="165778" y="3350658"/>
            <a:ext cx="8820968" cy="3503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2"/>
                </a:solidFill>
              </a:rPr>
              <a:t>Масштаб воздействия должен быть адекватен механизму упрочнения</a:t>
            </a: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256213" y="5482776"/>
            <a:ext cx="7549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</a:rPr>
              <a:t>затраты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687828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Реализация : </a:t>
            </a:r>
            <a:r>
              <a:rPr lang="ru-RU" dirty="0"/>
              <a:t>Конструкционные материалы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3</a:t>
            </a:fld>
            <a:endParaRPr lang="ru-RU" alt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14584082"/>
              </p:ext>
            </p:extLst>
          </p:nvPr>
        </p:nvGraphicFramePr>
        <p:xfrm>
          <a:off x="380973" y="1350060"/>
          <a:ext cx="4183584" cy="200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2155" y="3163068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14142"/>
                </a:solidFill>
              </a:rPr>
              <a:t>1978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9260" y="3350295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14142"/>
                </a:solidFill>
              </a:rPr>
              <a:t>1981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53316" y="3184596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14142"/>
                </a:solidFill>
              </a:rPr>
              <a:t>1992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29380" y="3299201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14142"/>
                </a:solidFill>
              </a:rPr>
              <a:t>2003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05444" y="3184596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14142"/>
                </a:solidFill>
              </a:rPr>
              <a:t>2012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58365" y="3296491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14142"/>
                </a:solidFill>
              </a:rPr>
              <a:t>2014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73324" y="3196257"/>
            <a:ext cx="641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14142"/>
                </a:solidFill>
              </a:rPr>
              <a:t>2016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-883061" y="2201736"/>
            <a:ext cx="2189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14142"/>
                </a:solidFill>
              </a:rPr>
              <a:t>Содержание примесей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2155" y="1582713"/>
            <a:ext cx="796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414142"/>
                </a:solidFill>
              </a:rPr>
              <a:t>Тк</a:t>
            </a:r>
            <a:r>
              <a:rPr lang="ru-RU" sz="1200" b="1" dirty="0">
                <a:solidFill>
                  <a:srgbClr val="414142"/>
                </a:solidFill>
              </a:rPr>
              <a:t> = -10 С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78926" y="1593746"/>
            <a:ext cx="832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414142"/>
                </a:solidFill>
              </a:rPr>
              <a:t>Тк</a:t>
            </a:r>
            <a:r>
              <a:rPr lang="ru-RU" sz="1200" b="1" dirty="0">
                <a:solidFill>
                  <a:srgbClr val="414142"/>
                </a:solidFill>
              </a:rPr>
              <a:t> = - 60 С</a:t>
            </a:r>
            <a:endParaRPr lang="ru-RU" sz="12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24163" y="1952045"/>
            <a:ext cx="3816424" cy="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453316" y="936382"/>
            <a:ext cx="6469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Эволюция корпусной </a:t>
            </a:r>
            <a:r>
              <a:rPr lang="ru-RU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стали</a:t>
            </a:r>
            <a:r>
              <a:rPr lang="en-US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.</a:t>
            </a:r>
            <a:r>
              <a:rPr lang="ru-RU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   ВКУ;</a:t>
            </a:r>
            <a:r>
              <a:rPr lang="ru-RU" b="1" i="1" dirty="0">
                <a:solidFill>
                  <a:srgbClr val="414142"/>
                </a:solidFill>
              </a:rPr>
              <a:t> </a:t>
            </a:r>
            <a:r>
              <a:rPr lang="ru-RU" b="1" i="1" dirty="0" smtClean="0">
                <a:solidFill>
                  <a:srgbClr val="414142"/>
                </a:solidFill>
              </a:rPr>
              <a:t>ВВЭР-С. </a:t>
            </a:r>
            <a:r>
              <a:rPr lang="ru-RU" b="1" i="1" dirty="0">
                <a:solidFill>
                  <a:srgbClr val="414142"/>
                </a:solidFill>
              </a:rPr>
              <a:t>ВВЭР-СКД</a:t>
            </a:r>
          </a:p>
          <a:p>
            <a:r>
              <a:rPr lang="ru-RU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  </a:t>
            </a:r>
            <a:endParaRPr lang="ru-RU" b="1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665" y="4005065"/>
            <a:ext cx="3650068" cy="189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217857"/>
            <a:ext cx="1522448" cy="14274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672" y="4186856"/>
            <a:ext cx="1478242" cy="145847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972694" y="5738699"/>
            <a:ext cx="144114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  <a:cs typeface="Times New Roman" pitchFamily="18" charset="0"/>
              </a:rPr>
              <a:t>34ХН3М, 50 Гц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100912" y="5757092"/>
            <a:ext cx="1404575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  <a:cs typeface="Times New Roman" pitchFamily="18" charset="0"/>
              </a:rPr>
              <a:t>15Х11МФ, 2 Гц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32287" y="6015698"/>
            <a:ext cx="2973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i="1" dirty="0">
                <a:solidFill>
                  <a:srgbClr val="414142"/>
                </a:solidFill>
              </a:rPr>
              <a:t>Масса изделий – до 200 тонн.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7402" y="5877200"/>
            <a:ext cx="4023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Масса металла снижается на 50%, </a:t>
            </a:r>
            <a:endParaRPr lang="en-US" sz="16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КИМ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возрастает до 70%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14983" y="3669279"/>
            <a:ext cx="7530132" cy="307637"/>
          </a:xfrm>
          <a:prstGeom prst="rect">
            <a:avLst/>
          </a:prstGeom>
          <a:noFill/>
        </p:spPr>
        <p:txBody>
          <a:bodyPr wrap="square" lIns="91297" tIns="45651" rIns="91297" bIns="4565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Наплавные последовательные процессы </a:t>
            </a:r>
            <a:r>
              <a:rPr lang="en-US" sz="14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14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ЭШП </a:t>
            </a:r>
            <a:r>
              <a:rPr lang="ru-RU" sz="14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и др</a:t>
            </a:r>
            <a:r>
              <a:rPr lang="ru-RU" sz="14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14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)</a:t>
            </a:r>
            <a:endParaRPr lang="ru-RU" sz="1400" b="1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2670501" y="2087859"/>
            <a:ext cx="2620114" cy="566309"/>
          </a:xfrm>
          <a:prstGeom prst="rect">
            <a:avLst/>
          </a:prstGeom>
          <a:solidFill>
            <a:srgbClr val="FEF4EC"/>
          </a:solidFill>
          <a:ln w="31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sz="1400" b="1" dirty="0">
                <a:solidFill>
                  <a:srgbClr val="FF0000"/>
                </a:solidFill>
              </a:rPr>
              <a:t>РЕСУРС КОРПУС РЕАКТОРА </a:t>
            </a:r>
          </a:p>
          <a:p>
            <a:pPr algn="ctr">
              <a:buFont typeface="Arial" charset="0"/>
              <a:buNone/>
            </a:pPr>
            <a:r>
              <a:rPr lang="ru-RU" sz="1400" b="1" dirty="0">
                <a:solidFill>
                  <a:srgbClr val="FF0000"/>
                </a:solidFill>
              </a:rPr>
              <a:t>ВВЭР-ТОИ, БОЛЕЕ 60 ЛЕТ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354618"/>
            <a:ext cx="3528392" cy="21138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415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Формирование </a:t>
            </a:r>
            <a:r>
              <a:rPr lang="ru-RU" dirty="0"/>
              <a:t>свойств материалов  - многоуровневый подход</a:t>
            </a:r>
            <a:r>
              <a:rPr lang="en-US" dirty="0"/>
              <a:t>:</a:t>
            </a:r>
            <a:r>
              <a:rPr lang="ru-RU" dirty="0"/>
              <a:t> Микро-нано,  фазовые переходы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Масштаб уровней структуры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5" y="109890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Формирование </a:t>
            </a:r>
            <a:r>
              <a:rPr lang="ru-RU" b="1" dirty="0" smtClean="0">
                <a:solidFill>
                  <a:schemeClr val="tx2"/>
                </a:solidFill>
              </a:rPr>
              <a:t>первичной кристаллической </a:t>
            </a:r>
            <a:r>
              <a:rPr lang="ru-RU" b="1" dirty="0">
                <a:solidFill>
                  <a:schemeClr val="tx2"/>
                </a:solidFill>
              </a:rPr>
              <a:t>структуры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411972"/>
              </p:ext>
            </p:extLst>
          </p:nvPr>
        </p:nvGraphicFramePr>
        <p:xfrm>
          <a:off x="389629" y="1445359"/>
          <a:ext cx="4104456" cy="3383280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04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99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9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№ п/п</a:t>
                      </a:r>
                      <a:endParaRPr kumimoji="0" lang="ru-RU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Название</a:t>
                      </a:r>
                      <a:endParaRPr kumimoji="0" lang="ru-RU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Масштаб</a:t>
                      </a:r>
                      <a:endParaRPr kumimoji="0" lang="ru-RU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378">
                <a:tc gridSpan="3"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МИКРОУРОВЕНЬ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≤ L</a:t>
                      </a:r>
                      <a:r>
                        <a:rPr kumimoji="0" 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Вакансия, атом</a:t>
                      </a:r>
                      <a:endParaRPr kumimoji="0" 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2–3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-10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</a:t>
                      </a:r>
                      <a:endParaRPr kumimoji="0" 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9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Кластеры</a:t>
                      </a:r>
                    </a:p>
                  </a:txBody>
                  <a:tcPr marL="36967" marR="3696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2–5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-9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</a:t>
                      </a:r>
                      <a:endParaRPr kumimoji="0" 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Дислокация</a:t>
                      </a:r>
                      <a:endParaRPr kumimoji="0" 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-8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</a:t>
                      </a:r>
                      <a:endParaRPr kumimoji="0" 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378">
                <a:tc gridSpan="3"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МЕЗОУРОВЕНЬ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Блок мозаики, </a:t>
                      </a:r>
                      <a:r>
                        <a:rPr kumimoji="0" lang="ru-RU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суб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-зерно, сульфиды, НВ</a:t>
                      </a: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-7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–10</a:t>
                      </a:r>
                      <a:r>
                        <a:rPr kumimoji="0" lang="ru-RU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-6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</a:t>
                      </a:r>
                      <a:endParaRPr kumimoji="0" 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УРОВЕНЬ ЗЕРНА,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9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Зерно. Дендрит. Сульфиды, НВ.</a:t>
                      </a: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-5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10</a:t>
                      </a:r>
                      <a:r>
                        <a:rPr kumimoji="0" lang="ru-RU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</a:t>
                      </a:r>
                      <a:endParaRPr kumimoji="0" 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378">
                <a:tc gridSpan="3">
                  <a:txBody>
                    <a:bodyPr/>
                    <a:lstStyle/>
                    <a:p>
                      <a:pPr marL="0" marR="0" lvl="0" indent="449263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МАКРОУРОВЕНЬ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&gt;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2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9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Группа зерен</a:t>
                      </a: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2 - 5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-4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</a:t>
                      </a:r>
                      <a:endParaRPr kumimoji="0" 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9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kumimoji="0" 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Участок образца</a:t>
                      </a: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</a:t>
                      </a:r>
                      <a:endParaRPr kumimoji="0" 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9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kumimoji="0" 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Образец в целом</a:t>
                      </a: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Более 10</a:t>
                      </a:r>
                      <a:r>
                        <a:rPr kumimoji="0" lang="ru-RU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-3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– 10</a:t>
                      </a:r>
                      <a:r>
                        <a:rPr kumimoji="0" lang="ru-RU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 </a:t>
                      </a:r>
                      <a:endParaRPr kumimoji="0" lang="ru-RU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36967" marR="3696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924225"/>
              </p:ext>
            </p:extLst>
          </p:nvPr>
        </p:nvGraphicFramePr>
        <p:xfrm>
          <a:off x="179513" y="5009129"/>
          <a:ext cx="1152128" cy="918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76" name="Рисунок" r:id="rId3" imgW="935278" imgH="935278" progId="Word.Picture.8">
                  <p:embed/>
                </p:oleObj>
              </mc:Choice>
              <mc:Fallback>
                <p:oleObj name="Рисунок" r:id="rId3" imgW="935278" imgH="93527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5009129"/>
                        <a:ext cx="1152128" cy="91881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97773"/>
              </p:ext>
            </p:extLst>
          </p:nvPr>
        </p:nvGraphicFramePr>
        <p:xfrm>
          <a:off x="1447178" y="5009129"/>
          <a:ext cx="1152128" cy="918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77" name="Picture" r:id="rId5" imgW="1890249" imgH="1890249" progId="Word.Picture.8">
                  <p:embed/>
                </p:oleObj>
              </mc:Choice>
              <mc:Fallback>
                <p:oleObj name="Picture" r:id="rId5" imgW="1890249" imgH="189024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178" y="5009129"/>
                        <a:ext cx="1152128" cy="91881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 descr="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843" y="5009129"/>
            <a:ext cx="1068295" cy="91881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27991"/>
              </p:ext>
            </p:extLst>
          </p:nvPr>
        </p:nvGraphicFramePr>
        <p:xfrm>
          <a:off x="3898674" y="5009129"/>
          <a:ext cx="1058620" cy="918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78" name="Picture" r:id="rId8" imgW="1889254" imgH="1889254" progId="Word.Picture.8">
                  <p:embed/>
                </p:oleObj>
              </mc:Choice>
              <mc:Fallback>
                <p:oleObj name="Picture" r:id="rId8" imgW="1889254" imgH="188925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674" y="5009129"/>
                        <a:ext cx="1058620" cy="91881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 descr="Q:\18.1 Лаборатория коррозионных испытаний\Сафонов\НиИ\2018\2018.09.27. Преза Дуба\11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116" y="1766915"/>
            <a:ext cx="3649663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2712" y="3904853"/>
            <a:ext cx="3384377" cy="240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51520" y="6063679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P, Si, C, S,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О,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H,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Sb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As, Bi,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N, Cu, Al,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Mn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1766029" cy="45006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644599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свойств материалов - многоуровневый подход</a:t>
            </a:r>
            <a:r>
              <a:rPr lang="en-US" dirty="0"/>
              <a:t>:</a:t>
            </a:r>
            <a:r>
              <a:rPr lang="ru-RU" dirty="0"/>
              <a:t> Мезо-уровень - включения, зерно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5</a:t>
            </a:fld>
            <a:endParaRPr lang="ru-RU" alt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20" y="1196752"/>
            <a:ext cx="2946711" cy="2498154"/>
          </a:xfrm>
          <a:prstGeom prst="rect">
            <a:avLst/>
          </a:prstGeom>
          <a:solidFill>
            <a:srgbClr val="FEF4E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250" y="1002854"/>
            <a:ext cx="3680150" cy="2851791"/>
          </a:xfrm>
          <a:prstGeom prst="rect">
            <a:avLst/>
          </a:prstGeom>
          <a:solidFill>
            <a:srgbClr val="FEF4E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1194" y="1368171"/>
            <a:ext cx="2304256" cy="215531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DA17EA0C-AEB2-2349-9A72-1351EC4F9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327" y="3973286"/>
            <a:ext cx="2662057" cy="206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208DE6C9-56F0-0843-9404-7C160461A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211"/>
          <a:stretch/>
        </p:blipFill>
        <p:spPr bwMode="auto">
          <a:xfrm>
            <a:off x="4572000" y="3926996"/>
            <a:ext cx="2850320" cy="238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088F3C7-6AA9-DA4F-B678-053F61A12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20" y="1164095"/>
            <a:ext cx="2946711" cy="2498154"/>
          </a:xfrm>
          <a:prstGeom prst="rect">
            <a:avLst/>
          </a:prstGeom>
          <a:solidFill>
            <a:srgbClr val="FEF4E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C970B0A-3E59-D441-9579-3D4DC4DCC7A0}"/>
              </a:ext>
            </a:extLst>
          </p:cNvPr>
          <p:cNvSpPr/>
          <p:nvPr/>
        </p:nvSpPr>
        <p:spPr>
          <a:xfrm>
            <a:off x="41368" y="4347066"/>
            <a:ext cx="1574881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Ni, Si </a:t>
            </a:r>
            <a:r>
              <a:rPr lang="ru-RU" sz="1050" dirty="0"/>
              <a:t>и </a:t>
            </a:r>
            <a:r>
              <a:rPr lang="en-US" sz="1050" dirty="0" err="1"/>
              <a:t>Mn</a:t>
            </a:r>
            <a:r>
              <a:rPr lang="en-US" sz="1050" dirty="0"/>
              <a:t> </a:t>
            </a:r>
            <a:r>
              <a:rPr lang="ru-RU" sz="1050" dirty="0"/>
              <a:t>обогащенные выделения </a:t>
            </a:r>
            <a:r>
              <a:rPr lang="en-US" sz="1050" dirty="0"/>
              <a:t>G-</a:t>
            </a:r>
            <a:r>
              <a:rPr lang="ru-RU" sz="1050" dirty="0"/>
              <a:t>фазы,  гетерогенно зародившиеся  на дислокациях в 12%</a:t>
            </a:r>
            <a:r>
              <a:rPr lang="en-US" sz="1050" dirty="0"/>
              <a:t>Cr</a:t>
            </a:r>
            <a:r>
              <a:rPr lang="ru-RU" sz="1050" dirty="0"/>
              <a:t> Ф/М стали</a:t>
            </a:r>
            <a:r>
              <a:rPr lang="en-US" sz="1050" dirty="0"/>
              <a:t>, </a:t>
            </a:r>
            <a:r>
              <a:rPr lang="ru-RU" sz="1050" dirty="0"/>
              <a:t>облученной до 20 </a:t>
            </a:r>
            <a:r>
              <a:rPr lang="en-US" sz="1050" dirty="0" err="1"/>
              <a:t>dpa</a:t>
            </a:r>
            <a:r>
              <a:rPr lang="en-US" sz="1050" dirty="0"/>
              <a:t> </a:t>
            </a:r>
            <a:r>
              <a:rPr lang="ru-RU" sz="1050" dirty="0"/>
              <a:t>при 440 С.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67C3458-BA50-2C41-996D-E35329070D66}"/>
              </a:ext>
            </a:extLst>
          </p:cNvPr>
          <p:cNvSpPr/>
          <p:nvPr/>
        </p:nvSpPr>
        <p:spPr>
          <a:xfrm>
            <a:off x="7503788" y="4341116"/>
            <a:ext cx="1368773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/>
              <a:t>Распределение по размеру (%) частиц </a:t>
            </a:r>
            <a:r>
              <a:rPr lang="ru-RU" sz="1050" dirty="0" err="1"/>
              <a:t>G</a:t>
            </a:r>
            <a:r>
              <a:rPr lang="ru-RU" sz="1050" dirty="0"/>
              <a:t>-фазы как функция их эквивалентного  диаметра в HT9 облученном до  20 </a:t>
            </a:r>
            <a:r>
              <a:rPr lang="ru-RU" sz="1050" dirty="0" err="1"/>
              <a:t>dpa</a:t>
            </a:r>
            <a:r>
              <a:rPr lang="ru-RU" sz="1050" dirty="0"/>
              <a:t>  при 420, 440 и 470.С</a:t>
            </a:r>
            <a:r>
              <a:rPr lang="en-US" sz="1050" dirty="0"/>
              <a:t>.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2619225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A013B-1F88-4BDF-8635-12628054B0D4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задачи по разработке новых </a:t>
            </a:r>
            <a:r>
              <a:rPr lang="ru-RU" dirty="0" smtClean="0"/>
              <a:t>неядерных материалов в </a:t>
            </a:r>
            <a:r>
              <a:rPr lang="ru-RU" dirty="0"/>
              <a:t>рамках Единого отраслевого тематического плана </a:t>
            </a:r>
            <a:r>
              <a:rPr lang="ru-RU" dirty="0" smtClean="0"/>
              <a:t>НИОКР </a:t>
            </a:r>
            <a:r>
              <a:rPr lang="ru-RU" dirty="0" err="1" smtClean="0"/>
              <a:t>Госкорпорации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Росатом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659123"/>
              </p:ext>
            </p:extLst>
          </p:nvPr>
        </p:nvGraphicFramePr>
        <p:xfrm>
          <a:off x="107505" y="980728"/>
          <a:ext cx="8856984" cy="541054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52328"/>
                <a:gridCol w="2952328"/>
                <a:gridCol w="2952328"/>
              </a:tblGrid>
              <a:tr h="21621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367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16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908720"/>
            <a:ext cx="2859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Водо-водяные энергетические реакторы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6512" y="1412776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Обоснование ресурса по международным </a:t>
            </a:r>
            <a:r>
              <a:rPr lang="ru-RU" sz="1000" dirty="0" smtClean="0"/>
              <a:t>станд</a:t>
            </a:r>
            <a:r>
              <a:rPr lang="ru-RU" sz="1000" dirty="0" smtClean="0"/>
              <a:t>арта</a:t>
            </a:r>
            <a:r>
              <a:rPr lang="ru-RU" sz="1000" dirty="0" smtClean="0"/>
              <a:t>м</a:t>
            </a:r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/>
              <a:t>Референтный</a:t>
            </a:r>
            <a:r>
              <a:rPr lang="ru-RU" sz="1000" dirty="0"/>
              <a:t> ПТК по управлению ресурсом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Унификация </a:t>
            </a:r>
            <a:r>
              <a:rPr lang="ru-RU" sz="1000" dirty="0"/>
              <a:t>стандартов хрупкой прочности свар. швов корпуса реактора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Цифровое управление качеством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Корпусная сталь и ВКУ ВВЭР-С/СКД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/>
              <a:t>Сварочные материалы, многослойные </a:t>
            </a:r>
            <a:r>
              <a:rPr lang="ru-RU" sz="1000" dirty="0" smtClean="0"/>
              <a:t>материалы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89282" y="908720"/>
            <a:ext cx="29228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Реакторные установки </a:t>
            </a:r>
            <a:r>
              <a:rPr lang="ru-RU" sz="1600" b="1" dirty="0"/>
              <a:t>со свинцовым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теплоносителем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29139" y="1854115"/>
            <a:ext cx="30364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Обоснование ресурса до 30 и 60 лет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Сварочные материалы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Методы контроля параметров напряжённо-деформированного состояния и вибраций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82074" y="908720"/>
            <a:ext cx="2810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Жидко-солевые реакторы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17820" y="1484784"/>
            <a:ext cx="26870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Состав топливной соли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Конструкционные материалы топливного контура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Конструкционные материалы установки переработки соли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Расчёты условий работы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Схема топливного контура полномасштабного ЖСР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7684" y="4332586"/>
            <a:ext cx="2791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Конструкционные материалы  </a:t>
            </a:r>
            <a:r>
              <a:rPr lang="ru-RU" sz="1600" b="1" dirty="0" smtClean="0"/>
              <a:t>топлива</a:t>
            </a:r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022" y="4883676"/>
            <a:ext cx="30963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Критерии разрушения и прочности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Радиационно-стойкие стали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Стали упрочнённые дисперсными оксидами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Керамические композиты на базе </a:t>
            </a:r>
            <a:r>
              <a:rPr lang="ru-RU" sz="1100" dirty="0" err="1"/>
              <a:t>SiC</a:t>
            </a:r>
            <a:r>
              <a:rPr lang="ru-RU" sz="1100" dirty="0"/>
              <a:t>/</a:t>
            </a:r>
            <a:r>
              <a:rPr lang="ru-RU" sz="1100" dirty="0" err="1"/>
              <a:t>SiC</a:t>
            </a: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Материалы тепловыделяющих элементов </a:t>
            </a:r>
            <a:r>
              <a:rPr lang="ru-RU" sz="1100" dirty="0" err="1"/>
              <a:t>легководных</a:t>
            </a:r>
            <a:r>
              <a:rPr lang="ru-RU" sz="1100" dirty="0"/>
              <a:t> реакторов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Поглощающие материалы 15%Eu</a:t>
            </a:r>
            <a:r>
              <a:rPr lang="ru-RU" sz="1100" baseline="-25000" dirty="0"/>
              <a:t>2</a:t>
            </a:r>
            <a:r>
              <a:rPr lang="ru-RU" sz="1100" dirty="0"/>
              <a:t>O</a:t>
            </a:r>
            <a:r>
              <a:rPr lang="ru-RU" sz="1100" baseline="-25000" dirty="0"/>
              <a:t>3</a:t>
            </a:r>
            <a:r>
              <a:rPr lang="ru-RU" sz="1100" dirty="0"/>
              <a:t> +85%Со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00166" y="4332586"/>
            <a:ext cx="154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Аддитивные </a:t>
            </a:r>
          </a:p>
          <a:p>
            <a:pPr algn="ctr"/>
            <a:r>
              <a:rPr lang="ru-RU" sz="1600" b="1" dirty="0" smtClean="0"/>
              <a:t>технологии</a:t>
            </a:r>
            <a:endParaRPr lang="ru-RU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29139" y="4869160"/>
            <a:ext cx="288724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Виртуальный принтер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3D-оборудования и технологий для печати металлических изделий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/>
              <a:t>Сложнопрофильные</a:t>
            </a:r>
            <a:r>
              <a:rPr lang="ru-RU" sz="1100" dirty="0"/>
              <a:t> и крупногабаритные изделия атомной энергетики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Механизмы управления кристаллизацией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Медицина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4356393"/>
            <a:ext cx="3024336" cy="584775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ctr"/>
            <a:r>
              <a:rPr lang="ru-RU" sz="1600" b="1" dirty="0"/>
              <a:t>Углеродные материалы </a:t>
            </a:r>
            <a:r>
              <a:rPr lang="ru-RU" sz="1600" b="1" dirty="0" smtClean="0"/>
              <a:t>и композиты</a:t>
            </a:r>
            <a:endParaRPr lang="ru-RU" sz="1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017820" y="4869160"/>
            <a:ext cx="287465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Интеллектуальные композиты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Функциональные материалы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err="1"/>
              <a:t>Радиационностойкие</a:t>
            </a:r>
            <a:r>
              <a:rPr lang="ru-RU" sz="1100" dirty="0"/>
              <a:t> С-, С-С, С-</a:t>
            </a:r>
            <a:r>
              <a:rPr lang="ru-RU" sz="1100" dirty="0" err="1"/>
              <a:t>Si</a:t>
            </a:r>
            <a:r>
              <a:rPr lang="ru-RU" sz="1100" dirty="0"/>
              <a:t> – материалы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Биосовместимые углеродные материалы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Противофильтрационные завесы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Полимерная композитная арматура в бетоне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2080" y="3158988"/>
            <a:ext cx="2907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АСММ</a:t>
            </a:r>
            <a:endParaRPr lang="ru-RU" sz="16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3380799"/>
            <a:ext cx="3029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Новая сталь повышенной прочности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Обоснование срока службы материалов </a:t>
            </a:r>
            <a:r>
              <a:rPr lang="ru-RU" sz="1200" dirty="0" smtClean="0"/>
              <a:t>на </a:t>
            </a:r>
            <a:r>
              <a:rPr lang="ru-RU" sz="1200" dirty="0"/>
              <a:t>60 лет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Методы контроля и сварочные </a:t>
            </a:r>
            <a:r>
              <a:rPr lang="ru-RU" sz="1200" dirty="0" smtClean="0"/>
              <a:t>материалы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029139" y="3146798"/>
            <a:ext cx="29830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БН-1200</a:t>
            </a:r>
            <a:endParaRPr lang="ru-RU" sz="16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048546" y="3421449"/>
            <a:ext cx="2891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Увеличение срока службы парогенератора до 60 лет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Методы </a:t>
            </a:r>
            <a:r>
              <a:rPr lang="ru-RU" sz="1200" dirty="0" smtClean="0"/>
              <a:t>контроля и сварочные материалы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Нормативная </a:t>
            </a:r>
            <a:r>
              <a:rPr lang="ru-RU" sz="1200" dirty="0" smtClean="0"/>
              <a:t>база</a:t>
            </a:r>
            <a:endParaRPr lang="ru-RU" sz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012161" y="3158988"/>
            <a:ext cx="3131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Криогенная техника</a:t>
            </a:r>
            <a:endParaRPr lang="ru-RU" sz="16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017820" y="3462664"/>
            <a:ext cx="3126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/>
              <a:t>Погружной электронасос 1 МВт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/>
              <a:t>Жидкостный турбодетандер 2,6 МВт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/>
              <a:t>Основные, сварочные материалы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/>
              <a:t>Методы контроля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70591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ЕОТП. Материалы и </a:t>
            </a:r>
            <a:r>
              <a:rPr lang="ru-RU" dirty="0" smtClean="0"/>
              <a:t>технологии ВВЭР</a:t>
            </a:r>
            <a:r>
              <a:rPr lang="ru-RU" dirty="0"/>
              <a:t>. Результаты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>
                <a:solidFill>
                  <a:srgbClr val="025EA1"/>
                </a:solidFill>
              </a:rPr>
              <a:pPr/>
              <a:t>7</a:t>
            </a:fld>
            <a:endParaRPr lang="ru-RU" altLang="ru-RU">
              <a:solidFill>
                <a:srgbClr val="025EA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268760"/>
            <a:ext cx="4680520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solidFill>
                <a:srgbClr val="3C3C3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1274777"/>
            <a:ext cx="3960439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solidFill>
                <a:srgbClr val="3C3C3C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1844824"/>
            <a:ext cx="4680520" cy="43204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solidFill>
                <a:srgbClr val="3C3C3C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4048" y="1850841"/>
            <a:ext cx="3960439" cy="43204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solidFill>
                <a:srgbClr val="3C3C3C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97322" y="1378143"/>
            <a:ext cx="118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3C3C3C"/>
                </a:solidFill>
                <a:latin typeface="Arial" charset="0"/>
                <a:cs typeface="Arial" charset="0"/>
              </a:rPr>
              <a:t>Методология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52583" y="1378142"/>
            <a:ext cx="1063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Материалы</a:t>
            </a:r>
            <a:endParaRPr lang="ru-RU" sz="1200" b="1" dirty="0">
              <a:solidFill>
                <a:srgbClr val="3C3C3C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3617" y="1875596"/>
            <a:ext cx="46084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 Прогноз </a:t>
            </a:r>
            <a:r>
              <a:rPr lang="ru-RU" sz="1200" b="1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распухания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, </a:t>
            </a:r>
            <a:r>
              <a:rPr lang="ru-RU" sz="1200" b="1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фазовой </a:t>
            </a:r>
            <a:r>
              <a:rPr lang="ru-RU" sz="1200" b="1" dirty="0">
                <a:solidFill>
                  <a:srgbClr val="3C3C3C"/>
                </a:solidFill>
                <a:latin typeface="Arial" charset="0"/>
                <a:cs typeface="Arial" charset="0"/>
              </a:rPr>
              <a:t>стабильности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и </a:t>
            </a:r>
            <a:r>
              <a:rPr lang="ru-RU" sz="1200" b="1" dirty="0">
                <a:solidFill>
                  <a:srgbClr val="3C3C3C"/>
                </a:solidFill>
                <a:latin typeface="Arial" charset="0"/>
                <a:cs typeface="Arial" charset="0"/>
              </a:rPr>
              <a:t>образования </a:t>
            </a:r>
            <a:r>
              <a:rPr lang="ru-RU" sz="1200" b="1" dirty="0" err="1">
                <a:solidFill>
                  <a:srgbClr val="3C3C3C"/>
                </a:solidFill>
                <a:latin typeface="Arial" charset="0"/>
                <a:cs typeface="Arial" charset="0"/>
              </a:rPr>
              <a:t>предвыделений</a:t>
            </a:r>
            <a:r>
              <a:rPr lang="ru-RU" sz="1200" b="1" dirty="0">
                <a:solidFill>
                  <a:srgbClr val="3C3C3C"/>
                </a:solidFill>
                <a:latin typeface="Arial" charset="0"/>
                <a:cs typeface="Arial" charset="0"/>
              </a:rPr>
              <a:t>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в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корпусной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стали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и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ВКУ </a:t>
            </a:r>
            <a:endParaRPr lang="ru-RU" sz="1200" dirty="0" smtClean="0">
              <a:solidFill>
                <a:srgbClr val="3C3C3C"/>
              </a:solidFill>
              <a:latin typeface="Arial" charset="0"/>
              <a:cs typeface="Arial" charset="0"/>
            </a:endParaRPr>
          </a:p>
          <a:p>
            <a:pPr>
              <a:buFont typeface="+mj-lt"/>
              <a:buAutoNum type="arabicPeriod"/>
            </a:pPr>
            <a:endParaRPr lang="ru-RU" sz="1200" dirty="0">
              <a:solidFill>
                <a:srgbClr val="3C3C3C"/>
              </a:solidFill>
              <a:latin typeface="Arial" charset="0"/>
              <a:cs typeface="Arial" charset="0"/>
            </a:endParaRP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 Программный код для моделирования </a:t>
            </a:r>
            <a:r>
              <a:rPr lang="ru-RU" sz="1200" b="1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скоростей коррозии  и </a:t>
            </a:r>
            <a:r>
              <a:rPr lang="ru-RU" sz="1200" b="1" dirty="0">
                <a:solidFill>
                  <a:srgbClr val="3C3C3C"/>
                </a:solidFill>
                <a:latin typeface="Arial" charset="0"/>
                <a:cs typeface="Arial" charset="0"/>
              </a:rPr>
              <a:t>радиационной ползучести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элементов конструкций ядерных ректоров</a:t>
            </a:r>
          </a:p>
          <a:p>
            <a:pPr>
              <a:buFont typeface="+mj-lt"/>
              <a:buAutoNum type="arabicPeriod"/>
            </a:pPr>
            <a:endParaRPr lang="ru-RU" sz="1200" dirty="0" smtClean="0">
              <a:solidFill>
                <a:srgbClr val="3C3C3C"/>
              </a:solidFill>
              <a:latin typeface="Arial" charset="0"/>
              <a:cs typeface="Arial" charset="0"/>
            </a:endParaRP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Методики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имитационных исследований </a:t>
            </a:r>
            <a:r>
              <a:rPr lang="ru-RU" sz="1200" b="1" dirty="0">
                <a:solidFill>
                  <a:srgbClr val="3C3C3C"/>
                </a:solidFill>
                <a:latin typeface="Arial" charset="0"/>
                <a:cs typeface="Arial" charset="0"/>
              </a:rPr>
              <a:t>радиационной стойкости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 конструкционных материалов для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ВКУ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и корпусов реакторов ВВЭР-С и ВВЭР-СКД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ru-RU" sz="1200" dirty="0" smtClean="0">
              <a:solidFill>
                <a:srgbClr val="3C3C3C"/>
              </a:solidFill>
              <a:latin typeface="Arial" charset="0"/>
              <a:cs typeface="Arial" charset="0"/>
            </a:endParaRP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 Проекты </a:t>
            </a:r>
            <a:r>
              <a:rPr lang="ru-RU" sz="1200" b="1" dirty="0">
                <a:solidFill>
                  <a:srgbClr val="3C3C3C"/>
                </a:solidFill>
                <a:latin typeface="Arial" charset="0"/>
                <a:cs typeface="Arial" charset="0"/>
              </a:rPr>
              <a:t>нормативных документов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, гармонизированных с существующими рекомендациями МАГАТЭ и национальными стандартами технического регулирования в странах, использующих атомную энергию в мирных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целях</a:t>
            </a:r>
          </a:p>
          <a:p>
            <a:pPr>
              <a:buFont typeface="+mj-lt"/>
              <a:buAutoNum type="arabicPeriod"/>
            </a:pPr>
            <a:endParaRPr lang="ru-RU" sz="1200" dirty="0" smtClean="0">
              <a:solidFill>
                <a:srgbClr val="3C3C3C"/>
              </a:solidFill>
              <a:latin typeface="Arial" charset="0"/>
              <a:cs typeface="Arial" charset="0"/>
            </a:endParaRP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 Отраслевой Центр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компетенций,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оснащённый </a:t>
            </a:r>
            <a:r>
              <a:rPr lang="ru-RU" sz="1200" b="1" dirty="0">
                <a:solidFill>
                  <a:srgbClr val="3C3C3C"/>
                </a:solidFill>
                <a:latin typeface="Arial" charset="0"/>
                <a:cs typeface="Arial" charset="0"/>
              </a:rPr>
              <a:t>паспортизованными испытательными образцами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для испытаний и аттестации систем НК для перспективных и действующих ЯЭУ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004049" y="1898448"/>
            <a:ext cx="39391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 Обоснование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уровня и стабильности характеристик </a:t>
            </a:r>
            <a:r>
              <a:rPr lang="ru-RU" sz="1200" b="1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хрупкой прочности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сварных соединений корпусной стали и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нормативных требований по стойкости к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МКК АНС,</a:t>
            </a:r>
          </a:p>
          <a:p>
            <a:pPr>
              <a:buFont typeface="+mj-lt"/>
              <a:buAutoNum type="arabicPeriod"/>
            </a:pPr>
            <a:endParaRPr lang="ru-RU" sz="1200" dirty="0" smtClean="0">
              <a:solidFill>
                <a:srgbClr val="3C3C3C"/>
              </a:solidFill>
              <a:latin typeface="Arial" charset="0"/>
              <a:cs typeface="Arial" charset="0"/>
            </a:endParaRP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Коррозионностойкие </a:t>
            </a:r>
            <a:r>
              <a:rPr lang="ru-RU" sz="1200" b="1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многослойные металлические  материалы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с внутренним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протектором.</a:t>
            </a:r>
          </a:p>
          <a:p>
            <a:pPr>
              <a:buFont typeface="+mj-lt"/>
              <a:buAutoNum type="arabicPeriod"/>
            </a:pPr>
            <a:endParaRPr lang="ru-RU" sz="1200" dirty="0" smtClean="0">
              <a:solidFill>
                <a:srgbClr val="3C3C3C"/>
              </a:solidFill>
              <a:latin typeface="Arial" charset="0"/>
              <a:cs typeface="Arial" charset="0"/>
            </a:endParaRP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Программно-аппаратный комплекс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для </a:t>
            </a:r>
            <a:r>
              <a:rPr lang="ru-RU" sz="1200" b="1" dirty="0">
                <a:solidFill>
                  <a:srgbClr val="3C3C3C"/>
                </a:solidFill>
                <a:latin typeface="Arial" charset="0"/>
                <a:cs typeface="Arial" charset="0"/>
              </a:rPr>
              <a:t>управления и контроля качества металлопродукции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из хромоникелевых сталей на всем технологическом маршруте производства: </a:t>
            </a:r>
            <a:r>
              <a:rPr lang="ru-RU" sz="1200" i="1" dirty="0">
                <a:solidFill>
                  <a:srgbClr val="3C3C3C"/>
                </a:solidFill>
                <a:latin typeface="Arial" charset="0"/>
                <a:cs typeface="Arial" charset="0"/>
              </a:rPr>
              <a:t>выплавка, внепечная обработка, разливка, ковка, термическая </a:t>
            </a:r>
            <a:r>
              <a:rPr lang="ru-RU" sz="1200" i="1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обработка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ru-RU" sz="1200" dirty="0" smtClean="0">
              <a:solidFill>
                <a:srgbClr val="3C3C3C"/>
              </a:solidFill>
              <a:latin typeface="Arial" charset="0"/>
              <a:cs typeface="Arial" charset="0"/>
            </a:endParaRP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 </a:t>
            </a:r>
            <a:r>
              <a:rPr lang="ru-RU" sz="1200" b="1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Корпусные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 высокопрочные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и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теплостойкие материалы для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ВВЭР-С и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ВВЭР-СКД</a:t>
            </a:r>
          </a:p>
          <a:p>
            <a:pPr>
              <a:buFont typeface="+mj-lt"/>
              <a:buAutoNum type="arabicPeriod"/>
            </a:pPr>
            <a:endParaRPr lang="ru-RU" sz="1200" dirty="0" smtClean="0">
              <a:solidFill>
                <a:srgbClr val="3C3C3C"/>
              </a:solidFill>
              <a:latin typeface="Arial" charset="0"/>
              <a:cs typeface="Arial" charset="0"/>
            </a:endParaRP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Конструкционные материалы для </a:t>
            </a:r>
            <a:r>
              <a:rPr lang="ru-RU" sz="1200" b="1" dirty="0">
                <a:solidFill>
                  <a:srgbClr val="3C3C3C"/>
                </a:solidFill>
                <a:latin typeface="Arial" charset="0"/>
                <a:cs typeface="Arial" charset="0"/>
              </a:rPr>
              <a:t>ВКУ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 РУ ВВЭР-СКД</a:t>
            </a:r>
          </a:p>
        </p:txBody>
      </p:sp>
    </p:spTree>
    <p:extLst>
      <p:ext uri="{BB962C8B-B14F-4D97-AF65-F5344CB8AC3E}">
        <p14:creationId xmlns:p14="http://schemas.microsoft.com/office/powerpoint/2010/main" val="73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ЕОТП. Материалы и </a:t>
            </a:r>
            <a:r>
              <a:rPr lang="ru-RU" dirty="0" smtClean="0"/>
              <a:t>технологии ТВЭЛ. </a:t>
            </a:r>
            <a:r>
              <a:rPr lang="ru-RU" dirty="0"/>
              <a:t>Результаты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>
                <a:solidFill>
                  <a:srgbClr val="025EA1"/>
                </a:solidFill>
              </a:rPr>
              <a:pPr/>
              <a:t>8</a:t>
            </a:fld>
            <a:endParaRPr lang="ru-RU" altLang="ru-RU" dirty="0">
              <a:solidFill>
                <a:srgbClr val="025EA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268760"/>
            <a:ext cx="4680520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solidFill>
                <a:srgbClr val="3C3C3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1274777"/>
            <a:ext cx="3960439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solidFill>
                <a:srgbClr val="3C3C3C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1844824"/>
            <a:ext cx="4680520" cy="43204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solidFill>
                <a:srgbClr val="3C3C3C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4048" y="1850841"/>
            <a:ext cx="3960439" cy="43204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>
              <a:solidFill>
                <a:srgbClr val="3C3C3C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97322" y="1378143"/>
            <a:ext cx="1188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3C3C3C"/>
                </a:solidFill>
                <a:latin typeface="Arial" charset="0"/>
                <a:cs typeface="Arial" charset="0"/>
              </a:rPr>
              <a:t>Методология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52583" y="1378142"/>
            <a:ext cx="1063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Материалы</a:t>
            </a:r>
            <a:endParaRPr lang="ru-RU" sz="1200" b="1" dirty="0">
              <a:solidFill>
                <a:srgbClr val="3C3C3C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3617" y="1875596"/>
            <a:ext cx="46084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 Прогноз </a:t>
            </a:r>
            <a:r>
              <a:rPr lang="ru-RU" sz="1200" b="1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распухания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, </a:t>
            </a:r>
            <a:r>
              <a:rPr lang="ru-RU" sz="1200" b="1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фазовой стабильности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и </a:t>
            </a:r>
            <a:r>
              <a:rPr lang="ru-RU" sz="1200" b="1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образования </a:t>
            </a:r>
            <a:r>
              <a:rPr lang="ru-RU" sz="1200" b="1" dirty="0" err="1" smtClean="0">
                <a:solidFill>
                  <a:srgbClr val="3C3C3C"/>
                </a:solidFill>
                <a:latin typeface="Arial" charset="0"/>
                <a:cs typeface="Arial" charset="0"/>
              </a:rPr>
              <a:t>предвыделений</a:t>
            </a:r>
            <a:r>
              <a:rPr lang="ru-RU" sz="1200" b="1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сплавов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проектов РБН/ВВЭР: </a:t>
            </a:r>
            <a:r>
              <a:rPr lang="ru-RU" sz="1200" dirty="0" err="1">
                <a:solidFill>
                  <a:srgbClr val="3C3C3C"/>
                </a:solidFill>
                <a:latin typeface="Arial" charset="0"/>
                <a:cs typeface="Arial" charset="0"/>
              </a:rPr>
              <a:t>феррито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-мартенситных сталей применительно к ЭК181, ЧС139,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ЭП823-Ш, аустенитных сталей,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применительно к ЭК164, ЧС68 и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ванадиевого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сплава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V-4Ti-4Cr</a:t>
            </a:r>
          </a:p>
          <a:p>
            <a:pPr>
              <a:buFont typeface="+mj-lt"/>
              <a:buAutoNum type="arabicPeriod"/>
            </a:pPr>
            <a:endParaRPr lang="ru-RU" sz="1200" dirty="0" smtClean="0">
              <a:solidFill>
                <a:srgbClr val="3C3C3C"/>
              </a:solidFill>
              <a:latin typeface="Arial" charset="0"/>
              <a:cs typeface="Arial" charset="0"/>
            </a:endParaRP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 Программный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код для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моделирования </a:t>
            </a:r>
            <a:r>
              <a:rPr lang="ru-RU" sz="1200" b="1" dirty="0">
                <a:solidFill>
                  <a:srgbClr val="3C3C3C"/>
                </a:solidFill>
                <a:latin typeface="Arial" charset="0"/>
                <a:cs typeface="Arial" charset="0"/>
              </a:rPr>
              <a:t>скорости коррозии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элементов конструкций ядерных ректоров, в том числе </a:t>
            </a:r>
            <a:r>
              <a:rPr lang="ru-RU" sz="1200" b="1" dirty="0">
                <a:solidFill>
                  <a:srgbClr val="3C3C3C"/>
                </a:solidFill>
                <a:latin typeface="Arial" charset="0"/>
                <a:cs typeface="Arial" charset="0"/>
              </a:rPr>
              <a:t>оболочек ТВЭЛ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в водо-паровой среде с учетом состава сплава ТВЭЛ и химического состава водо-паровой среды на основе разработанных физических и инженерных моделей для сталей и сплавов проектов ВВЭР-ТОИ, ВВЭР-С, ВВЭР-СКД, БН, БРЕСТ, ЖСР </a:t>
            </a:r>
            <a:endParaRPr lang="ru-RU" sz="1200" dirty="0" smtClean="0">
              <a:solidFill>
                <a:srgbClr val="3C3C3C"/>
              </a:solidFill>
              <a:latin typeface="Arial" charset="0"/>
              <a:cs typeface="Arial" charset="0"/>
            </a:endParaRPr>
          </a:p>
          <a:p>
            <a:pPr>
              <a:buFont typeface="+mj-lt"/>
              <a:buAutoNum type="arabicPeriod"/>
            </a:pPr>
            <a:endParaRPr lang="ru-RU" sz="1200" dirty="0" smtClean="0">
              <a:solidFill>
                <a:srgbClr val="3C3C3C"/>
              </a:solidFill>
              <a:latin typeface="Arial" charset="0"/>
              <a:cs typeface="Arial" charset="0"/>
            </a:endParaRP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П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рограммный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код для расчетов </a:t>
            </a:r>
            <a:r>
              <a:rPr lang="ru-RU" sz="1200" b="1" dirty="0">
                <a:solidFill>
                  <a:srgbClr val="3C3C3C"/>
                </a:solidFill>
                <a:latin typeface="Arial" charset="0"/>
                <a:cs typeface="Arial" charset="0"/>
              </a:rPr>
              <a:t>скорости радиационной ползучести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 элементов конструкций ядерных реакторов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для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сталей и сплавов проектов -"Прорыв", БН, БРЕСТ, ЖСР, СКД, ВВЭР-СКД, в том числе </a:t>
            </a:r>
            <a:r>
              <a:rPr lang="ru-RU" sz="1200" dirty="0" err="1">
                <a:solidFill>
                  <a:srgbClr val="3C3C3C"/>
                </a:solidFill>
                <a:latin typeface="Arial" charset="0"/>
                <a:cs typeface="Arial" charset="0"/>
              </a:rPr>
              <a:t>феррито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-мартенситных сталей применительно к ЭК181, ЧС139, ЭП823-Ш и аустенитных сталей применительно к ЭК164, ЧС68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004049" y="1898448"/>
            <a:ext cx="39391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 Разработка и исследование конструкционных материалов для ЯЭУ с различным типом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теплоносителя </a:t>
            </a:r>
          </a:p>
          <a:p>
            <a:pPr>
              <a:buFont typeface="+mj-lt"/>
              <a:buAutoNum type="arabicPeriod"/>
            </a:pPr>
            <a:endParaRPr lang="ru-RU" sz="1200" dirty="0" smtClean="0">
              <a:solidFill>
                <a:srgbClr val="3C3C3C"/>
              </a:solidFill>
              <a:latin typeface="Arial" charset="0"/>
              <a:cs typeface="Arial" charset="0"/>
            </a:endParaRPr>
          </a:p>
          <a:p>
            <a:pPr>
              <a:buFont typeface="+mj-lt"/>
              <a:buAutoNum type="arabicPeriod"/>
            </a:pP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Керамические композитные материалы на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базе </a:t>
            </a:r>
            <a:r>
              <a:rPr lang="ru-RU" sz="1200" b="1" dirty="0" err="1">
                <a:solidFill>
                  <a:srgbClr val="3C3C3C"/>
                </a:solidFill>
                <a:latin typeface="Arial" charset="0"/>
                <a:cs typeface="Arial" charset="0"/>
              </a:rPr>
              <a:t>SiC</a:t>
            </a:r>
            <a:r>
              <a:rPr lang="ru-RU" sz="1200" b="1" dirty="0">
                <a:solidFill>
                  <a:srgbClr val="3C3C3C"/>
                </a:solidFill>
                <a:latin typeface="Arial" charset="0"/>
                <a:cs typeface="Arial" charset="0"/>
              </a:rPr>
              <a:t>/</a:t>
            </a:r>
            <a:r>
              <a:rPr lang="ru-RU" sz="1200" b="1" dirty="0" err="1">
                <a:solidFill>
                  <a:srgbClr val="3C3C3C"/>
                </a:solidFill>
                <a:latin typeface="Arial" charset="0"/>
                <a:cs typeface="Arial" charset="0"/>
              </a:rPr>
              <a:t>SiC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 для деталей и узлов перспективной техники с повышенными температурными параметрами эксплуатации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ru-RU" sz="1200" dirty="0" smtClean="0">
              <a:solidFill>
                <a:srgbClr val="3C3C3C"/>
              </a:solidFill>
              <a:latin typeface="Arial" charset="0"/>
              <a:cs typeface="Arial" charset="0"/>
            </a:endParaRPr>
          </a:p>
          <a:p>
            <a:pPr>
              <a:buFont typeface="+mj-lt"/>
              <a:buAutoNum type="arabicPeriod"/>
            </a:pP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 Разработка новых материалов и технологий производства ТВЭЛ и ТВС легководяных энергетических реакторов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ru-RU" sz="1200" dirty="0" smtClean="0">
              <a:solidFill>
                <a:srgbClr val="3C3C3C"/>
              </a:solidFill>
              <a:latin typeface="Arial" charset="0"/>
              <a:cs typeface="Arial" charset="0"/>
            </a:endParaRPr>
          </a:p>
          <a:p>
            <a:pPr>
              <a:buFont typeface="+mj-lt"/>
              <a:buAutoNum type="arabicPeriod"/>
            </a:pP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 Технология изготовления поглощающих материалов </a:t>
            </a:r>
            <a:r>
              <a:rPr lang="ru-RU" sz="1200" dirty="0">
                <a:solidFill>
                  <a:srgbClr val="3C3C3C"/>
                </a:solidFill>
                <a:latin typeface="Arial" charset="0"/>
                <a:cs typeface="Arial" charset="0"/>
              </a:rPr>
              <a:t>из гидрида 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гафния, 80%Eu</a:t>
            </a:r>
            <a:r>
              <a:rPr lang="ru-RU" sz="1200" baseline="-250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2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O</a:t>
            </a:r>
            <a:r>
              <a:rPr lang="ru-RU" sz="1200" baseline="-250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3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 +20%Со, </a:t>
            </a:r>
            <a:r>
              <a:rPr lang="ru-RU" sz="1200" dirty="0" err="1" smtClean="0">
                <a:solidFill>
                  <a:srgbClr val="3C3C3C"/>
                </a:solidFill>
                <a:latin typeface="Arial" charset="0"/>
                <a:cs typeface="Arial" charset="0"/>
              </a:rPr>
              <a:t>гафната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 диспрозия (nDy</a:t>
            </a:r>
            <a:r>
              <a:rPr lang="ru-RU" sz="1200" baseline="-250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2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O</a:t>
            </a:r>
            <a:r>
              <a:rPr lang="ru-RU" sz="1200" baseline="-250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3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mHfO</a:t>
            </a:r>
            <a:r>
              <a:rPr lang="ru-RU" sz="1200" baseline="-250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2</a:t>
            </a:r>
            <a:r>
              <a:rPr lang="ru-RU" sz="1200" dirty="0" smtClean="0">
                <a:solidFill>
                  <a:srgbClr val="3C3C3C"/>
                </a:solidFill>
                <a:latin typeface="Arial" charset="0"/>
                <a:cs typeface="Arial" charset="0"/>
              </a:rPr>
              <a:t>) с добавками РЗМ,15%Eu2O3 +85%Со.</a:t>
            </a:r>
            <a:endParaRPr lang="ru-RU" sz="1200" dirty="0">
              <a:solidFill>
                <a:srgbClr val="3C3C3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7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трелка вправо 51">
            <a:extLst>
              <a:ext uri="{FF2B5EF4-FFF2-40B4-BE49-F238E27FC236}">
                <a16:creationId xmlns="" xmlns:a16="http://schemas.microsoft.com/office/drawing/2014/main" id="{8D9B6FF2-5119-EB4E-8E0F-FB97F72CCF82}"/>
              </a:ext>
            </a:extLst>
          </p:cNvPr>
          <p:cNvSpPr/>
          <p:nvPr/>
        </p:nvSpPr>
        <p:spPr>
          <a:xfrm rot="16200000">
            <a:off x="386568" y="2483888"/>
            <a:ext cx="360000" cy="234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39" name="Стрелка вправо 38">
            <a:extLst>
              <a:ext uri="{FF2B5EF4-FFF2-40B4-BE49-F238E27FC236}">
                <a16:creationId xmlns="" xmlns:a16="http://schemas.microsoft.com/office/drawing/2014/main" id="{D2D94AF8-766F-924E-B992-AF61A055BCA0}"/>
              </a:ext>
            </a:extLst>
          </p:cNvPr>
          <p:cNvSpPr/>
          <p:nvPr/>
        </p:nvSpPr>
        <p:spPr>
          <a:xfrm>
            <a:off x="671195" y="2977707"/>
            <a:ext cx="372697" cy="21842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40" name="Стрелка вправо 39">
            <a:extLst>
              <a:ext uri="{FF2B5EF4-FFF2-40B4-BE49-F238E27FC236}">
                <a16:creationId xmlns="" xmlns:a16="http://schemas.microsoft.com/office/drawing/2014/main" id="{89BC8BDE-426C-8542-96F7-A3714BEC6416}"/>
              </a:ext>
            </a:extLst>
          </p:cNvPr>
          <p:cNvSpPr/>
          <p:nvPr/>
        </p:nvSpPr>
        <p:spPr>
          <a:xfrm>
            <a:off x="664855" y="3786485"/>
            <a:ext cx="372697" cy="21842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41" name="Стрелка вправо 40">
            <a:extLst>
              <a:ext uri="{FF2B5EF4-FFF2-40B4-BE49-F238E27FC236}">
                <a16:creationId xmlns="" xmlns:a16="http://schemas.microsoft.com/office/drawing/2014/main" id="{011F4E3F-927D-1C4A-AF69-904DD44A934D}"/>
              </a:ext>
            </a:extLst>
          </p:cNvPr>
          <p:cNvSpPr/>
          <p:nvPr/>
        </p:nvSpPr>
        <p:spPr>
          <a:xfrm>
            <a:off x="657200" y="4593632"/>
            <a:ext cx="372697" cy="21842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63AA4EEE-57C5-B448-A18C-23FAE712F939}"/>
              </a:ext>
            </a:extLst>
          </p:cNvPr>
          <p:cNvSpPr/>
          <p:nvPr/>
        </p:nvSpPr>
        <p:spPr>
          <a:xfrm>
            <a:off x="1115616" y="2617169"/>
            <a:ext cx="5400600" cy="26089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38AC396C-4EB0-1F46-908D-F6958BECB83E}"/>
              </a:ext>
            </a:extLst>
          </p:cNvPr>
          <p:cNvSpPr/>
          <p:nvPr/>
        </p:nvSpPr>
        <p:spPr>
          <a:xfrm>
            <a:off x="1379403" y="2924944"/>
            <a:ext cx="2328501" cy="1997591"/>
          </a:xfrm>
          <a:prstGeom prst="roundRect">
            <a:avLst>
              <a:gd name="adj" fmla="val 9117"/>
            </a:avLst>
          </a:prstGeom>
          <a:solidFill>
            <a:schemeClr val="bg1"/>
          </a:solidFill>
          <a:ln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7F6A64-3A92-8846-9B00-EBF7880F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ЕОТП</a:t>
            </a:r>
            <a:r>
              <a:rPr lang="ru-RU" dirty="0"/>
              <a:t>. Материалы и </a:t>
            </a:r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962A315-3D49-4A48-88F6-CC17AD49D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73E21-5552-44D4-B05F-432D35A02DD5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4DA80CB-A560-2849-A720-C9568BD7FE25}"/>
              </a:ext>
            </a:extLst>
          </p:cNvPr>
          <p:cNvSpPr/>
          <p:nvPr/>
        </p:nvSpPr>
        <p:spPr>
          <a:xfrm>
            <a:off x="1379403" y="3122334"/>
            <a:ext cx="2328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Методика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7E373F2-33F0-0D4A-8604-055A13DAE264}"/>
              </a:ext>
            </a:extLst>
          </p:cNvPr>
          <p:cNvSpPr/>
          <p:nvPr/>
        </p:nvSpPr>
        <p:spPr>
          <a:xfrm>
            <a:off x="1297390" y="3429000"/>
            <a:ext cx="23358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400" b="1" dirty="0"/>
              <a:t>Материаловедческое моделирование</a:t>
            </a:r>
          </a:p>
          <a:p>
            <a:pPr marL="228600" indent="-228600">
              <a:buAutoNum type="arabicPeriod"/>
            </a:pPr>
            <a:r>
              <a:rPr lang="ru-RU" sz="1400" b="1" dirty="0"/>
              <a:t>Ускоренные испытания</a:t>
            </a:r>
          </a:p>
          <a:p>
            <a:pPr marL="228600" indent="-228600">
              <a:buAutoNum type="arabicPeriod"/>
            </a:pPr>
            <a:r>
              <a:rPr lang="ru-RU" sz="1400" b="1" dirty="0"/>
              <a:t>Реакторные испытания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F651EF9F-4BD9-2F4E-8D2E-5489689571CF}"/>
              </a:ext>
            </a:extLst>
          </p:cNvPr>
          <p:cNvSpPr/>
          <p:nvPr/>
        </p:nvSpPr>
        <p:spPr>
          <a:xfrm>
            <a:off x="3879342" y="2924944"/>
            <a:ext cx="2328501" cy="1997592"/>
          </a:xfrm>
          <a:prstGeom prst="roundRect">
            <a:avLst>
              <a:gd name="adj" fmla="val 9117"/>
            </a:avLst>
          </a:prstGeom>
          <a:solidFill>
            <a:schemeClr val="bg1"/>
          </a:solidFill>
          <a:ln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CD172A0-9D8B-0F4E-A36B-654FCE538D40}"/>
              </a:ext>
            </a:extLst>
          </p:cNvPr>
          <p:cNvSpPr/>
          <p:nvPr/>
        </p:nvSpPr>
        <p:spPr>
          <a:xfrm>
            <a:off x="3995935" y="3429000"/>
            <a:ext cx="22119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200" dirty="0"/>
              <a:t>Управление старением ЯЭУ</a:t>
            </a:r>
          </a:p>
          <a:p>
            <a:pPr marL="228600" indent="-228600">
              <a:buAutoNum type="arabicPeriod"/>
            </a:pPr>
            <a:r>
              <a:rPr lang="ru-RU" sz="1200" dirty="0"/>
              <a:t>Контроль и диагностика  по фактическому состоянию</a:t>
            </a:r>
          </a:p>
          <a:p>
            <a:pPr marL="228600" indent="-228600">
              <a:buAutoNum type="arabicPeriod"/>
            </a:pPr>
            <a:r>
              <a:rPr lang="ru-RU" sz="1200" dirty="0"/>
              <a:t>Перспективная НТД (МАГАТЭ)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A3FD2F4-1D3B-7F45-9BCD-278E45AC0ADB}"/>
              </a:ext>
            </a:extLst>
          </p:cNvPr>
          <p:cNvSpPr/>
          <p:nvPr/>
        </p:nvSpPr>
        <p:spPr>
          <a:xfrm>
            <a:off x="3907196" y="3102589"/>
            <a:ext cx="2260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Нормативная база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EE0D1CC-7E94-0043-B5FE-A533E9C280DF}"/>
              </a:ext>
            </a:extLst>
          </p:cNvPr>
          <p:cNvSpPr txBox="1"/>
          <p:nvPr/>
        </p:nvSpPr>
        <p:spPr>
          <a:xfrm>
            <a:off x="1451755" y="4928232"/>
            <a:ext cx="149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База данных</a:t>
            </a:r>
          </a:p>
        </p:txBody>
      </p:sp>
      <p:sp>
        <p:nvSpPr>
          <p:cNvPr id="18" name="Стрелка вправо 17">
            <a:extLst>
              <a:ext uri="{FF2B5EF4-FFF2-40B4-BE49-F238E27FC236}">
                <a16:creationId xmlns="" xmlns:a16="http://schemas.microsoft.com/office/drawing/2014/main" id="{D56E2AD9-A99D-3D45-A990-782F1A8F9DAD}"/>
              </a:ext>
            </a:extLst>
          </p:cNvPr>
          <p:cNvSpPr/>
          <p:nvPr/>
        </p:nvSpPr>
        <p:spPr>
          <a:xfrm>
            <a:off x="3564076" y="1252374"/>
            <a:ext cx="372697" cy="218426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5256E590-7A2D-684A-89F0-195333E8BDAF}"/>
              </a:ext>
            </a:extLst>
          </p:cNvPr>
          <p:cNvSpPr/>
          <p:nvPr/>
        </p:nvSpPr>
        <p:spPr>
          <a:xfrm>
            <a:off x="6717825" y="1052736"/>
            <a:ext cx="2102647" cy="582478"/>
          </a:xfrm>
          <a:prstGeom prst="roundRect">
            <a:avLst>
              <a:gd name="adj" fmla="val 9117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2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Применение</a:t>
            </a:r>
          </a:p>
          <a:p>
            <a:pPr algn="ctr"/>
            <a:endParaRPr lang="ru-RU" dirty="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F8BA86AE-55E2-DC40-838A-5B33E99DA4A4}"/>
              </a:ext>
            </a:extLst>
          </p:cNvPr>
          <p:cNvSpPr/>
          <p:nvPr/>
        </p:nvSpPr>
        <p:spPr>
          <a:xfrm>
            <a:off x="4079078" y="1052736"/>
            <a:ext cx="1994144" cy="582478"/>
          </a:xfrm>
          <a:prstGeom prst="roundRect">
            <a:avLst>
              <a:gd name="adj" fmla="val 9117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2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Обоснование</a:t>
            </a:r>
          </a:p>
          <a:p>
            <a:pPr algn="ctr"/>
            <a:endParaRPr lang="ru-RU" dirty="0"/>
          </a:p>
        </p:txBody>
      </p:sp>
      <p:sp>
        <p:nvSpPr>
          <p:cNvPr id="21" name="Стрелка вправо 20">
            <a:extLst>
              <a:ext uri="{FF2B5EF4-FFF2-40B4-BE49-F238E27FC236}">
                <a16:creationId xmlns="" xmlns:a16="http://schemas.microsoft.com/office/drawing/2014/main" id="{A86E6944-81A6-1C4F-B5DA-3F8A55DCB360}"/>
              </a:ext>
            </a:extLst>
          </p:cNvPr>
          <p:cNvSpPr/>
          <p:nvPr/>
        </p:nvSpPr>
        <p:spPr>
          <a:xfrm>
            <a:off x="6215527" y="1244274"/>
            <a:ext cx="372697" cy="218426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17089ADD-81AC-F540-9111-FBBDA662D47E}"/>
              </a:ext>
            </a:extLst>
          </p:cNvPr>
          <p:cNvSpPr/>
          <p:nvPr/>
        </p:nvSpPr>
        <p:spPr>
          <a:xfrm>
            <a:off x="1352810" y="1052736"/>
            <a:ext cx="2062785" cy="582478"/>
          </a:xfrm>
          <a:prstGeom prst="roundRect">
            <a:avLst>
              <a:gd name="adj" fmla="val 9117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bg2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Выбор</a:t>
            </a:r>
          </a:p>
          <a:p>
            <a:pPr algn="ctr"/>
            <a:endParaRPr lang="ru-RU" dirty="0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="" xmlns:a16="http://schemas.microsoft.com/office/drawing/2014/main" id="{34A38A24-0E53-E249-9314-263758D8C044}"/>
              </a:ext>
            </a:extLst>
          </p:cNvPr>
          <p:cNvSpPr/>
          <p:nvPr/>
        </p:nvSpPr>
        <p:spPr>
          <a:xfrm>
            <a:off x="6957508" y="3223878"/>
            <a:ext cx="1937190" cy="1435827"/>
          </a:xfrm>
          <a:prstGeom prst="roundRect">
            <a:avLst>
              <a:gd name="adj" fmla="val 911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AF8575D-D82F-714E-AA8A-102B00BCAE3F}"/>
              </a:ext>
            </a:extLst>
          </p:cNvPr>
          <p:cNvSpPr txBox="1"/>
          <p:nvPr/>
        </p:nvSpPr>
        <p:spPr>
          <a:xfrm>
            <a:off x="6976515" y="3284984"/>
            <a:ext cx="195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Существующие проекты</a:t>
            </a:r>
          </a:p>
        </p:txBody>
      </p:sp>
      <p:sp>
        <p:nvSpPr>
          <p:cNvPr id="29" name="Стрелка вправо 28">
            <a:extLst>
              <a:ext uri="{FF2B5EF4-FFF2-40B4-BE49-F238E27FC236}">
                <a16:creationId xmlns="" xmlns:a16="http://schemas.microsoft.com/office/drawing/2014/main" id="{102A0708-6C41-234B-AA27-3F018B74FA18}"/>
              </a:ext>
            </a:extLst>
          </p:cNvPr>
          <p:cNvSpPr/>
          <p:nvPr/>
        </p:nvSpPr>
        <p:spPr>
          <a:xfrm rot="5400000">
            <a:off x="7697350" y="2270730"/>
            <a:ext cx="1342970" cy="357127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A5446BE-A941-F749-8E0E-3E7A5C11A6BE}"/>
              </a:ext>
            </a:extLst>
          </p:cNvPr>
          <p:cNvSpPr/>
          <p:nvPr/>
        </p:nvSpPr>
        <p:spPr>
          <a:xfrm>
            <a:off x="6804248" y="3934797"/>
            <a:ext cx="2133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/>
            <a:r>
              <a:rPr lang="en-US" sz="1200" dirty="0"/>
              <a:t>1</a:t>
            </a:r>
            <a:r>
              <a:rPr lang="ru-RU" sz="1200" dirty="0"/>
              <a:t>. Оптимизация</a:t>
            </a:r>
          </a:p>
          <a:p>
            <a:pPr marL="271463"/>
            <a:r>
              <a:rPr lang="ru-RU" sz="1200" dirty="0"/>
              <a:t>2. Остаточный ресурс</a:t>
            </a:r>
            <a:endParaRPr lang="en-US" sz="1200" dirty="0"/>
          </a:p>
          <a:p>
            <a:pPr marL="271463"/>
            <a:r>
              <a:rPr lang="en-US" sz="1200" dirty="0"/>
              <a:t>3. </a:t>
            </a:r>
            <a:r>
              <a:rPr lang="ru-RU" sz="1200" dirty="0"/>
              <a:t>Верификация</a:t>
            </a:r>
          </a:p>
        </p:txBody>
      </p:sp>
      <p:sp>
        <p:nvSpPr>
          <p:cNvPr id="31" name="Двойная стрелка влево/вправо 30">
            <a:extLst>
              <a:ext uri="{FF2B5EF4-FFF2-40B4-BE49-F238E27FC236}">
                <a16:creationId xmlns="" xmlns:a16="http://schemas.microsoft.com/office/drawing/2014/main" id="{1C61DF27-9F94-3B4A-B9AC-ADA91ECE8CB7}"/>
              </a:ext>
            </a:extLst>
          </p:cNvPr>
          <p:cNvSpPr/>
          <p:nvPr/>
        </p:nvSpPr>
        <p:spPr>
          <a:xfrm>
            <a:off x="3525162" y="3648080"/>
            <a:ext cx="542782" cy="645016"/>
          </a:xfrm>
          <a:prstGeom prst="leftRightArrow">
            <a:avLst>
              <a:gd name="adj1" fmla="val 50150"/>
              <a:gd name="adj2" fmla="val 3722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1928B197-A390-8B43-9BA1-EE73F4806D1A}"/>
              </a:ext>
            </a:extLst>
          </p:cNvPr>
          <p:cNvSpPr/>
          <p:nvPr/>
        </p:nvSpPr>
        <p:spPr>
          <a:xfrm>
            <a:off x="2099061" y="5532811"/>
            <a:ext cx="30684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>
              <a:buFont typeface="+mj-lt"/>
              <a:buAutoNum type="arabicPeriod"/>
            </a:pPr>
            <a:r>
              <a:rPr lang="ru-RU" sz="1400" dirty="0">
                <a:solidFill>
                  <a:schemeClr val="bg2">
                    <a:lumMod val="75000"/>
                  </a:schemeClr>
                </a:solidFill>
              </a:rPr>
              <a:t>Материалы/ обоснование</a:t>
            </a:r>
          </a:p>
          <a:p>
            <a:pPr marL="457200" indent="-228600">
              <a:buFont typeface="+mj-lt"/>
              <a:buAutoNum type="arabicPeriod"/>
            </a:pPr>
            <a:r>
              <a:rPr lang="ru-RU" sz="1400" dirty="0">
                <a:solidFill>
                  <a:schemeClr val="bg2">
                    <a:lumMod val="75000"/>
                  </a:schemeClr>
                </a:solidFill>
              </a:rPr>
              <a:t>Новый дизайн</a:t>
            </a:r>
          </a:p>
          <a:p>
            <a:pPr marL="457200" indent="-228600">
              <a:buFont typeface="+mj-lt"/>
              <a:buAutoNum type="arabicPeriod"/>
            </a:pPr>
            <a:r>
              <a:rPr lang="ru-RU" sz="1400" dirty="0">
                <a:solidFill>
                  <a:schemeClr val="bg2">
                    <a:lumMod val="75000"/>
                  </a:schemeClr>
                </a:solidFill>
              </a:rPr>
              <a:t>Новая цепочка поставщиков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179659BF-5CB7-D246-8DD7-44CF605FBB0E}"/>
              </a:ext>
            </a:extLst>
          </p:cNvPr>
          <p:cNvSpPr/>
          <p:nvPr/>
        </p:nvSpPr>
        <p:spPr>
          <a:xfrm>
            <a:off x="214540" y="2657107"/>
            <a:ext cx="654220" cy="2569038"/>
          </a:xfrm>
          <a:prstGeom prst="ellipse">
            <a:avLst/>
          </a:prstGeom>
          <a:pattFill prst="wdUp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77649161-B8A5-5149-AB51-3164E0424279}"/>
              </a:ext>
            </a:extLst>
          </p:cNvPr>
          <p:cNvSpPr/>
          <p:nvPr/>
        </p:nvSpPr>
        <p:spPr>
          <a:xfrm>
            <a:off x="326659" y="2671588"/>
            <a:ext cx="388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spc="-300" dirty="0">
                <a:solidFill>
                  <a:schemeClr val="accent3">
                    <a:lumMod val="50000"/>
                  </a:schemeClr>
                </a:solidFill>
              </a:rPr>
              <a:t>В</a:t>
            </a:r>
          </a:p>
          <a:p>
            <a:pPr algn="ctr"/>
            <a:r>
              <a:rPr lang="ru-RU" sz="1200" b="1" spc="-300" dirty="0">
                <a:solidFill>
                  <a:schemeClr val="accent3">
                    <a:lumMod val="50000"/>
                  </a:schemeClr>
                </a:solidFill>
              </a:rPr>
              <a:t>н</a:t>
            </a:r>
          </a:p>
          <a:p>
            <a:pPr algn="ctr"/>
            <a:r>
              <a:rPr lang="ru-RU" sz="1200" b="1" spc="-300" dirty="0">
                <a:solidFill>
                  <a:schemeClr val="accent3">
                    <a:lumMod val="50000"/>
                  </a:schemeClr>
                </a:solidFill>
              </a:rPr>
              <a:t>е</a:t>
            </a:r>
          </a:p>
          <a:p>
            <a:pPr algn="ctr"/>
            <a:r>
              <a:rPr lang="ru-RU" sz="1200" b="1" spc="-300" dirty="0">
                <a:solidFill>
                  <a:schemeClr val="accent3">
                    <a:lumMod val="50000"/>
                  </a:schemeClr>
                </a:solidFill>
              </a:rPr>
              <a:t>ш</a:t>
            </a:r>
          </a:p>
          <a:p>
            <a:pPr algn="ctr"/>
            <a:r>
              <a:rPr lang="ru-RU" sz="1200" b="1" spc="-300" dirty="0">
                <a:solidFill>
                  <a:schemeClr val="accent3">
                    <a:lumMod val="50000"/>
                  </a:schemeClr>
                </a:solidFill>
              </a:rPr>
              <a:t>н</a:t>
            </a:r>
          </a:p>
          <a:p>
            <a:pPr algn="ctr"/>
            <a:r>
              <a:rPr lang="ru-RU" sz="1200" b="1" spc="-300" dirty="0">
                <a:solidFill>
                  <a:schemeClr val="accent3">
                    <a:lumMod val="50000"/>
                  </a:schemeClr>
                </a:solidFill>
              </a:rPr>
              <a:t>и</a:t>
            </a:r>
          </a:p>
          <a:p>
            <a:pPr algn="ctr"/>
            <a:r>
              <a:rPr lang="ru-RU" sz="1200" b="1" spc="-300" dirty="0">
                <a:solidFill>
                  <a:schemeClr val="accent3">
                    <a:lumMod val="50000"/>
                  </a:schemeClr>
                </a:solidFill>
              </a:rPr>
              <a:t>е</a:t>
            </a:r>
          </a:p>
          <a:p>
            <a:pPr algn="ctr"/>
            <a:endParaRPr lang="ru-RU" sz="700" b="1" spc="-3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200" b="1" spc="-300" dirty="0">
                <a:solidFill>
                  <a:schemeClr val="accent3">
                    <a:lumMod val="50000"/>
                  </a:schemeClr>
                </a:solidFill>
              </a:rPr>
              <a:t>д</a:t>
            </a:r>
          </a:p>
          <a:p>
            <a:pPr algn="ctr"/>
            <a:r>
              <a:rPr lang="ru-RU" sz="1200" b="1" spc="-300" dirty="0">
                <a:solidFill>
                  <a:schemeClr val="accent3">
                    <a:lumMod val="50000"/>
                  </a:schemeClr>
                </a:solidFill>
              </a:rPr>
              <a:t>а</a:t>
            </a:r>
          </a:p>
          <a:p>
            <a:pPr algn="ctr"/>
            <a:r>
              <a:rPr lang="ru-RU" sz="1200" b="1" spc="-300" dirty="0">
                <a:solidFill>
                  <a:schemeClr val="accent3">
                    <a:lumMod val="50000"/>
                  </a:schemeClr>
                </a:solidFill>
              </a:rPr>
              <a:t>н</a:t>
            </a:r>
          </a:p>
          <a:p>
            <a:pPr algn="ctr"/>
            <a:r>
              <a:rPr lang="ru-RU" sz="1200" b="1" spc="-300" dirty="0">
                <a:solidFill>
                  <a:schemeClr val="accent3">
                    <a:lumMod val="50000"/>
                  </a:schemeClr>
                </a:solidFill>
              </a:rPr>
              <a:t>н</a:t>
            </a:r>
          </a:p>
          <a:p>
            <a:pPr algn="ctr"/>
            <a:r>
              <a:rPr lang="ru-RU" sz="1200" b="1" spc="-300" dirty="0">
                <a:solidFill>
                  <a:schemeClr val="accent3">
                    <a:lumMod val="50000"/>
                  </a:schemeClr>
                </a:solidFill>
              </a:rPr>
              <a:t>ы</a:t>
            </a:r>
          </a:p>
          <a:p>
            <a:pPr algn="ctr"/>
            <a:r>
              <a:rPr lang="ru-RU" sz="1200" b="1" spc="-300" dirty="0">
                <a:solidFill>
                  <a:schemeClr val="accent3">
                    <a:lumMod val="50000"/>
                  </a:schemeClr>
                </a:solidFill>
              </a:rPr>
              <a:t>е</a:t>
            </a:r>
          </a:p>
        </p:txBody>
      </p:sp>
      <p:sp>
        <p:nvSpPr>
          <p:cNvPr id="45" name="Двойная стрелка влево/вправо 44">
            <a:extLst>
              <a:ext uri="{FF2B5EF4-FFF2-40B4-BE49-F238E27FC236}">
                <a16:creationId xmlns="" xmlns:a16="http://schemas.microsoft.com/office/drawing/2014/main" id="{D2165553-612F-EA4D-AD3A-0967B87EDE0B}"/>
              </a:ext>
            </a:extLst>
          </p:cNvPr>
          <p:cNvSpPr/>
          <p:nvPr/>
        </p:nvSpPr>
        <p:spPr>
          <a:xfrm rot="16200000">
            <a:off x="3768338" y="2001840"/>
            <a:ext cx="1276899" cy="645016"/>
          </a:xfrm>
          <a:prstGeom prst="leftRightArrow">
            <a:avLst>
              <a:gd name="adj1" fmla="val 50150"/>
              <a:gd name="adj2" fmla="val 37220"/>
            </a:avLst>
          </a:prstGeom>
          <a:gradFill flip="none" rotWithShape="1">
            <a:gsLst>
              <a:gs pos="48000">
                <a:schemeClr val="accent2">
                  <a:lumMod val="75000"/>
                </a:schemeClr>
              </a:gs>
              <a:gs pos="53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Двойная стрелка влево/вправо 45">
            <a:extLst>
              <a:ext uri="{FF2B5EF4-FFF2-40B4-BE49-F238E27FC236}">
                <a16:creationId xmlns="" xmlns:a16="http://schemas.microsoft.com/office/drawing/2014/main" id="{CB19FDD7-A83A-7345-9379-88AD96BAA7E3}"/>
              </a:ext>
            </a:extLst>
          </p:cNvPr>
          <p:cNvSpPr/>
          <p:nvPr/>
        </p:nvSpPr>
        <p:spPr>
          <a:xfrm rot="16200000">
            <a:off x="2480818" y="2016749"/>
            <a:ext cx="1276898" cy="645016"/>
          </a:xfrm>
          <a:prstGeom prst="leftRightArrow">
            <a:avLst>
              <a:gd name="adj1" fmla="val 50150"/>
              <a:gd name="adj2" fmla="val 37220"/>
            </a:avLst>
          </a:prstGeom>
          <a:gradFill flip="none" rotWithShape="1">
            <a:gsLst>
              <a:gs pos="48000">
                <a:schemeClr val="accent2">
                  <a:lumMod val="75000"/>
                </a:schemeClr>
              </a:gs>
              <a:gs pos="53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95C9C39F-0964-2B49-B4DD-1BA31DFA8868}"/>
              </a:ext>
            </a:extLst>
          </p:cNvPr>
          <p:cNvSpPr/>
          <p:nvPr/>
        </p:nvSpPr>
        <p:spPr>
          <a:xfrm>
            <a:off x="179512" y="1842529"/>
            <a:ext cx="1993793" cy="582478"/>
          </a:xfrm>
          <a:prstGeom prst="roundRect">
            <a:avLst>
              <a:gd name="adj" fmla="val 911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sz="1600" b="1" dirty="0">
                <a:solidFill>
                  <a:srgbClr val="00B050"/>
                </a:solidFill>
              </a:rPr>
              <a:t>ЦИФРОВИЗАЦИЯ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="" xmlns:a16="http://schemas.microsoft.com/office/drawing/2014/main" id="{E56DA6C5-2C00-9F40-AAEA-65E222F02452}"/>
              </a:ext>
            </a:extLst>
          </p:cNvPr>
          <p:cNvSpPr/>
          <p:nvPr/>
        </p:nvSpPr>
        <p:spPr>
          <a:xfrm>
            <a:off x="5641379" y="1856092"/>
            <a:ext cx="2459634" cy="582478"/>
          </a:xfrm>
          <a:prstGeom prst="roundRect">
            <a:avLst>
              <a:gd name="adj" fmla="val 911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НОВЫЕ ТЕХНОЛОГИИ И МЕТОДЫ</a:t>
            </a:r>
          </a:p>
        </p:txBody>
      </p:sp>
      <p:sp>
        <p:nvSpPr>
          <p:cNvPr id="54" name="Стрелка вправо 53">
            <a:extLst>
              <a:ext uri="{FF2B5EF4-FFF2-40B4-BE49-F238E27FC236}">
                <a16:creationId xmlns="" xmlns:a16="http://schemas.microsoft.com/office/drawing/2014/main" id="{6645D6AC-347E-A24C-9D4A-040E0F1F27B3}"/>
              </a:ext>
            </a:extLst>
          </p:cNvPr>
          <p:cNvSpPr/>
          <p:nvPr/>
        </p:nvSpPr>
        <p:spPr>
          <a:xfrm rot="7829505">
            <a:off x="5139490" y="2443254"/>
            <a:ext cx="809592" cy="43934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6" name="Открывающая фигурная скобка 55">
            <a:extLst>
              <a:ext uri="{FF2B5EF4-FFF2-40B4-BE49-F238E27FC236}">
                <a16:creationId xmlns="" xmlns:a16="http://schemas.microsoft.com/office/drawing/2014/main" id="{C570E907-7FF2-DF4F-BA51-0C6C73F15CAD}"/>
              </a:ext>
            </a:extLst>
          </p:cNvPr>
          <p:cNvSpPr/>
          <p:nvPr/>
        </p:nvSpPr>
        <p:spPr>
          <a:xfrm rot="10800000">
            <a:off x="4932134" y="5406940"/>
            <a:ext cx="335363" cy="893566"/>
          </a:xfrm>
          <a:prstGeom prst="leftBrace">
            <a:avLst>
              <a:gd name="adj1" fmla="val 49314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войная стрелка влево/вправо 56">
            <a:extLst>
              <a:ext uri="{FF2B5EF4-FFF2-40B4-BE49-F238E27FC236}">
                <a16:creationId xmlns="" xmlns:a16="http://schemas.microsoft.com/office/drawing/2014/main" id="{4FBDFAB8-F98B-4543-9410-724E7C8814ED}"/>
              </a:ext>
            </a:extLst>
          </p:cNvPr>
          <p:cNvSpPr/>
          <p:nvPr/>
        </p:nvSpPr>
        <p:spPr>
          <a:xfrm>
            <a:off x="6215927" y="3648080"/>
            <a:ext cx="637252" cy="645016"/>
          </a:xfrm>
          <a:prstGeom prst="leftRightArrow">
            <a:avLst>
              <a:gd name="adj1" fmla="val 50150"/>
              <a:gd name="adj2" fmla="val 37220"/>
            </a:avLst>
          </a:prstGeom>
          <a:gradFill flip="none" rotWithShape="1">
            <a:gsLst>
              <a:gs pos="48000">
                <a:schemeClr val="accent2">
                  <a:lumMod val="75000"/>
                </a:schemeClr>
              </a:gs>
              <a:gs pos="53000">
                <a:schemeClr val="tx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>
            <a:extLst>
              <a:ext uri="{FF2B5EF4-FFF2-40B4-BE49-F238E27FC236}">
                <a16:creationId xmlns="" xmlns:a16="http://schemas.microsoft.com/office/drawing/2014/main" id="{448B2F45-4AE8-214C-84AD-839F62EACE20}"/>
              </a:ext>
            </a:extLst>
          </p:cNvPr>
          <p:cNvSpPr/>
          <p:nvPr/>
        </p:nvSpPr>
        <p:spPr>
          <a:xfrm rot="2947159">
            <a:off x="1870889" y="2431794"/>
            <a:ext cx="861133" cy="43934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44" name="Открывающая фигурная скобка 43">
            <a:extLst>
              <a:ext uri="{FF2B5EF4-FFF2-40B4-BE49-F238E27FC236}">
                <a16:creationId xmlns="" xmlns:a16="http://schemas.microsoft.com/office/drawing/2014/main" id="{CAB1B6FF-BE2D-A24D-BA5F-78D1E0EC4D3B}"/>
              </a:ext>
            </a:extLst>
          </p:cNvPr>
          <p:cNvSpPr/>
          <p:nvPr/>
        </p:nvSpPr>
        <p:spPr>
          <a:xfrm rot="5400000">
            <a:off x="373968" y="4980381"/>
            <a:ext cx="335363" cy="914400"/>
          </a:xfrm>
          <a:prstGeom prst="leftBrace">
            <a:avLst>
              <a:gd name="adj1" fmla="val 27121"/>
              <a:gd name="adj2" fmla="val 50000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9252853C-6018-8541-852E-234DBC801E4C}"/>
              </a:ext>
            </a:extLst>
          </p:cNvPr>
          <p:cNvSpPr/>
          <p:nvPr/>
        </p:nvSpPr>
        <p:spPr>
          <a:xfrm>
            <a:off x="-236812" y="5558684"/>
            <a:ext cx="3068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171450">
              <a:buFont typeface="+mj-lt"/>
              <a:buAutoNum type="arabicPeriod"/>
            </a:pPr>
            <a:r>
              <a:rPr lang="ru-RU" sz="12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Материалы</a:t>
            </a:r>
          </a:p>
          <a:p>
            <a:pPr marL="400050" indent="-171450">
              <a:buFont typeface="+mj-lt"/>
              <a:buAutoNum type="arabicPeriod"/>
            </a:pPr>
            <a:r>
              <a:rPr lang="ru-RU" sz="12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Методики</a:t>
            </a:r>
          </a:p>
          <a:p>
            <a:pPr marL="400050" indent="-171450">
              <a:buFont typeface="+mj-lt"/>
              <a:buAutoNum type="arabicPeriod"/>
            </a:pPr>
            <a:r>
              <a:rPr lang="ru-RU" sz="12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Модели/коды</a:t>
            </a:r>
          </a:p>
        </p:txBody>
      </p:sp>
      <p:sp>
        <p:nvSpPr>
          <p:cNvPr id="50" name="Двойная стрелка влево/вправо 49">
            <a:extLst>
              <a:ext uri="{FF2B5EF4-FFF2-40B4-BE49-F238E27FC236}">
                <a16:creationId xmlns="" xmlns:a16="http://schemas.microsoft.com/office/drawing/2014/main" id="{FC9AD02C-F80D-3E4B-90A7-ABF853A4E69A}"/>
              </a:ext>
            </a:extLst>
          </p:cNvPr>
          <p:cNvSpPr/>
          <p:nvPr/>
        </p:nvSpPr>
        <p:spPr>
          <a:xfrm rot="5400000">
            <a:off x="3469814" y="4878480"/>
            <a:ext cx="663656" cy="645016"/>
          </a:xfrm>
          <a:prstGeom prst="leftRightArrow">
            <a:avLst>
              <a:gd name="adj1" fmla="val 50150"/>
              <a:gd name="adj2" fmla="val 37220"/>
            </a:avLst>
          </a:prstGeom>
          <a:gradFill flip="none" rotWithShape="1">
            <a:gsLst>
              <a:gs pos="44000">
                <a:schemeClr val="accent2">
                  <a:lumMod val="75000"/>
                </a:schemeClr>
              </a:gs>
              <a:gs pos="57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01686FDA-946E-5546-AF28-16874A5CF100}"/>
              </a:ext>
            </a:extLst>
          </p:cNvPr>
          <p:cNvGrpSpPr/>
          <p:nvPr/>
        </p:nvGrpSpPr>
        <p:grpSpPr>
          <a:xfrm>
            <a:off x="5152490" y="5373216"/>
            <a:ext cx="3879732" cy="906042"/>
            <a:chOff x="5156764" y="5445224"/>
            <a:chExt cx="3879732" cy="906042"/>
          </a:xfrm>
        </p:grpSpPr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339C90DB-CC6F-2747-9CBE-16E0D7A12368}"/>
                </a:ext>
              </a:extLst>
            </p:cNvPr>
            <p:cNvGrpSpPr/>
            <p:nvPr/>
          </p:nvGrpSpPr>
          <p:grpSpPr>
            <a:xfrm>
              <a:off x="5264057" y="5445224"/>
              <a:ext cx="3772439" cy="906042"/>
              <a:chOff x="5264057" y="5445224"/>
              <a:chExt cx="3772439" cy="906042"/>
            </a:xfrm>
          </p:grpSpPr>
          <p:sp>
            <p:nvSpPr>
              <p:cNvPr id="33" name="Скругленный прямоугольник 32">
                <a:extLst>
                  <a:ext uri="{FF2B5EF4-FFF2-40B4-BE49-F238E27FC236}">
                    <a16:creationId xmlns="" xmlns:a16="http://schemas.microsoft.com/office/drawing/2014/main" id="{CB3D98D2-EB68-9641-A0C5-F34EEE979340}"/>
                  </a:ext>
                </a:extLst>
              </p:cNvPr>
              <p:cNvSpPr/>
              <p:nvPr/>
            </p:nvSpPr>
            <p:spPr>
              <a:xfrm>
                <a:off x="5364088" y="5445224"/>
                <a:ext cx="3530609" cy="906042"/>
              </a:xfrm>
              <a:prstGeom prst="roundRect">
                <a:avLst>
                  <a:gd name="adj" fmla="val 911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rgbClr val="00B050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Прямоугольник 34">
                <a:extLst>
                  <a:ext uri="{FF2B5EF4-FFF2-40B4-BE49-F238E27FC236}">
                    <a16:creationId xmlns="" xmlns:a16="http://schemas.microsoft.com/office/drawing/2014/main" id="{3E0E21D5-CA8B-D94E-85F7-B83C76671AB1}"/>
                  </a:ext>
                </a:extLst>
              </p:cNvPr>
              <p:cNvSpPr/>
              <p:nvPr/>
            </p:nvSpPr>
            <p:spPr>
              <a:xfrm>
                <a:off x="5264057" y="5477429"/>
                <a:ext cx="37724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00B050"/>
                    </a:solidFill>
                  </a:rPr>
                  <a:t>ПЕРСПЕКТИВНЫЕ ПРОЕКТЫ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51" name="Прямоугольник 50">
              <a:extLst>
                <a:ext uri="{FF2B5EF4-FFF2-40B4-BE49-F238E27FC236}">
                  <a16:creationId xmlns="" xmlns:a16="http://schemas.microsoft.com/office/drawing/2014/main" id="{BC917EA8-ED39-9E48-8649-3F9BA36977E6}"/>
                </a:ext>
              </a:extLst>
            </p:cNvPr>
            <p:cNvSpPr/>
            <p:nvPr/>
          </p:nvSpPr>
          <p:spPr>
            <a:xfrm>
              <a:off x="5156764" y="5794905"/>
              <a:ext cx="37185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algn="ctr"/>
              <a:r>
                <a:rPr lang="ru-RU" sz="1400" i="1" dirty="0">
                  <a:solidFill>
                    <a:srgbClr val="00B050"/>
                  </a:solidFill>
                </a:rPr>
                <a:t>(ВВЭР-С / ВВЭР-СКД, БР, АСММ, ЖСР, ВТГР)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121271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cnpqx2k0iX69iwnTvQy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8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Росатом - формат ДСУ">
  <a:themeElements>
    <a:clrScheme name="ДСУ">
      <a:dk1>
        <a:srgbClr val="000000"/>
      </a:dk1>
      <a:lt1>
        <a:srgbClr val="FFFFFF"/>
      </a:lt1>
      <a:dk2>
        <a:srgbClr val="1C436A"/>
      </a:dk2>
      <a:lt2>
        <a:srgbClr val="FFFFFF"/>
      </a:lt2>
      <a:accent1>
        <a:srgbClr val="D8D8D8"/>
      </a:accent1>
      <a:accent2>
        <a:srgbClr val="97C3FF"/>
      </a:accent2>
      <a:accent3>
        <a:srgbClr val="FFC000"/>
      </a:accent3>
      <a:accent4>
        <a:srgbClr val="92D050"/>
      </a:accent4>
      <a:accent5>
        <a:srgbClr val="C00000"/>
      </a:accent5>
      <a:accent6>
        <a:srgbClr val="000000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Росатом - формат ДСУ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 - формат ДСУ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 - формат ДСУ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сатом - формат ДСУ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Росатом - формат ДСУ">
  <a:themeElements>
    <a:clrScheme name="ДСУ">
      <a:dk1>
        <a:srgbClr val="000000"/>
      </a:dk1>
      <a:lt1>
        <a:srgbClr val="FFFFFF"/>
      </a:lt1>
      <a:dk2>
        <a:srgbClr val="1C436A"/>
      </a:dk2>
      <a:lt2>
        <a:srgbClr val="FFFFFF"/>
      </a:lt2>
      <a:accent1>
        <a:srgbClr val="D8D8D8"/>
      </a:accent1>
      <a:accent2>
        <a:srgbClr val="97C3FF"/>
      </a:accent2>
      <a:accent3>
        <a:srgbClr val="FFC000"/>
      </a:accent3>
      <a:accent4>
        <a:srgbClr val="92D050"/>
      </a:accent4>
      <a:accent5>
        <a:srgbClr val="C00000"/>
      </a:accent5>
      <a:accent6>
        <a:srgbClr val="000000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Росатом - формат ДСУ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Росатом - формат ДСУ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Росатом - формат ДСУ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Росатом - формат ДСУ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Специальное оформление">
  <a:themeElements>
    <a:clrScheme name="">
      <a:dk1>
        <a:srgbClr val="FFFFFF"/>
      </a:dk1>
      <a:lt1>
        <a:srgbClr val="3C3C3C"/>
      </a:lt1>
      <a:dk2>
        <a:srgbClr val="025EA1"/>
      </a:dk2>
      <a:lt2>
        <a:srgbClr val="4B4B4B"/>
      </a:lt2>
      <a:accent1>
        <a:srgbClr val="003274"/>
      </a:accent1>
      <a:accent2>
        <a:srgbClr val="4596D1"/>
      </a:accent2>
      <a:accent3>
        <a:srgbClr val="808080"/>
      </a:accent3>
      <a:accent4>
        <a:srgbClr val="025EA1"/>
      </a:accent4>
      <a:accent5>
        <a:srgbClr val="003274"/>
      </a:accent5>
      <a:accent6>
        <a:srgbClr val="4596D1"/>
      </a:accent6>
      <a:hlink>
        <a:srgbClr val="0000A0"/>
      </a:hlink>
      <a:folHlink>
        <a:srgbClr val="40008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rnd" cmpd="sng" algn="ctr">
          <a:solidFill>
            <a:schemeClr val="phClr"/>
          </a:solidFill>
          <a:prstDash val="solid"/>
        </a:ln>
        <a:ln w="95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2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Оформление по умолчанию">
  <a:themeElements>
    <a:clrScheme name="10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0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7_Оформление по умолчанию">
  <a:themeElements>
    <a:clrScheme name="17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VEL ver.2">
  <a:themeElements>
    <a:clrScheme name="a-conten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3C3C3C"/>
    </a:lt1>
    <a:dk2>
      <a:srgbClr val="025EA1"/>
    </a:dk2>
    <a:lt2>
      <a:srgbClr val="4B4B4B"/>
    </a:lt2>
    <a:accent1>
      <a:srgbClr val="003274"/>
    </a:accent1>
    <a:accent2>
      <a:srgbClr val="4596D1"/>
    </a:accent2>
    <a:accent3>
      <a:srgbClr val="808080"/>
    </a:accent3>
    <a:accent4>
      <a:srgbClr val="025EA1"/>
    </a:accent4>
    <a:accent5>
      <a:srgbClr val="003274"/>
    </a:accent5>
    <a:accent6>
      <a:srgbClr val="4596D1"/>
    </a:accent6>
    <a:hlink>
      <a:srgbClr val="0000A0"/>
    </a:hlink>
    <a:folHlink>
      <a:srgbClr val="4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130701</TotalTime>
  <Words>1608</Words>
  <Application>Microsoft Office PowerPoint</Application>
  <PresentationFormat>Экран (4:3)</PresentationFormat>
  <Paragraphs>317</Paragraphs>
  <Slides>14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17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34" baseType="lpstr">
      <vt:lpstr>8_Оформление по умолчанию</vt:lpstr>
      <vt:lpstr>2_Оформление по умолчанию</vt:lpstr>
      <vt:lpstr>10_Оформление по умолчанию</vt:lpstr>
      <vt:lpstr>17_Оформление по умолчанию</vt:lpstr>
      <vt:lpstr>TVEL ver.2</vt:lpstr>
      <vt:lpstr>9_Оформление по умолчанию</vt:lpstr>
      <vt:lpstr>11_Оформление по умолчанию</vt:lpstr>
      <vt:lpstr>b-default</vt:lpstr>
      <vt:lpstr>1_b-default</vt:lpstr>
      <vt:lpstr>2_b-default</vt:lpstr>
      <vt:lpstr>3_b-default</vt:lpstr>
      <vt:lpstr>4_b-default</vt:lpstr>
      <vt:lpstr>5_b-default</vt:lpstr>
      <vt:lpstr>Росатом - формат ДСУ</vt:lpstr>
      <vt:lpstr>1_Росатом - формат ДСУ</vt:lpstr>
      <vt:lpstr>6_b-default</vt:lpstr>
      <vt:lpstr>11_Специальное оформление</vt:lpstr>
      <vt:lpstr>think-cell Slide</vt:lpstr>
      <vt:lpstr>Рисунок</vt:lpstr>
      <vt:lpstr>Picture</vt:lpstr>
      <vt:lpstr>Презентация PowerPoint</vt:lpstr>
      <vt:lpstr>1. Новые требования к развитию –  новые материаловедческие и технологические принципы</vt:lpstr>
      <vt:lpstr>2. Реализация : Конструкционные материалы</vt:lpstr>
      <vt:lpstr>3. Формирование свойств материалов  - многоуровневый подход: Микро-нано,  фазовые переходы</vt:lpstr>
      <vt:lpstr>Формирование свойств материалов - многоуровневый подход: Мезо-уровень - включения, зерно</vt:lpstr>
      <vt:lpstr>Основные задачи по разработке новых неядерных материалов в рамках Единого отраслевого тематического плана НИОКР Госкорпорации «Росатом»</vt:lpstr>
      <vt:lpstr>ЕОТП. Материалы и технологии ВВЭР. Результаты</vt:lpstr>
      <vt:lpstr>ЕОТП. Материалы и технологии ТВЭЛ. Результаты</vt:lpstr>
      <vt:lpstr>4. ЕОТП. Материалы и технологии</vt:lpstr>
      <vt:lpstr>4.1 Материалы и технологии.  Многоуровневое моделирование</vt:lpstr>
      <vt:lpstr>4.2 Материалы и технологии.  Методы ускоренных испытаний </vt:lpstr>
      <vt:lpstr>4.3. Новые материалы и цифровые технологии: свойства изделия</vt:lpstr>
      <vt:lpstr>Перспективы/будущее.  Металлы , Композиты, Дизайн  </vt:lpstr>
      <vt:lpstr>Цель 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материалы и будущее Росатома</dc:title>
  <dc:creator>Вернигора Артём Сергеевич</dc:creator>
  <cp:lastModifiedBy>Дуб Алексей Владимирович</cp:lastModifiedBy>
  <cp:revision>5077</cp:revision>
  <cp:lastPrinted>2018-09-28T16:09:20Z</cp:lastPrinted>
  <dcterms:created xsi:type="dcterms:W3CDTF">2010-11-10T16:12:15Z</dcterms:created>
  <dcterms:modified xsi:type="dcterms:W3CDTF">2019-05-27T15:25:45Z</dcterms:modified>
</cp:coreProperties>
</file>