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705A-338B-4D9F-B551-8B22B6259B1C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E9306-F7D2-4520-9502-C66874A53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3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9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8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6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4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3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5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34CE-BF1F-453F-B4D6-A2B16F7ADC7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2B930-809D-447F-ADA0-E3EC3F55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Шаблон_зна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5" y="101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Шаблон_знака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27" y="4976814"/>
            <a:ext cx="349787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95300" y="5543550"/>
            <a:ext cx="461889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endParaRPr lang="ru-RU" sz="1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1547446" y="1"/>
            <a:ext cx="7003074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 anchor="ctr"/>
          <a:lstStyle/>
          <a:p>
            <a:pPr algn="l"/>
            <a:r>
              <a:rPr lang="ru-RU" b="1" dirty="0">
                <a:solidFill>
                  <a:srgbClr val="000086"/>
                </a:solidFill>
              </a:rPr>
              <a:t>Государственный научный центр  —</a:t>
            </a:r>
            <a:br>
              <a:rPr lang="ru-RU" b="1" dirty="0">
                <a:solidFill>
                  <a:srgbClr val="000086"/>
                </a:solidFill>
              </a:rPr>
            </a:br>
            <a:r>
              <a:rPr lang="ru-RU" b="1" dirty="0">
                <a:solidFill>
                  <a:srgbClr val="000086"/>
                </a:solidFill>
              </a:rPr>
              <a:t>Научно-исследовательский институт</a:t>
            </a:r>
            <a:r>
              <a:rPr lang="en-US" b="1" dirty="0">
                <a:solidFill>
                  <a:srgbClr val="000086"/>
                </a:solidFill>
              </a:rPr>
              <a:t> </a:t>
            </a:r>
            <a:r>
              <a:rPr lang="ru-RU" b="1" dirty="0">
                <a:solidFill>
                  <a:srgbClr val="000086"/>
                </a:solidFill>
              </a:rPr>
              <a:t>атомных реакторов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1977656"/>
            <a:ext cx="8241323" cy="92503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НЕЙТРОННО-ДОЗИМЕТРИЧЕСКОЕ СОПРОВОЖДЕНИЕ ЭКСПЕРИМЕНТОВ 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ИЗУЧЕНИЮ СВОЙСТВ КОНСТРУКЦИОННЫХ МАТЕРИАЛОВ 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РЕАКТОРНЫХ УСЛОВИЯХ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46670" y="3752851"/>
            <a:ext cx="7803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350399"/>
                </a:solidFill>
                <a:latin typeface="Arial" charset="0"/>
              </a:rPr>
              <a:t>© </a:t>
            </a:r>
            <a:r>
              <a:rPr lang="ru-RU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С.А. </a:t>
            </a:r>
            <a:r>
              <a:rPr lang="ru-RU" b="1" i="1" dirty="0" err="1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Енин</a:t>
            </a:r>
            <a:r>
              <a:rPr lang="ru-RU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В.В. Павлов</a:t>
            </a:r>
            <a:r>
              <a:rPr lang="en-US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b="1" i="1" dirty="0">
              <a:solidFill>
                <a:srgbClr val="3503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А.Р. Белозерова</a:t>
            </a:r>
            <a:r>
              <a:rPr lang="en-US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350399"/>
                </a:solidFill>
                <a:latin typeface="Arial" pitchFamily="34" charset="0"/>
                <a:cs typeface="Arial" pitchFamily="34" charset="0"/>
              </a:rPr>
              <a:t>Т.И. Чернышева</a:t>
            </a:r>
          </a:p>
        </p:txBody>
      </p:sp>
      <p:sp>
        <p:nvSpPr>
          <p:cNvPr id="3080" name="Rectangle 18"/>
          <p:cNvSpPr>
            <a:spLocks noChangeArrowheads="1"/>
          </p:cNvSpPr>
          <p:nvPr/>
        </p:nvSpPr>
        <p:spPr bwMode="auto">
          <a:xfrm>
            <a:off x="284284" y="5250656"/>
            <a:ext cx="556260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ХI конференция по реакторному материаловедению, </a:t>
            </a:r>
            <a:br>
              <a:rPr lang="ru-RU" sz="1800" i="1" dirty="0" smtClean="0">
                <a:solidFill>
                  <a:srgbClr val="000086"/>
                </a:solidFill>
                <a:latin typeface="Arial" charset="0"/>
              </a:rPr>
            </a:br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посвящённая 55-летию отделения реакторного </a:t>
            </a:r>
          </a:p>
          <a:p>
            <a:pPr algn="l"/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материаловедения НИИАР </a:t>
            </a:r>
            <a:endParaRPr lang="ru-RU" sz="1800" i="1" dirty="0">
              <a:solidFill>
                <a:srgbClr val="000086"/>
              </a:solidFill>
              <a:latin typeface="Arial" charset="0"/>
            </a:endParaRPr>
          </a:p>
          <a:p>
            <a:pPr algn="l"/>
            <a:r>
              <a:rPr lang="ru-RU" sz="1800" i="1" dirty="0">
                <a:solidFill>
                  <a:srgbClr val="000086"/>
                </a:solidFill>
                <a:latin typeface="Arial" charset="0"/>
              </a:rPr>
              <a:t/>
            </a:r>
            <a:br>
              <a:rPr lang="ru-RU" sz="1800" i="1" dirty="0">
                <a:solidFill>
                  <a:srgbClr val="000086"/>
                </a:solidFill>
                <a:latin typeface="Arial" charset="0"/>
              </a:rPr>
            </a:br>
            <a:r>
              <a:rPr lang="ru-RU" sz="1800" i="1" dirty="0">
                <a:solidFill>
                  <a:srgbClr val="000086"/>
                </a:solidFill>
                <a:latin typeface="Arial" charset="0"/>
              </a:rPr>
              <a:t>27–31 </a:t>
            </a:r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мая 2019 года, </a:t>
            </a:r>
            <a:r>
              <a:rPr lang="ru-RU" sz="1800" i="1" dirty="0">
                <a:solidFill>
                  <a:srgbClr val="000086"/>
                </a:solidFill>
                <a:latin typeface="Arial" charset="0"/>
              </a:rPr>
              <a:t>г</a:t>
            </a:r>
            <a:r>
              <a:rPr lang="ru-RU" sz="1800" i="1" dirty="0" smtClean="0">
                <a:solidFill>
                  <a:srgbClr val="000086"/>
                </a:solidFill>
                <a:latin typeface="Arial" charset="0"/>
              </a:rPr>
              <a:t>. Димитровград</a:t>
            </a:r>
            <a:endParaRPr lang="ru-RU" sz="1800" i="1" dirty="0">
              <a:solidFill>
                <a:srgbClr val="0000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Исследование радиационной стойкости конструкционных материалов для реакторов на быстрых нейтронах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8424" y="6477000"/>
            <a:ext cx="447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11197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Изучение радиационной стойкости конструкционных материалов для реакторов на быстрых нейтронах проводили в ячейках 2, 3, 4, 6 и 7 рядов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а.з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бокового экрана реактора БОР-60 с участием нейтронно-дозиметрического сопровождения. Применялись ДНА на основе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 момент окончания облучения в ячейках Е36, Е41 значение повреждающей дозы в стали достигло –  21.1±2.2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с.н.а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15651"/>
              </p:ext>
            </p:extLst>
          </p:nvPr>
        </p:nvGraphicFramePr>
        <p:xfrm>
          <a:off x="683568" y="1412775"/>
          <a:ext cx="7488935" cy="342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1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5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54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69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69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9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54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47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22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Диапазоны, i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Реактор БОР-60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облучения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ячейка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Д15 </a:t>
                      </a:r>
                      <a:b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а.з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Г43, В43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а.з.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Е22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а.з.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Е36, Е41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а.з.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Б36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боковом экране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ряд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9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Поток быстрых нейтронов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GB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 0,1 МэВ), φ</a:t>
                      </a:r>
                      <a:r>
                        <a:rPr lang="ru-RU" sz="10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н/см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6,0·10</a:t>
                      </a:r>
                      <a:r>
                        <a:rPr lang="ru-RU" sz="1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9,54·10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7,56·10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9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Флюенс нейтронов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GB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 0,1 МэВ), 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Ft</a:t>
                      </a:r>
                      <a:r>
                        <a:rPr lang="ru-RU" sz="10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н/см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2,091·10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1,433·10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7,353·10</a:t>
                      </a:r>
                      <a:r>
                        <a:rPr lang="ru-RU" sz="1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8,365·10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2,41·10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9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ампул </a:t>
                      </a:r>
                      <a:b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наборами ДНА,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4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инспекций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4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Номенклатура ДНА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Nb, 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49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мощность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РУ, МВт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9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 облучения,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эфф. сут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5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Проведение радиационных испытаний образцов керамики во втором ряду стенда «Корпус</a:t>
            </a:r>
            <a:r>
              <a:rPr lang="ru-RU" sz="20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8424" y="6477000"/>
            <a:ext cx="447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11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34388" y="1268760"/>
            <a:ext cx="82778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стенде «Корпус» моделированы условия реактора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ИТЭР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сопровождения облучения избраны мониторы, допустимые для длительного облучения. При этом в устройство установлены 5 ампул с мониторами для оперативного контроля и 3 ампулы для постоянного контроля. За время облучения проводилось 3 инспекции во время останова реактора. Ампулы оперативного контроля заменялись при каждой инспекции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Из-за особенностей оснастки, примененной во время второй инспекции, были получены нейтронно-физические характеристики только в верхней точке на уровне 5-го этажа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Длительность облучения при всех 3-х инспекциях составило 8,1; 19,4 и 54,1 эффективных суток соответственно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583510"/>
                  </p:ext>
                </p:extLst>
              </p:nvPr>
            </p:nvGraphicFramePr>
            <p:xfrm>
              <a:off x="300116" y="3914607"/>
              <a:ext cx="8584505" cy="24667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671737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18834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Инспекция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indent="11112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Координата места расположения набора мониторов, мм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0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000">
                                        <a:effectLst/>
                                        <a:latin typeface="Cambria Math"/>
                                      </a:rPr>
                                      <m:t>Fe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000">
                                        <a:effectLst/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ru-RU" sz="10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00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</m:d>
                                <m:sPre>
                                  <m:sPre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0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000">
                                        <a:effectLst/>
                                        <a:latin typeface="Cambria Math"/>
                                      </a:rPr>
                                      <m:t>Mn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2578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Удельная активность на конец облучения, </a:t>
                          </a: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Бк/мг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Скорость реакции, </a:t>
                          </a: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0922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Флюенс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нейтронов </a:t>
                          </a:r>
                          <a:r>
                            <a:rPr lang="en-US" sz="1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Ft</a:t>
                          </a:r>
                          <a:r>
                            <a:rPr lang="en-US" sz="1000" baseline="-25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E</a:t>
                          </a:r>
                          <a:r>
                            <a:rPr lang="ru-RU" sz="1000" baseline="-25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&gt;3МэВ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см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7526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 (±5) 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345.9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3.103·10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6.042·10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372.8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3.346·10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6.441·10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36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359.1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3.223·10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6.249·10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349.7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3.138·10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6.085·10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1752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II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437.7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1.665·10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1.226·10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175260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III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2119.8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3.044·10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3.909·10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36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2121.8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3.047·10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3.898·10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2172.4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3.120·10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3.962·10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36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2206.0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3.168·10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4.051·10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2056.4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2.953·10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3.777·10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7583510"/>
                  </p:ext>
                </p:extLst>
              </p:nvPr>
            </p:nvGraphicFramePr>
            <p:xfrm>
              <a:off x="300116" y="3914607"/>
              <a:ext cx="8584505" cy="24667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6717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188341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Инспекция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indent="11112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Координата места расположения набора мониторов, мм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67420" r="-119" b="-124193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2578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Удельная активность на конец облучения, </a:t>
                          </a: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Бк/мг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Скорость реакции, </a:t>
                          </a: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0922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Флюенс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нейтронов </a:t>
                          </a:r>
                          <a:r>
                            <a:rPr lang="en-US" sz="1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Ft</a:t>
                          </a:r>
                          <a:r>
                            <a:rPr lang="en-US" sz="1000" baseline="-25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E</a:t>
                          </a:r>
                          <a:r>
                            <a:rPr lang="ru-RU" sz="1000" baseline="-25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&gt;3МэВ</a:t>
                          </a: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см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17526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 (±5) 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345.9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3.103·10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6.042·10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372.8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3.346·10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6.441·10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36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359.1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3.223·10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6.249·10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349.7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3.138·10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6.085·10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1752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II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437.7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1.665·10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1.226·10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175260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III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2119.8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3.044·10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3.909·10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36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2121.8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3.047·10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3.898·10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2172.4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3.120·10</a:t>
                          </a:r>
                          <a:r>
                            <a:rPr lang="ru-RU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3.962·10</a:t>
                          </a:r>
                          <a:r>
                            <a:rPr lang="en-US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36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2206.0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3.168·10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4.051·10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40690" marR="382905"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432435" algn="l"/>
                            </a:tabLst>
                          </a:pPr>
                          <a:r>
                            <a:rPr lang="ru-RU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– 72 (±5)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2056.4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2.953·10</a:t>
                          </a:r>
                          <a:r>
                            <a:rPr lang="ru-RU" sz="10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1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3.777·10</a:t>
                          </a:r>
                          <a:r>
                            <a:rPr lang="en-US" sz="1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17</a:t>
                          </a:r>
                          <a:endParaRPr lang="ru-RU" sz="11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696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Проведение радиационных испытаний образцов керамики во втором ряду стенда «Корпус</a:t>
            </a:r>
            <a:r>
              <a:rPr lang="ru-RU" sz="2000" b="1" dirty="0" smtClean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» (продолжение)</a:t>
            </a:r>
            <a:endParaRPr lang="ru-RU" sz="20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8424" y="6477000"/>
            <a:ext cx="447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12</a:t>
            </a:r>
            <a:endParaRPr lang="ru-RU" sz="1400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t="18164"/>
          <a:stretch>
            <a:fillRect/>
          </a:stretch>
        </p:blipFill>
        <p:spPr bwMode="auto">
          <a:xfrm>
            <a:off x="4355975" y="3645024"/>
            <a:ext cx="4480049" cy="26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1700808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информации о нейтронно-физических характеристиках в точках измерения и расчетным данным было установлено аксиальное распределение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флюенса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высоте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облучательного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устройства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экспериментальным данным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расчетным данным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2952939"/>
            <a:ext cx="72008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544" y="3158410"/>
            <a:ext cx="72008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4"/>
          <a:srcRect t="24283"/>
          <a:stretch>
            <a:fillRect/>
          </a:stretch>
        </p:blipFill>
        <p:spPr bwMode="auto">
          <a:xfrm>
            <a:off x="4305592" y="1348492"/>
            <a:ext cx="4502636" cy="216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 t="24857"/>
          <a:stretch>
            <a:fillRect/>
          </a:stretch>
        </p:blipFill>
        <p:spPr bwMode="auto">
          <a:xfrm>
            <a:off x="277316" y="3647296"/>
            <a:ext cx="3998580" cy="23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326523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инспекция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94928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инспекция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610316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инспекция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388424" y="6477000"/>
            <a:ext cx="447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13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466184" cy="2616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923745"/>
            <a:ext cx="7920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Нейтронно-дозиметрическое сопровождение является неотъемлемой частью экспериментов, связанных с нейтронным облучением и охватывает все исследовательские реакторы института со всеми их разнообразными условиями проведения эксперимента. Активационный метод позволяет проводить измерение нейтронно-физических характеристик в точке облучения с высокой точностью, что позволяет наиболее эффективно планировать проведение внутриреакторных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76855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Дозиметрия нейтронов</a:t>
            </a:r>
            <a:b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активационным методом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59036" y="4149080"/>
            <a:ext cx="8229600" cy="2034571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АО «ГНЦ НИИАР» накоплен богатый опыт в проведении нейтронно-дозиметрического сопровождения и спектрометрии нейтронных полей активационным методом.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Радиационные испытания материалов не обходятся без достоверных знаний характеристик нейтронного излучения, таких как энергетическое распределение, плотность потока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флюенс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нейтронов, для успешного решения практических задач. </a:t>
            </a:r>
          </a:p>
          <a:p>
            <a:pPr marL="0" indent="0" algn="just" eaLnBrk="1" hangingPunct="1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настоящем докладе будут рассмотрены оборудование и методы, применяемые в дозиметрии активационным методом, а так же будут приведены примеры практического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72" y="1244310"/>
            <a:ext cx="6084168" cy="21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Измерительно-вычислительный комплекс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составе радиометрического комплекса образцовых средств измерения активности три спектрометра фотонного излучения:</a:t>
            </a:r>
          </a:p>
          <a:p>
            <a:pPr marL="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	Гамма-спектрометр GEM-25185-P с полупроводниковым детектором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из высокочистого германия и многоканальным анализатором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DSPEC</a:t>
            </a:r>
            <a:r>
              <a:rPr lang="ru-RU" sz="1400" baseline="30000" dirty="0" err="1"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фирмы ORTEC; </a:t>
            </a:r>
          </a:p>
          <a:p>
            <a:pPr marL="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	Гамма-спектрометр Эко ПАК с коаксиальным детектором из ОЧГ (особо чистого германия) модели GCD-25185 и многоканальным анализатором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BOSON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фирмы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Baltic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Instruments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Ltd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	 Спектрометр рентгеновского излучения с ОЧГ-детектором коаксиального типа БДЕГ-7К и амплитудным анализатором DSPECPLUS ORTEC JR 2.0.</a:t>
            </a:r>
          </a:p>
          <a:p>
            <a:pPr marL="0" indent="0" eaLnBrk="1" hangingPunct="1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32240"/>
            <a:ext cx="1728192" cy="2083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70081"/>
            <a:ext cx="371551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2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Детекторы нейтронно-активационные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качестве материалов для ДНА сопровождения использованы фольги толщиной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0.1 мм в форме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дисков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мм природного изотопного состава. Массы мониторов определяли на весах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Sartorius 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Sup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rmicro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пределом допускаемой погрешности ±0.2 мкг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Наборы из мониторов помещали в калиброванную трубку из кварцевого стекла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6.0×0.5 мм. Кварцевую трубку герметично запаивали лазерной сваркой в форме капсулы высотой 15-22 мм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обеспечения единства нейтронно-активационных измерений используются согласованные между собой характеристики ядерных реакций взаимодействия нейтронов с ядрами нуклида-мишени в ДНА и характеристики радиоактивного распада нуклидов-продуктов ядерных реакций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4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192798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2933"/>
            <a:ext cx="3824388" cy="21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Исследование коррозионного растрескивания под напряжением конструкционных материалов при облучении в РУ МИР.М1, СМ-3, БОР-60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318512" y="4005064"/>
            <a:ext cx="8229600" cy="2016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Важнейшей характеристикой конструкционных материалов, применяемых для изготовления элементов TBC атомных реакторов, является их сопротивление разрушению.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Одним из возможных видов растрескивания элементов TBC при эксплуатации является коррозионное растрескивание под напряжением (КРН), которое может возникать особенно в условиях переходных режимов работы реактора.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Методические испытания плоских образцов проводились при температуре их поверхности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300±10 °С, без поверхностного кипения теплоносителя.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Исследование коррозионного растрескивания под напряжением, релаксации напряжений и испытания на растяжение конструкционных материалов проводились при облучении потоком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(E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 MeV) быстрых нейтронов четырех уровней (см. таблицу)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5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72012"/>
              </p:ext>
            </p:extLst>
          </p:nvPr>
        </p:nvGraphicFramePr>
        <p:xfrm>
          <a:off x="432055" y="1340768"/>
          <a:ext cx="8229601" cy="264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2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0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9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8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Диапазоны, i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Реактор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облучения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петля ПВ-2 в МИР.М1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 №7 в отражателе СМ-3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 №3 в отражателе СМ-3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ячейка Б24 в боковом экране БОР-60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Поток быстрых нейтронов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GB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 1 МэВ), φ</a:t>
                      </a:r>
                      <a:r>
                        <a:rPr lang="ru-RU" sz="10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н/см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3,0 10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1,6 10</a:t>
                      </a:r>
                      <a:r>
                        <a:rPr lang="ru-RU" sz="1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1,8 10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1,2 10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Флюенс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нейтронов </a:t>
                      </a:r>
                      <a:b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GB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 3 МэВ), 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Ft</a:t>
                      </a:r>
                      <a:r>
                        <a:rPr lang="ru-RU" sz="1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н/см</a:t>
                      </a:r>
                      <a:r>
                        <a:rPr lang="ru-RU" sz="1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1,516 10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lang="en-US" sz="1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ампул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наборами ДНА, шт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инспекций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Номенклатура ДНА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Nb, 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Nb, 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Nb, 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Cu, 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мощность 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РУ, МВт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3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 облучения,</a:t>
                      </a:r>
                      <a:b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эфф. сут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26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Исследование коррозионного растрескивания под напряжением конструкционных материалов при облучении в РУ МИР.М1 (продолжение)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428" y="4365104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Облучение образцов конструкционных материалов в петле ПВ-2 МИР.М1 сопровождало шестнадцать наборов активационных детекторов – по четыре набора на каждом из четырех этажей вдоль основной конструкции держателя пеналов с образцами (по аксиальной оси). На основе экспериментального метода нейтронного контроля получены значения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флюенса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нейтронов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sz="1400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&gt;3МэВ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= 1,516·10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sz="1400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&gt;2,5МэВ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= 2,160·10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месте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облучательного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устройства (ОУ) за 191,3 эффективных суток.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7" y="1412776"/>
            <a:ext cx="6986778" cy="22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Исследование коррозионного растрескивания под напряжением конструкционных материалов при облучении в СМ-3 (продолжение)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118789"/>
            <a:ext cx="89741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Мониторирование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флюенса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нейтронов в контрольных точках ОУ в каналах 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(рис.)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№7 отражателя РУ СМ-3 проведено нейтронно-активационным методом с применением наборов нейтронно-активационных детекторов (ДНА, мониторов) на основе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Отклонение с расчетными данными не превышает 23%. К возможным причинам несоответствия можно отнести: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несоответствие расположения ДНА в расчётной модели, – просматривается заниженный результат расчета на уровне ЦПАЗ при фактическом смещении пика нейтронного потока от ЦПАЗ в нижнюю часть вдоль аксиальной оси ОУ;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радиального градиента в нейтронном поле из-за неравномерного распределения нейтронного потока под действием контура естественной циркуляции теплоносителя в ОУ из специального борно-литиевого раствора с дозированием газообразного водорода.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90465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49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Исследование коррозионного растрескивания под напряжением конструкционных материалов при облучении в РУ БОР-60 (продолжение)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176" y="406248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Мониторирование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нейтронного поля в контрольных точках ОУ в ячейке Б24 бокового экрана РУ БОР-60 проведено нейтронно-активационным методом с применением “усеченных наборов” ДНА на основе ниобия, титана, меди и железа по одному набору в пеналах 1, 5 и 6 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получения исчерпывающего массива экспериментальных данных дополнительно к “усеченному набору” на высоте ОУ размещались еще два набора ДНА с меньшим количеством ДНА для учета радиального распределения скоростей ядерных реакций и плотности потока нейтронов. Выполненные измерения позволили определить реальную ориентацию капсул с ДНА относительно центра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а.з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таблице 2 представлены экспериментальные значения скоростей ядерных реакций по трем ДНА в каждом пенале.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3" y="1228927"/>
            <a:ext cx="8033717" cy="26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4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4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64" y="116632"/>
            <a:ext cx="70104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14EA7"/>
                </a:solidFill>
                <a:latin typeface="Arial" pitchFamily="34" charset="0"/>
                <a:cs typeface="Arial" pitchFamily="34" charset="0"/>
              </a:rPr>
              <a:t>Исследование коррозионного растрескивания под напряжением конструкционных материалов при облучении в РУ БОР-60 (окончание)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/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846319"/>
                  </p:ext>
                </p:extLst>
              </p:nvPr>
            </p:nvGraphicFramePr>
            <p:xfrm>
              <a:off x="539555" y="1412776"/>
              <a:ext cx="8145653" cy="35777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295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14668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Капсулы с набором мониторов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Fe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</m:d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Mn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93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Nb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d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93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m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Nb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46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Ti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</m:d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46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Sc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63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Cu</m:t>
                                    </m:r>
                                  </m:e>
                                </m:sPre>
                                <m:r>
                                  <a:rPr lang="ru-RU" sz="1200" b="1" i="1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200">
                                    <a:effectLst/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ru-RU" sz="1200" b="1" i="1" smtClean="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200" b="1" i="1" smtClean="0">
                                    <a:effectLst/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ru-RU" sz="1200" b="1" i="1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60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Co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752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Ф(E&gt;3 МэВ), см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E&gt;1 МэВ), см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Ф(E&gt;4.6 МэВ), см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Ф(E&gt;7 МэВ), см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1-1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av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79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2.29·10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4.85·10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1-2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min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82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2.14·10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4.53·10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1-3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8.07·10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9.89·10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2.99·10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6.33·10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01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-13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3.4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3.94·10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4.22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Сред.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8.27·10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5.24·10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5-1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av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6.46·10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7.92·10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2.58·10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49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5-2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min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6.23·10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7.64·10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2.51·10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5.30·10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5-3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8.45·10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1.04·10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3.09·10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6.53·10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-13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4.30·10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Сред.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8.65·10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5.77·10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6-1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7.62·10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9.34·10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2.80·10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5.91·10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6-2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min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5.51·10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6.75·10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2.13·10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4.49·10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6-3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av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7.07·10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8.66·10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2.70·10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5.71·10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-13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04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3.55·10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80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  <a:tr h="208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Сред.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8.25·10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5.37·10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13"/>
                      </a:ext>
                    </a:extLst>
                  </a:tr>
                  <a:tr h="208280">
                    <a:tc gridSpan="9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min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, </a:t>
                          </a:r>
                          <a:r>
                            <a:rPr lang="en-US" sz="1200" baseline="30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– ДНА ориентированы соответственно в сторону центра </a:t>
                          </a:r>
                          <a:r>
                            <a:rPr lang="ru-RU" sz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а.з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., от центра </a:t>
                          </a:r>
                          <a:r>
                            <a:rPr lang="ru-RU" sz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а.з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 и  среднее положение.  Сред. – среднее значение по трем ДНА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846319"/>
                  </p:ext>
                </p:extLst>
              </p:nvPr>
            </p:nvGraphicFramePr>
            <p:xfrm>
              <a:off x="539555" y="1412776"/>
              <a:ext cx="8145653" cy="35777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295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7"/>
                        </a:ext>
                      </a:extLst>
                    </a:gridCol>
                    <a:gridCol w="90283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8"/>
                        </a:ext>
                      </a:extLst>
                    </a:gridCol>
                  </a:tblGrid>
                  <a:tr h="21272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Капсулы с набором мониторов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1178" t="-17143" r="-298990" b="-161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51689" t="-17143" r="-200000" b="-161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51689" t="-17143" r="-100000" b="-161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51689" t="-17143" b="-161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20624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Ф(E&gt;3 МэВ), см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E&gt;1 МэВ), см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Ф(E&gt;4.6 МэВ), см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RR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Ф(E&gt;7 МэВ), см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1-1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av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79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2.29·10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4.85·10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1-2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min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82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2.14·10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4.53·10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1-3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8.07·10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9.89·10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2.99·10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6.33·10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01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-13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3.4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3.94·10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4.22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Сред.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8.27·10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5.24·10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5-1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av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6.46·10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7.92·10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2.58·10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49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5-2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min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6.23·10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7.64·10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2.51·10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5.30·10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5-3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8.45·10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1.04·10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3.09·10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6.53·10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-13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4.30·10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Сред.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8.65·10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5.77·10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6-1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7.62·10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9.34·10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2.80·10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5.91·10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6-2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min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5.51·10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6.75·10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2.13·10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4.49·10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6-3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av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7.07·10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-12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8.66·10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2.70·10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-11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5.71·10</a:t>
                          </a:r>
                          <a:r>
                            <a:rPr lang="en-US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-13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  <a:r>
                            <a:rPr lang="en-US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04</a:t>
                          </a: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3.55·10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-14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3.</a:t>
                          </a:r>
                          <a:r>
                            <a:rPr lang="en-US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80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·10</a:t>
                          </a:r>
                          <a:r>
                            <a:rPr lang="ru-RU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2"/>
                      </a:ext>
                    </a:extLst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Сред.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8.25·10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5.37·10</a:t>
                          </a:r>
                          <a:r>
                            <a:rPr lang="ru-RU" sz="1200" baseline="300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3"/>
                      </a:ext>
                    </a:extLst>
                  </a:tr>
                  <a:tr h="420624">
                    <a:tc gridSpan="9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en-US" sz="1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min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, </a:t>
                          </a:r>
                          <a:r>
                            <a:rPr lang="en-US" sz="1200" baseline="30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– ДНА ориентированы соответственно в сторону центра </a:t>
                          </a:r>
                          <a:r>
                            <a:rPr lang="ru-RU" sz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а.з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., от центра </a:t>
                          </a:r>
                          <a:r>
                            <a:rPr lang="ru-RU" sz="12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а.з</a:t>
                          </a:r>
                          <a:r>
                            <a:rPr lang="ru-RU" sz="1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. и  среднее положение.  Сред. – среднее значение по трем ДНА</a:t>
                          </a:r>
                          <a:endParaRPr lang="ru-RU" sz="12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52120" y="5589240"/>
            <a:ext cx="829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таблице представлены экспериментально полученные скорости реакции и значения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флюенса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нейтронов свыше 1;3;4,6 и 7 МэВ</a:t>
            </a:r>
          </a:p>
        </p:txBody>
      </p:sp>
    </p:spTree>
    <p:extLst>
      <p:ext uri="{BB962C8B-B14F-4D97-AF65-F5344CB8AC3E}">
        <p14:creationId xmlns:p14="http://schemas.microsoft.com/office/powerpoint/2010/main" val="1629463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1402</Words>
  <Application>Microsoft Office PowerPoint</Application>
  <PresentationFormat>Экран (4:3)</PresentationFormat>
  <Paragraphs>333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НЕЙТРОННО-ДОЗИМЕТРИЧЕСКОЕ СОПРОВОЖДЕНИЕ ЭКСПЕРИМЕНТОВ  ПО ИЗУЧЕНИЮ СВОЙСТВ КОНСТРУКЦИОННЫХ МАТЕРИАЛОВ  В РЕАКТОРНЫХ УСЛОВИЯХ</vt:lpstr>
      <vt:lpstr>Дозиметрия нейтронов активационным методом</vt:lpstr>
      <vt:lpstr>Измерительно-вычислительный комплекс</vt:lpstr>
      <vt:lpstr>Детекторы нейтронно-активационные</vt:lpstr>
      <vt:lpstr>Исследование коррозионного растрескивания под напряжением конструкционных материалов при облучении в РУ МИР.М1, СМ-3, БОР-60</vt:lpstr>
      <vt:lpstr>Исследование коррозионного растрескивания под напряжением конструкционных материалов при облучении в РУ МИР.М1 (продолжение)</vt:lpstr>
      <vt:lpstr>Исследование коррозионного растрескивания под напряжением конструкционных материалов при облучении в СМ-3 (продолжение)</vt:lpstr>
      <vt:lpstr>Исследование коррозионного растрескивания под напряжением конструкционных материалов при облучении в РУ БОР-60 (продолжение)</vt:lpstr>
      <vt:lpstr>Исследование коррозионного растрескивания под напряжением конструкционных материалов при облучении в РУ БОР-60 (окончание)</vt:lpstr>
      <vt:lpstr>Исследование радиационной стойкости конструкционных материалов для реакторов на быстрых нейтронах</vt:lpstr>
      <vt:lpstr>Проведение радиационных испытаний образцов керамики во втором ряду стенда «Корпус»</vt:lpstr>
      <vt:lpstr>Проведение радиационных испытаний образцов керамики во втором ряду стенда «Корпус» (продолжение)</vt:lpstr>
      <vt:lpstr>Заключение</vt:lpstr>
    </vt:vector>
  </TitlesOfParts>
  <Company>РИК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 В.В. (№1311)</dc:creator>
  <cp:lastModifiedBy>Енин С.А. (№1311)</cp:lastModifiedBy>
  <cp:revision>45</cp:revision>
  <dcterms:created xsi:type="dcterms:W3CDTF">2019-03-28T11:36:11Z</dcterms:created>
  <dcterms:modified xsi:type="dcterms:W3CDTF">2019-05-27T07:08:44Z</dcterms:modified>
</cp:coreProperties>
</file>