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1" r:id="rId4"/>
    <p:sldMasterId id="2147483733" r:id="rId5"/>
    <p:sldMasterId id="2147483745" r:id="rId6"/>
    <p:sldMasterId id="2147483784" r:id="rId7"/>
    <p:sldMasterId id="2147483797" r:id="rId8"/>
    <p:sldMasterId id="2147483810" r:id="rId9"/>
    <p:sldMasterId id="2147483823" r:id="rId10"/>
  </p:sldMasterIdLst>
  <p:notesMasterIdLst>
    <p:notesMasterId r:id="rId28"/>
  </p:notesMasterIdLst>
  <p:sldIdLst>
    <p:sldId id="283" r:id="rId11"/>
    <p:sldId id="282" r:id="rId12"/>
    <p:sldId id="260" r:id="rId13"/>
    <p:sldId id="265" r:id="rId14"/>
    <p:sldId id="262" r:id="rId15"/>
    <p:sldId id="264" r:id="rId16"/>
    <p:sldId id="267" r:id="rId17"/>
    <p:sldId id="280" r:id="rId18"/>
    <p:sldId id="270" r:id="rId19"/>
    <p:sldId id="272" r:id="rId20"/>
    <p:sldId id="274" r:id="rId21"/>
    <p:sldId id="279" r:id="rId22"/>
    <p:sldId id="277" r:id="rId23"/>
    <p:sldId id="278" r:id="rId24"/>
    <p:sldId id="275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800000"/>
    <a:srgbClr val="006666"/>
    <a:srgbClr val="00FFCC"/>
    <a:srgbClr val="008080"/>
    <a:srgbClr val="0099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>
      <p:cViewPr varScale="1">
        <p:scale>
          <a:sx n="75" d="100"/>
          <a:sy n="75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4" y="5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ОУ-1, В=1,3 % т.а.</c:v>
          </c:tx>
          <c:spPr>
            <a:ln w="28575">
              <a:noFill/>
            </a:ln>
          </c:spPr>
          <c:marker>
            <c:symbol val="circle"/>
            <c:size val="10"/>
          </c:marker>
          <c:xVal>
            <c:numRef>
              <c:f>Лист1!$D$1:$D$10</c:f>
              <c:numCache>
                <c:formatCode>General</c:formatCode>
                <c:ptCount val="10"/>
                <c:pt idx="0">
                  <c:v>46.5</c:v>
                </c:pt>
                <c:pt idx="1">
                  <c:v>26.5</c:v>
                </c:pt>
                <c:pt idx="2">
                  <c:v>96.5</c:v>
                </c:pt>
                <c:pt idx="3">
                  <c:v>106.5</c:v>
                </c:pt>
                <c:pt idx="4">
                  <c:v>141.5</c:v>
                </c:pt>
                <c:pt idx="5">
                  <c:v>211.5</c:v>
                </c:pt>
                <c:pt idx="6">
                  <c:v>226.5</c:v>
                </c:pt>
                <c:pt idx="7">
                  <c:v>266.5</c:v>
                </c:pt>
                <c:pt idx="8">
                  <c:v>331.5</c:v>
                </c:pt>
                <c:pt idx="9">
                  <c:v>351.5</c:v>
                </c:pt>
              </c:numCache>
            </c:numRef>
          </c:xVal>
          <c:yVal>
            <c:numRef>
              <c:f>Лист1!$E$1:$E$10</c:f>
              <c:numCache>
                <c:formatCode>General</c:formatCode>
                <c:ptCount val="10"/>
                <c:pt idx="0">
                  <c:v>60</c:v>
                </c:pt>
                <c:pt idx="1">
                  <c:v>20</c:v>
                </c:pt>
                <c:pt idx="2">
                  <c:v>0</c:v>
                </c:pt>
                <c:pt idx="3">
                  <c:v>40</c:v>
                </c:pt>
                <c:pt idx="4">
                  <c:v>40</c:v>
                </c:pt>
                <c:pt idx="5">
                  <c:v>10</c:v>
                </c:pt>
                <c:pt idx="6">
                  <c:v>60</c:v>
                </c:pt>
                <c:pt idx="7">
                  <c:v>40</c:v>
                </c:pt>
                <c:pt idx="8">
                  <c:v>25</c:v>
                </c:pt>
                <c:pt idx="9">
                  <c:v>50</c:v>
                </c:pt>
              </c:numCache>
            </c:numRef>
          </c:yVal>
          <c:smooth val="0"/>
        </c:ser>
        <c:ser>
          <c:idx val="1"/>
          <c:order val="1"/>
          <c:tx>
            <c:v>ОУ-1, В=3,2 % т.а.</c:v>
          </c:tx>
          <c:spPr>
            <a:ln w="28575">
              <a:noFill/>
            </a:ln>
          </c:spPr>
          <c:marker>
            <c:symbol val="square"/>
            <c:size val="10"/>
          </c:marker>
          <c:xVal>
            <c:numRef>
              <c:f>Лист1!$B$13:$B$17</c:f>
              <c:numCache>
                <c:formatCode>General</c:formatCode>
                <c:ptCount val="5"/>
                <c:pt idx="0">
                  <c:v>45</c:v>
                </c:pt>
                <c:pt idx="1">
                  <c:v>200</c:v>
                </c:pt>
                <c:pt idx="2">
                  <c:v>240</c:v>
                </c:pt>
                <c:pt idx="3">
                  <c:v>260</c:v>
                </c:pt>
                <c:pt idx="4">
                  <c:v>350</c:v>
                </c:pt>
              </c:numCache>
            </c:numRef>
          </c:xVal>
          <c:yVal>
            <c:numRef>
              <c:f>Лист1!$C$13:$C$17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50</c:v>
                </c:pt>
                <c:pt idx="3">
                  <c:v>0</c:v>
                </c:pt>
                <c:pt idx="4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40576"/>
        <c:axId val="40841152"/>
      </c:scatterChart>
      <c:valAx>
        <c:axId val="40840576"/>
        <c:scaling>
          <c:orientation val="minMax"/>
          <c:max val="4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Расстояние от низа ТС, мм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841152"/>
        <c:crosses val="autoZero"/>
        <c:crossBetween val="midCat"/>
      </c:valAx>
      <c:valAx>
        <c:axId val="40841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Глубина коррозии, мкм</a:t>
                </a:r>
              </a:p>
            </c:rich>
          </c:tx>
          <c:layout>
            <c:manualLayout>
              <c:xMode val="edge"/>
              <c:yMode val="edge"/>
              <c:x val="2.1911149082768245E-3"/>
              <c:y val="0.1176945377716652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840576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83C4B-B43A-46AB-89C0-303E0805148B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7E9D4-1506-4EF3-863A-0B3EAF9C5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7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F54ACAD-10D3-459C-AF16-A7B61BB05F25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75AA2-40D2-4B67-9408-5E8D92DA154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75AA2-40D2-4B67-9408-5E8D92DA154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75AA2-40D2-4B67-9408-5E8D92DA154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E9D4-1506-4EF3-863A-0B3EAF9C500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66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E9D4-1506-4EF3-863A-0B3EAF9C50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6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E9D4-1506-4EF3-863A-0B3EAF9C50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6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A1C2-1218-4E1B-B27F-F2BA9F96B4D2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7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68E6-1206-44A5-8453-8F58359BBBC4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081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9F2D-6C05-469A-9860-F6AD97E05B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75053-E4FA-43D1-9D1B-4882B895EF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65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E559-4F18-4F6B-8E24-DDA072A6A5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6462A-49F0-4F59-803B-35031BABA9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542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00D8F-F879-40A2-A166-6337E6A7DE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A8D1B-1836-489F-A6B1-2B07857320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392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CAEF9-7402-4D90-AC45-98E14E492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5ABB5-8044-4CB6-8287-EBC346DA2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832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1FF7-FB6A-495F-90E4-932ADE6C37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5A815-0650-47C0-905E-067AD04931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689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F438-873E-4001-8E89-8A46137B74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653B3-E692-40C0-80DD-D6335F2EAF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76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4C22-231E-4B8E-AE06-481AB6147A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54199-7296-43BE-9231-8293D9C3D3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800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EEBE-C24C-43BA-9493-D980DD3414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B2FA-1579-4D75-B59A-4E678D152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697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6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666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2D64-259C-4839-81B2-5577329ECD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73F4F-714A-4581-948C-CA531074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83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2152-E3EB-4D66-8B11-FD318E33358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9E0B-30CD-4DB0-B34F-3113507333D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1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D000-EBF2-4929-AE6A-1B4F235B9067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92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5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10252-C575-488C-8AC1-76DD15C7B35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45F2-85C1-4187-9DB5-77A4AFD9D9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778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EF42-4E61-4790-8479-C537DCDFC24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4268-DAE4-497B-89C8-4D4C3398237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274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D2BFD-2878-406C-B7E2-5F6FC2783A8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1691-B73B-40DD-B2B7-E2FF0F2B94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980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1BFBE-4E80-47DA-9403-823B667B4151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98C9-C23E-4FA0-9AFF-F00100C1051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732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15EC-0A1E-4BD9-A960-02E4915913C7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45BD-6768-427F-B521-5989B9509FBB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471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E01F-AF84-4D1F-BCB7-8A5C3603445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C35D-6B31-440E-A1CE-C10BDE052EC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616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8007-3048-401F-926C-0C7269C0ED9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A9F4-6439-42E7-B2BB-074174091A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63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A95A-CB8C-4E0D-AE06-2A5C1311C75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6BD1-B0D5-425E-A984-407F01555602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401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8" indent="0">
              <a:buNone/>
              <a:defRPr sz="2000"/>
            </a:lvl6pPr>
            <a:lvl7pPr marL="2742825" indent="0">
              <a:buNone/>
              <a:defRPr sz="2000"/>
            </a:lvl7pPr>
            <a:lvl8pPr marL="3199963" indent="0">
              <a:buNone/>
              <a:defRPr sz="2000"/>
            </a:lvl8pPr>
            <a:lvl9pPr marL="36571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2F65-6C50-48BD-8B45-0BE758B8C9A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175E-4B90-4839-8598-C4052CFBED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81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EC47-BED3-41C3-A795-A88F5ABF593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CCBE-7BDF-4612-9458-5C6A5E3774C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71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6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4727D-05E1-4D78-A08E-806529B2B5F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45F2-85C1-4187-9DB5-77A4AFD9D9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17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BEE6-292A-4B46-9007-8C6E366C4A5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F803-7639-427F-A917-391EF200EA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207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ADA5-3EC6-47AD-B318-1CB9F871793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BE5ED-812B-4677-8DB7-F2A3B0CC91D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0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C07E9-392F-4918-BC08-F6ADB3176DD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4268-DAE4-497B-89C8-4D4C3398237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1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17C7B-A9FF-48FE-9D46-D2482C0F2AAF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1691-B73B-40DD-B2B7-E2FF0F2B94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4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763D-B605-490D-8754-44B9FC96CCB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98C9-C23E-4FA0-9AFF-F00100C1051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3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DDC3-B878-45B4-AAB3-AE7AB097D05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45BD-6768-427F-B521-5989B9509FBB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3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29FF-44E2-4B8C-87B0-A622CA2D939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C35D-6B31-440E-A1CE-C10BDE052EC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3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D3B4-B754-49E6-B616-9A41BB5C677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A9F4-6439-42E7-B2BB-074174091A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7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48DBF-7BA6-4F8A-B5BC-6A3004E3D84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6BD1-B0D5-425E-A984-407F01555602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5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F11-B93A-4084-8905-EFA0AB799923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4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8" indent="0">
              <a:buNone/>
              <a:defRPr sz="2000"/>
            </a:lvl6pPr>
            <a:lvl7pPr marL="2742825" indent="0">
              <a:buNone/>
              <a:defRPr sz="2000"/>
            </a:lvl7pPr>
            <a:lvl8pPr marL="3199963" indent="0">
              <a:buNone/>
              <a:defRPr sz="2000"/>
            </a:lvl8pPr>
            <a:lvl9pPr marL="36571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C8373-EFA7-4CF0-B688-18F46D9A13BF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175E-4B90-4839-8598-C4052CFBED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52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78D38-DCE3-459C-AD03-D93549E0962E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CCBE-7BDF-4612-9458-5C6A5E3774C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2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7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7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B6044-C301-4BA5-9174-76A96531BB4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F803-7639-427F-A917-391EF200EA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39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16FF-3C40-4FEA-BE59-DE4A051C3EDA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BE5ED-812B-4677-8DB7-F2A3B0CC91D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7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C7E0-BEE0-45AC-AC9D-6D81F985A4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EDF11-8033-404E-BC35-16BAECB8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07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8DFFA-1A62-4F02-A561-1430053288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4FFE9-00A9-4CF1-BE13-1D523FBA4D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66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EB14-205E-4C36-B593-0B501AAB3E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75053-E4FA-43D1-9D1B-4882B895EF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21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622E-22A6-46F6-83AD-AA6FB7D5E9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6462A-49F0-4F59-803B-35031BABA9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C390A-D875-45FF-B36D-8329BFF203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A8D1B-1836-489F-A6B1-2B07857320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68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C8DB1-45E0-4DB4-B9C6-2DE267E42B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5ABB5-8044-4CB6-8287-EBC346DA2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8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4A65-B442-48BE-A56F-5816E3D927BB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01F6-3836-4D8B-8667-CCFD8FD2B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5A815-0650-47C0-905E-067AD04931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3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2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F79AE-6186-4C7F-BAC1-727068222E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653B3-E692-40C0-80DD-D6335F2EAF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18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8BEB-4EF3-4C44-81D0-315D4FDD6B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54199-7296-43BE-9231-8293D9C3D3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08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A409-ED9A-4DB8-A363-43530660D3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B2FA-1579-4D75-B59A-4E678D152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20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788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788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4577-B6B5-4F6D-8E7F-5F7F10D066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73F4F-714A-4581-948C-CA531074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7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83D97-0490-4FC7-A1E9-04904F1BCBDC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7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9E0B-30CD-4DB0-B34F-3113507333D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2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39589-80FB-4570-80CB-4A26C9320D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65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AEACE-8224-4B54-BD94-5F84EC30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80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E91DC-70B6-4D1A-BE0A-E56037C5AA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34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49E7-242E-42C2-B800-F4634D2814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42D5-C44B-4E05-ACE6-08595AAE7D46}" type="datetime1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90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80DB6-E2BF-4408-A4C2-9C9B264B46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7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AB66B-0D87-4CCD-8B65-7CDFB94515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74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F2720-7D55-4931-B4B0-B9D76880D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40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7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A89A5-B910-42C2-B000-5E8FAABF63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44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F660-8ADE-47BD-AD5C-C194C2A646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88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DB31-5F57-405E-86A6-B7CDB8EF19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78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6A94-AA51-4CB0-A8CC-8CCA7FE36A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0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76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61FA-3C2D-476C-B153-10CA6D2FA5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13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0E8B0-C252-4B74-AE8C-0E0461088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82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71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71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12769-560D-4BC8-88AA-02210F8E1B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5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354A-A51B-40C2-AB64-D381C6B08C9B}" type="datetime1">
              <a:rPr lang="ru-RU" smtClean="0"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11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71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C4BE3-0844-4C64-A927-CC8A78D605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42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271C1-CCEE-48CD-BAB2-A130B33CC2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08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A0A5-1BE4-402C-9C0A-313B925E8C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3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D412-D313-407C-BB6F-A4110CB067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45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7C22-0147-4038-B933-067882ADA0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68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4F8A-FB31-4581-81F9-16198B4B25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64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2F9C-C8B6-4F8F-8202-864A0FB013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4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3EBC-B412-47C7-83C2-20C5314B00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00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1E5E-976A-48C1-B9C7-F79C1EB767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4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4AF3-5783-48D7-999D-E9988F34FC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7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3781-E287-447C-A02D-66793C30ED4D}" type="datetime1">
              <a:rPr lang="ru-RU" smtClean="0"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04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50689-2380-4C9A-92EC-81BA0C3CC7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29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743F9-D4A6-4E77-A362-0F8897B9A4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422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5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56236-4F5B-4F36-A50E-D9BF15A917C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45F2-85C1-4187-9DB5-77A4AFD9D9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90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08F6-FFB5-4468-84D3-B934DC693E6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4268-DAE4-497B-89C8-4D4C3398237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18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A65C9-023E-4B7F-A906-4FDD5DF9156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1691-B73B-40DD-B2B7-E2FF0F2B94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83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5AEB-02F0-4A7C-8455-B8273CE1852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98C9-C23E-4FA0-9AFF-F00100C10511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6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8" indent="0">
              <a:buNone/>
              <a:defRPr sz="1600" b="1"/>
            </a:lvl6pPr>
            <a:lvl7pPr marL="2742825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9515-58E6-49BA-A270-2B86A7AAE9E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45BD-6768-427F-B521-5989B9509FBB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09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EC2E8-3702-45CD-9905-0ECAB45C42C2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C35D-6B31-440E-A1CE-C10BDE052EC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87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6718-B49F-4F61-B991-78D24D18DDC1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A9F4-6439-42E7-B2BB-074174091A16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01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E935-0C1B-47FB-B606-0DBE9E5CE1B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6BD1-B0D5-425E-A984-407F01555602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CBF2-90EE-439A-92C3-337E67EC8BB8}" type="datetime1">
              <a:rPr lang="ru-RU" smtClean="0"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290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8" indent="0">
              <a:buNone/>
              <a:defRPr sz="2000"/>
            </a:lvl6pPr>
            <a:lvl7pPr marL="2742825" indent="0">
              <a:buNone/>
              <a:defRPr sz="2000"/>
            </a:lvl7pPr>
            <a:lvl8pPr marL="3199963" indent="0">
              <a:buNone/>
              <a:defRPr sz="2000"/>
            </a:lvl8pPr>
            <a:lvl9pPr marL="36571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8" indent="0">
              <a:buNone/>
              <a:defRPr sz="900"/>
            </a:lvl6pPr>
            <a:lvl7pPr marL="2742825" indent="0">
              <a:buNone/>
              <a:defRPr sz="900"/>
            </a:lvl7pPr>
            <a:lvl8pPr marL="3199963" indent="0">
              <a:buNone/>
              <a:defRPr sz="900"/>
            </a:lvl8pPr>
            <a:lvl9pPr marL="36571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B7179-062C-464B-82A9-C7EE17B659E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175E-4B90-4839-8598-C4052CFBED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30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74C6-BAB7-46DA-A610-5BBF4A26063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CCBE-7BDF-4612-9458-5C6A5E3774CD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7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7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7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74E3A-EBE4-44C1-97D3-6CCE29D99B87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F803-7639-427F-A917-391EF200EAF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078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9EF8-123C-4B52-A048-B38CFC4A93C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BE5ED-812B-4677-8DB7-F2A3B0CC91D3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10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9EAE-5F98-4B5E-BE42-6B33ECA526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EDF11-8033-404E-BC35-16BAECB8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919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1955-DAB6-4462-A32B-9605855C70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4FFE9-00A9-4CF1-BE13-1D523FBA4D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2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E764-E98E-4F44-AD29-D345DE3FA8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75053-E4FA-43D1-9D1B-4882B895EF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67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0E67-59E4-4B50-B266-2CBF3163C9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6462A-49F0-4F59-803B-35031BABA9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34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D8F7-99AB-4C5B-917F-9577648BF2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A8D1B-1836-489F-A6B1-2B07857320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617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BE77E-EE81-444F-85AB-6F96F5D96F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5ABB5-8044-4CB6-8287-EBC346DA2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2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1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217-CF9F-45D4-B531-2AB4C4DC85D4}" type="datetime1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532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13F3-8A0C-40E3-8590-C14E692A40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5A815-0650-47C0-905E-067AD04931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48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BBCA-87D7-4F0E-A1CD-817B6C04B5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653B3-E692-40C0-80DD-D6335F2EAF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89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762A-6937-4376-A7CD-ECCF4C62A1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54199-7296-43BE-9231-8293D9C3D3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68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4F9-0DCD-4D09-B5EF-D1264B0B21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B2FA-1579-4D75-B59A-4E678D152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77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70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700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D72-86AB-4A5A-B1CD-6A6B43DEFC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73F4F-714A-4581-948C-CA531074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79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8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5E53C-C105-4742-AF7E-E96653FB5BC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9E0B-30CD-4DB0-B34F-3113507333D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99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F528C-4870-4B7E-B55F-D6948684AA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EDF11-8033-404E-BC35-16BAECB8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523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8A467-B575-404B-9014-0E1252C2F5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4FFE9-00A9-4CF1-BE13-1D523FBA4D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02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ED24-CF15-4DB7-88FA-0752B91AD0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75053-E4FA-43D1-9D1B-4882B895EF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25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50D1-FAD6-4224-A882-4DBB42EB63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6462A-49F0-4F59-803B-35031BABA9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9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B912-5B3D-45EE-B6B0-513EDDB6D442}" type="datetime1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92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E9EA-E778-404F-B7CA-F20E6DA7F7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A8D1B-1836-489F-A6B1-2B07857320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875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1A3F-B071-4C4E-AB4C-7105233B99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5ABB5-8044-4CB6-8287-EBC346DA2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56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5928-792C-4F97-B715-1D71519DF2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5A815-0650-47C0-905E-067AD04931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22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1A90-3ABA-4502-84D4-9DD265F8A3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653B3-E692-40C0-80DD-D6335F2EAF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92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7273-9A08-4E27-B5A7-1A097ADC57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54199-7296-43BE-9231-8293D9C3D3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60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56AA-6220-40A4-A453-5A20DC0C7C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B2FA-1579-4D75-B59A-4E678D152C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75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4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684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9F1F-3A83-4B57-BA41-169DBFDA24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73F4F-714A-4581-948C-CA531074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6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1" y="304800"/>
            <a:ext cx="80010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30162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04239" y="13716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04239" y="3581400"/>
            <a:ext cx="3930162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F68E1-F1F4-442C-BDCA-7E0F576812C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9E0B-30CD-4DB0-B34F-3113507333D5}" type="slidenum">
              <a:rPr lang="en-US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01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EECD-EA01-4041-92B4-2EDF71C789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EDF11-8033-404E-BC35-16BAECB8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338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1480-DF31-4A25-B611-C5436878B5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4FFE9-00A9-4CF1-BE13-1D523FBA4D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F46D-751A-4792-8109-8F60100125D6}" type="datetime1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E8C4D-CA7B-472F-A19F-CA1F37064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7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61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445C2F-AE36-4F57-A571-49DCBA63FA39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61"/>
            <a:ext cx="2895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61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9A179-09AF-406A-94C1-42543843DC88}" type="slidenum">
              <a:rPr lang="en-US" altLang="ru-RU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7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4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1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69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8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3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77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8AA9EE-65CE-4FE9-B54F-735DA7666904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77"/>
            <a:ext cx="2895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77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9A179-09AF-406A-94C1-42543843DC88}" type="slidenum">
              <a:rPr lang="en-US" altLang="ru-RU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9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7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4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1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69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8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3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5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105525-01ED-425F-9458-6CD356C4692C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5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5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865EA-BF74-4816-B4D4-09FA0205FD7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7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0" y="6248400"/>
            <a:ext cx="93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 smtClean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82DF0F-402B-45C4-80CD-BE5ACE1DEF6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6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EA88-E986-4EE1-8D6C-3719C0CF08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E8C4D-CA7B-472F-A19F-CA1F37064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1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69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2FEFB-E442-4861-B37F-888762BF8D8A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69"/>
            <a:ext cx="2895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69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9A179-09AF-406A-94C1-42543843DC88}" type="slidenum">
              <a:rPr lang="en-US" altLang="ru-RU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0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7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4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1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69" indent="-228569" algn="l" defTabSz="9142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8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5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3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0" algn="l" defTabSz="914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A55C00-3A5B-490D-936C-41E4F135952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865EA-BF74-4816-B4D4-09FA0205FD7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3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E469C9-A5E1-4382-BBB5-12FA96D81317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865EA-BF74-4816-B4D4-09FA0205FD7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0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0FED60-F00C-44E6-9AD8-9E55006D3DC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28.05.2019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865EA-BF74-4816-B4D4-09FA0205FD7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9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3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3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3583" y="2069232"/>
            <a:ext cx="8892480" cy="1359768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solidFill>
                <a:srgbClr val="155A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Результаты </a:t>
            </a:r>
            <a:r>
              <a:rPr lang="ru-RU" sz="2600" b="1" dirty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исследований коррозии оболочек из стали ЭП823-Ш в </a:t>
            </a:r>
            <a:r>
              <a:rPr lang="ru-RU" sz="2600" b="1" dirty="0" err="1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твэлах</a:t>
            </a:r>
            <a:r>
              <a:rPr lang="ru-RU" sz="2600" b="1" dirty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 со свинцовым и гелиевым подслоем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ru-RU" sz="3600" b="1" dirty="0">
              <a:solidFill>
                <a:srgbClr val="114EA7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95400" y="3581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endParaRPr lang="ru-RU" sz="2000" dirty="0" smtClean="0">
              <a:solidFill>
                <a:srgbClr val="155A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000" b="1" dirty="0">
              <a:solidFill>
                <a:srgbClr val="114EA7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Users\gilmutdinovi\Desktop\Новая папка (3)\8bf4b9f45316c2eccd4b75605b1cc99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8186"/>
            <a:ext cx="1548171" cy="5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9100" y="3470672"/>
            <a:ext cx="8305800" cy="125372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© </a:t>
            </a:r>
            <a:r>
              <a:rPr lang="ru-RU" dirty="0" err="1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Гильмутдинов</a:t>
            </a:r>
            <a:r>
              <a:rPr lang="ru-RU" dirty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Ильнур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 Ф.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1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, Крюков Ф.Н.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, Никитин О.Н.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Жемков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 И.Ю.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, Скупов М.В.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 , Иванов Ю.А.</a:t>
            </a:r>
            <a:r>
              <a:rPr lang="ru-RU" baseline="30000" dirty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2019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1 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- АО «ГНЦ НИИАР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», г. Димитровград </a:t>
            </a:r>
            <a:endParaRPr lang="ru-RU" dirty="0" smtClean="0">
              <a:solidFill>
                <a:srgbClr val="155A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aseline="30000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2 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- АО «ВНИИНМ</a:t>
            </a:r>
            <a:r>
              <a:rPr lang="ru-RU" dirty="0" smtClean="0">
                <a:solidFill>
                  <a:srgbClr val="155A9E"/>
                </a:solidFill>
                <a:latin typeface="Arial" pitchFamily="34" charset="0"/>
                <a:ea typeface="+mj-ea"/>
                <a:cs typeface="Arial" pitchFamily="34" charset="0"/>
              </a:rPr>
              <a:t>», г. Москва</a:t>
            </a:r>
            <a:endParaRPr lang="ru-RU" dirty="0">
              <a:solidFill>
                <a:srgbClr val="155A9E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76200" y="4724400"/>
            <a:ext cx="899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600" dirty="0">
                <a:solidFill>
                  <a:schemeClr val="bg1"/>
                </a:solidFill>
              </a:rPr>
              <a:t>XI</a:t>
            </a:r>
            <a:r>
              <a:rPr lang="ru-RU" altLang="ru-RU" sz="1600" dirty="0">
                <a:solidFill>
                  <a:schemeClr val="bg1"/>
                </a:solidFill>
              </a:rPr>
              <a:t> конференция по реакторному материаловедению, посвящённая 55-летию отделения реакторного </a:t>
            </a:r>
            <a:r>
              <a:rPr lang="ru-RU" altLang="ru-RU" sz="1600" dirty="0" smtClean="0">
                <a:solidFill>
                  <a:schemeClr val="bg1"/>
                </a:solidFill>
              </a:rPr>
              <a:t>материаловедения АО «ГНЦ НИИАР»</a:t>
            </a:r>
            <a:endParaRPr lang="ru-RU" altLang="ru-RU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sz="1600" dirty="0">
                <a:solidFill>
                  <a:schemeClr val="bg1"/>
                </a:solidFill>
              </a:rPr>
              <a:t>27-31 мая 2019 года, г. Димитровград</a:t>
            </a:r>
          </a:p>
        </p:txBody>
      </p:sp>
    </p:spTree>
    <p:extLst>
      <p:ext uri="{BB962C8B-B14F-4D97-AF65-F5344CB8AC3E}">
        <p14:creationId xmlns:p14="http://schemas.microsoft.com/office/powerpoint/2010/main" val="21158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noFill/>
          <a:ln>
            <a:noFill/>
          </a:ln>
          <a:effectLst/>
          <a:ex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Глубина коррозии в твэлах ОУ-1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pPr>
              <a:defRPr/>
            </a:pPr>
            <a:fld id="{3628C35D-6B31-440E-A1CE-C10BDE052EC3}" type="slidenum">
              <a:rPr lang="en-US" altLang="ru-RU" sz="1600" b="1" smtClean="0">
                <a:solidFill>
                  <a:schemeClr val="tx1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altLang="ru-RU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286213"/>
              </p:ext>
            </p:extLst>
          </p:nvPr>
        </p:nvGraphicFramePr>
        <p:xfrm>
          <a:off x="1439652" y="1340768"/>
          <a:ext cx="62646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3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416708"/>
              </p:ext>
            </p:extLst>
          </p:nvPr>
        </p:nvGraphicFramePr>
        <p:xfrm>
          <a:off x="3279551" y="2354608"/>
          <a:ext cx="5627076" cy="1840992"/>
        </p:xfrm>
        <a:graphic>
          <a:graphicData uri="http://schemas.openxmlformats.org/drawingml/2006/table">
            <a:tbl>
              <a:tblPr/>
              <a:tblGrid>
                <a:gridCol w="1095901"/>
                <a:gridCol w="947743"/>
                <a:gridCol w="947743"/>
                <a:gridCol w="947743"/>
                <a:gridCol w="833671"/>
                <a:gridCol w="854275"/>
              </a:tblGrid>
              <a:tr h="28287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Номер твэла</a:t>
                      </a:r>
                      <a:endParaRPr lang="ru-RU" sz="16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Расстояние от низа ТС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мм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330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580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830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1070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30-40</a:t>
                      </a:r>
                      <a:endParaRPr lang="ru-RU" sz="1600" b="1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50-60</a:t>
                      </a:r>
                      <a:endParaRPr lang="ru-RU" sz="1600" b="1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  <a:endParaRPr lang="ru-RU" sz="1600" b="1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40-50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kern="1200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kern="1200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kern="1200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Н/о</a:t>
                      </a:r>
                      <a:endParaRPr lang="ru-RU" sz="1600" b="1" kern="1200" dirty="0">
                        <a:solidFill>
                          <a:srgbClr val="660033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30-40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660033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408065" y="404664"/>
            <a:ext cx="7693725" cy="460375"/>
          </a:xfrm>
          <a:prstGeom prst="rect">
            <a:avLst/>
          </a:prstGeom>
        </p:spPr>
        <p:txBody>
          <a:bodyPr lIns="0" tIns="45414" rIns="0" bIns="45414" anchor="b"/>
          <a:lstStyle/>
          <a:p>
            <a:pPr algn="ctr" defTabSz="9081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Коррозионное состояние оболочек твэлов ЭТВС-5</a:t>
            </a:r>
            <a:endParaRPr lang="ru-RU" sz="2400" b="1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4539" y="1127862"/>
            <a:ext cx="581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Verdana" pitchFamily="34" charset="0"/>
              </a:rPr>
              <a:t>Выявлено наличие язвенной коррозии на глубину не более 50-60 мкм</a:t>
            </a:r>
            <a:endParaRPr lang="ru-RU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469244" y="6442591"/>
            <a:ext cx="525306" cy="33855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spAutoFit/>
          </a:bodyPr>
          <a:lstStyle/>
          <a:p>
            <a:fld id="{395F7D05-C557-4799-9EEA-A83F157F0CD7}" type="slidenum">
              <a:rPr lang="en-US" altLang="ru-RU" sz="1600" b="1" smtClean="0">
                <a:solidFill>
                  <a:schemeClr val="tx1"/>
                </a:solidFill>
                <a:latin typeface="Calibri" pitchFamily="34" charset="0"/>
              </a:rPr>
              <a:pPr/>
              <a:t>11</a:t>
            </a:fld>
            <a:endParaRPr lang="en-US" altLang="ru-RU" sz="16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455" y="1451027"/>
            <a:ext cx="2945422" cy="4585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Оптическое изображение фрагмента оболочки с коррозией</a:t>
            </a:r>
            <a:endParaRPr lang="ru-RU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4539" y="1772816"/>
            <a:ext cx="581171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Наличие и глубина коррозии по высоте твэлов, мкм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Массовая доля кислорода 0,05-0,07 %</a:t>
            </a:r>
            <a:endParaRPr lang="ru-RU" sz="1600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600" y="6091753"/>
            <a:ext cx="20661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СЭМ изображение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5923" y="6084004"/>
            <a:ext cx="128367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Verdana" pitchFamily="34" charset="0"/>
              </a:rPr>
              <a:t>Железо</a:t>
            </a:r>
            <a:endParaRPr lang="ru-RU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27984" y="6084004"/>
            <a:ext cx="20661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Verdana" pitchFamily="34" charset="0"/>
              </a:rPr>
              <a:t>Хром</a:t>
            </a:r>
            <a:endParaRPr lang="ru-RU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1792" y="6085125"/>
            <a:ext cx="20661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Verdana" pitchFamily="34" charset="0"/>
              </a:rPr>
              <a:t>Кислород</a:t>
            </a:r>
            <a:endParaRPr lang="ru-RU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512" y="4205597"/>
            <a:ext cx="778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Verdana" pitchFamily="34" charset="0"/>
              </a:rPr>
              <a:t>Признаки окислительной природы коррозии</a:t>
            </a:r>
            <a:endParaRPr lang="ru-RU" dirty="0">
              <a:latin typeface="Verdana" pitchFamily="34" charset="0"/>
            </a:endParaRPr>
          </a:p>
        </p:txBody>
      </p:sp>
      <p:pic>
        <p:nvPicPr>
          <p:cNvPr id="26" name="Рисунок 25" descr="Описание: D:\Договора\2018\ЭТВС5\металлография\тв32-М3-об5\в отчет\40х2 об+корр4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4422"/>
            <a:ext cx="2655277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0" y="4576799"/>
            <a:ext cx="1661160" cy="1476375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31" y="4586324"/>
            <a:ext cx="1661160" cy="1476375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37" y="4576798"/>
            <a:ext cx="1661160" cy="1476375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3" y="4586324"/>
            <a:ext cx="166116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643" y="412279"/>
            <a:ext cx="7634083" cy="712465"/>
          </a:xfrm>
        </p:spPr>
        <p:txBody>
          <a:bodyPr anchor="b"/>
          <a:lstStyle/>
          <a:p>
            <a:pPr>
              <a:defRPr/>
            </a:pPr>
            <a:r>
              <a:rPr lang="ru-RU" altLang="ru-RU" sz="2400" b="1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Элементный состав продуктов </a:t>
            </a:r>
            <a:r>
              <a:rPr lang="ru-RU" alt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коррозии </a:t>
            </a:r>
            <a:br>
              <a:rPr lang="ru-RU" alt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(твэл ОУ-1)</a:t>
            </a:r>
            <a:endParaRPr lang="ru-RU" altLang="ru-RU" sz="2400" b="1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906518"/>
              </p:ext>
            </p:extLst>
          </p:nvPr>
        </p:nvGraphicFramePr>
        <p:xfrm>
          <a:off x="998696" y="4077072"/>
          <a:ext cx="7173704" cy="1564794"/>
        </p:xfrm>
        <a:graphic>
          <a:graphicData uri="http://schemas.openxmlformats.org/drawingml/2006/table">
            <a:tbl>
              <a:tblPr/>
              <a:tblGrid>
                <a:gridCol w="2699458"/>
                <a:gridCol w="322643"/>
                <a:gridCol w="322643"/>
                <a:gridCol w="322643"/>
                <a:gridCol w="322643"/>
                <a:gridCol w="303354"/>
                <a:gridCol w="288032"/>
                <a:gridCol w="360040"/>
                <a:gridCol w="288032"/>
                <a:gridCol w="360040"/>
                <a:gridCol w="360040"/>
                <a:gridCol w="288032"/>
                <a:gridCol w="360040"/>
                <a:gridCol w="288032"/>
                <a:gridCol w="288032"/>
              </a:tblGrid>
              <a:tr h="315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Область анализа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Cs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Te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Fe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CC"/>
                          </a:solidFill>
                          <a:latin typeface="Arial"/>
                          <a:ea typeface="Calibri"/>
                          <a:cs typeface="Times New Roman"/>
                        </a:rPr>
                        <a:t>Cr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Si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Mn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W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Ni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Mo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Nb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(1) Зазор топливо –оболочка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0,1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1,2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0,1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80"/>
                          </a:solidFill>
                          <a:latin typeface="Arial"/>
                          <a:ea typeface="Calibri"/>
                          <a:cs typeface="Times New Roman"/>
                        </a:rPr>
                        <a:t>76</a:t>
                      </a:r>
                      <a:endParaRPr lang="ru-RU" sz="1400" dirty="0">
                        <a:solidFill>
                          <a:srgbClr val="00808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CC"/>
                          </a:solidFill>
                          <a:latin typeface="Arial"/>
                          <a:ea typeface="Calibri"/>
                          <a:cs typeface="Times New Roman"/>
                        </a:rPr>
                        <a:t>0,4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(2) Очаг коррозии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0,7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0,1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0,1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80"/>
                          </a:solidFill>
                          <a:latin typeface="Arial"/>
                          <a:ea typeface="Calibri"/>
                          <a:cs typeface="Times New Roman"/>
                        </a:rPr>
                        <a:t>53</a:t>
                      </a:r>
                      <a:endParaRPr lang="ru-RU" sz="1400" dirty="0">
                        <a:solidFill>
                          <a:srgbClr val="00808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CC"/>
                          </a:solidFill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0,8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0,3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0,7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0,7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0,1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(3) Металл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оболочки</a:t>
                      </a: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80"/>
                          </a:solidFill>
                          <a:latin typeface="Arial"/>
                          <a:ea typeface="Calibri"/>
                          <a:cs typeface="Times New Roman"/>
                        </a:rPr>
                        <a:t>84</a:t>
                      </a:r>
                      <a:endParaRPr lang="ru-RU" sz="1400" dirty="0">
                        <a:solidFill>
                          <a:srgbClr val="00808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CC"/>
                          </a:solidFill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1,3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0,7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0,6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0,7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0,6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0,4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0,3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6065" marR="16065" marT="52861" marB="52861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2563" name="Рисунок 26" descr="Описание: C:\Users\Operator\Desktop\Работа\ОУ-1 нитрид, твэл7 (дог.617)\7\карты\F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4644240" y="1242729"/>
            <a:ext cx="2088000" cy="219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4" name="Рисунок 27" descr="Описание: C:\Users\Operator\Desktop\Работа\ОУ-1 нитрид, твэл7 (дог.617)\7\карты\O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2484000" y="1241577"/>
            <a:ext cx="2088000" cy="219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5" name="Рисунок 28" descr="Описание: C:\Users\Operator\Desktop\Работа\ОУ-1 нитрид, твэл7 (дог.617)\7\карты\Cr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6825763" y="1250830"/>
            <a:ext cx="2088000" cy="219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55" name="TextBox 13"/>
          <p:cNvSpPr txBox="1">
            <a:spLocks noChangeArrowheads="1"/>
          </p:cNvSpPr>
          <p:nvPr/>
        </p:nvSpPr>
        <p:spPr bwMode="auto">
          <a:xfrm>
            <a:off x="2390990" y="3422294"/>
            <a:ext cx="215411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Кислород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556" name="TextBox 14"/>
          <p:cNvSpPr txBox="1">
            <a:spLocks noChangeArrowheads="1"/>
          </p:cNvSpPr>
          <p:nvPr/>
        </p:nvSpPr>
        <p:spPr bwMode="auto">
          <a:xfrm>
            <a:off x="107504" y="3453063"/>
            <a:ext cx="2520279" cy="3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Электронное изображение</a:t>
            </a:r>
          </a:p>
        </p:txBody>
      </p:sp>
      <p:sp>
        <p:nvSpPr>
          <p:cNvPr id="62557" name="TextBox 15"/>
          <p:cNvSpPr txBox="1">
            <a:spLocks noChangeArrowheads="1"/>
          </p:cNvSpPr>
          <p:nvPr/>
        </p:nvSpPr>
        <p:spPr bwMode="auto">
          <a:xfrm>
            <a:off x="4589630" y="3424715"/>
            <a:ext cx="215411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Железо</a:t>
            </a:r>
          </a:p>
        </p:txBody>
      </p:sp>
      <p:sp>
        <p:nvSpPr>
          <p:cNvPr id="62558" name="TextBox 16"/>
          <p:cNvSpPr txBox="1">
            <a:spLocks noChangeArrowheads="1"/>
          </p:cNvSpPr>
          <p:nvPr/>
        </p:nvSpPr>
        <p:spPr bwMode="auto">
          <a:xfrm>
            <a:off x="6814095" y="3454381"/>
            <a:ext cx="215411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Хром</a:t>
            </a:r>
          </a:p>
        </p:txBody>
      </p:sp>
      <p:sp>
        <p:nvSpPr>
          <p:cNvPr id="62559" name="TextBox 17"/>
          <p:cNvSpPr txBox="1">
            <a:spLocks noChangeArrowheads="1"/>
          </p:cNvSpPr>
          <p:nvPr/>
        </p:nvSpPr>
        <p:spPr bwMode="auto">
          <a:xfrm>
            <a:off x="420434" y="3662954"/>
            <a:ext cx="8581292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Массовая доля элементов в анализируемых точках, %</a:t>
            </a:r>
          </a:p>
        </p:txBody>
      </p:sp>
      <p:sp>
        <p:nvSpPr>
          <p:cNvPr id="62561" name="TextBox 3"/>
          <p:cNvSpPr txBox="1">
            <a:spLocks noChangeArrowheads="1"/>
          </p:cNvSpPr>
          <p:nvPr/>
        </p:nvSpPr>
        <p:spPr bwMode="auto">
          <a:xfrm>
            <a:off x="254046" y="5652283"/>
            <a:ext cx="8659718" cy="8279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7" tIns="45714" rIns="91427" bIns="4571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Продукты коррозии – кислородосодержащие химические </a:t>
            </a:r>
            <a:r>
              <a:rPr 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соединения</a:t>
            </a: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Объём продуктов коррозии больше объёма исходного металла </a:t>
            </a:r>
            <a:r>
              <a:rPr 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 в 2 раза</a:t>
            </a:r>
            <a:endParaRPr lang="ru-RU" sz="1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Два </a:t>
            </a: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вида продуктов коррозии, отличающихся по составу и </a:t>
            </a:r>
            <a:r>
              <a:rPr 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расположению</a:t>
            </a:r>
            <a:endParaRPr lang="ru-RU" sz="1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241" r="1823" b="-1433"/>
          <a:stretch/>
        </p:blipFill>
        <p:spPr bwMode="auto">
          <a:xfrm>
            <a:off x="254046" y="1241577"/>
            <a:ext cx="2157714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56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541231" y="6397134"/>
            <a:ext cx="602769" cy="365125"/>
          </a:xfrm>
          <a:noFill/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8C6F3AC9-B28D-4D8F-A15E-9321413C6CC9}" type="slidenum">
              <a:rPr lang="en-US" altLang="ru-RU" sz="1600" b="1" smtClean="0">
                <a:latin typeface="Arial" charset="0"/>
              </a:rPr>
              <a:pPr algn="ctr" eaLnBrk="1" hangingPunct="1"/>
              <a:t>12</a:t>
            </a:fld>
            <a:endParaRPr lang="en-US" altLang="ru-RU" sz="16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926976"/>
          </a:xfrm>
        </p:spPr>
        <p:txBody>
          <a:bodyPr lIns="36000" rIns="36000">
            <a:noAutofit/>
          </a:bodyPr>
          <a:lstStyle/>
          <a:p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Структура продуктов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окисления во </a:t>
            </a:r>
            <a:r>
              <a:rPr lang="ru-RU" sz="2400" b="1" dirty="0" err="1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внереакторном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эксперименте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6381328"/>
            <a:ext cx="802432" cy="365125"/>
          </a:xfrm>
        </p:spPr>
        <p:txBody>
          <a:bodyPr/>
          <a:lstStyle/>
          <a:p>
            <a:pPr>
              <a:defRPr/>
            </a:pPr>
            <a:fld id="{16C5ABB5-8044-4CB6-8287-EBC346DA268B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1" y="1484784"/>
            <a:ext cx="3421651" cy="3600000"/>
          </a:xfrm>
          <a:prstGeom prst="rect">
            <a:avLst/>
          </a:prstGeom>
        </p:spPr>
      </p:pic>
      <p:pic>
        <p:nvPicPr>
          <p:cNvPr id="3074" name="Рисунок 1" descr="Описание: D:\Договора\2017\644 КЭТВС-3\ЭП823 1200\макро 1200+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618" y="5301208"/>
            <a:ext cx="784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Макроизображение образца оболочки твэла из стали ЭП823-Ш после </a:t>
            </a:r>
            <a:r>
              <a:rPr lang="ru-RU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внереакторного</a:t>
            </a:r>
            <a:r>
              <a:rPr lang="ru-RU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коррозионного эксперимента (а) и микроструктура коррозионных слоев (б) во вторичных электронах</a:t>
            </a:r>
            <a:endParaRPr lang="ru-RU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395" y="5013176"/>
            <a:ext cx="757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а				 б</a:t>
            </a:r>
            <a:endParaRPr lang="ru-RU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704856" cy="850106"/>
          </a:xfrm>
        </p:spPr>
        <p:txBody>
          <a:bodyPr vert="horz" lIns="0" tIns="45414" rIns="0" bIns="45414" rtlCol="0" anchor="b">
            <a:noAutofit/>
          </a:bodyPr>
          <a:lstStyle/>
          <a:p>
            <a:pPr defTabSz="908176" eaLnBrk="0" fontAlgn="base" hangingPunct="0">
              <a:lnSpc>
                <a:spcPct val="85000"/>
              </a:lnSpc>
              <a:spcAft>
                <a:spcPct val="0"/>
              </a:spcAft>
            </a:pP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Состав продуктов окисления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во </a:t>
            </a:r>
            <a:r>
              <a:rPr lang="ru-RU" sz="2400" b="1" dirty="0" err="1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внереакторном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 эксперименте</a:t>
            </a:r>
            <a:endParaRPr lang="ru-RU" sz="2400" b="1" dirty="0">
              <a:solidFill>
                <a:srgbClr val="00008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59053" y="6381328"/>
            <a:ext cx="550404" cy="365125"/>
          </a:xfrm>
        </p:spPr>
        <p:txBody>
          <a:bodyPr vert="horz" lIns="91440" tIns="45720" rIns="91440" bIns="45720" rtlCol="0" anchor="ctr"/>
          <a:lstStyle/>
          <a:p>
            <a:fld id="{16C5ABB5-8044-4CB6-8287-EBC346DA268B}" type="slidenum">
              <a:rPr lang="ru-RU" sz="1600" b="1">
                <a:solidFill>
                  <a:schemeClr val="tx1"/>
                </a:solidFill>
                <a:latin typeface="Calibri" pitchFamily="34" charset="0"/>
              </a:rPr>
              <a:pPr/>
              <a:t>14</a:t>
            </a:fld>
            <a:endParaRPr lang="ru-RU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83568" y="1268760"/>
            <a:ext cx="7812696" cy="4140426"/>
            <a:chOff x="683568" y="1828264"/>
            <a:chExt cx="7812696" cy="4140426"/>
          </a:xfrm>
        </p:grpSpPr>
        <p:pic>
          <p:nvPicPr>
            <p:cNvPr id="3075" name="Рисунок 10" descr="Описание: D:\Договора\2017\644 КЭТВС-3\ЭП823 1200\823 1200\500\fe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60"/>
            <a:stretch>
              <a:fillRect/>
            </a:stretch>
          </p:blipFill>
          <p:spPr bwMode="auto">
            <a:xfrm>
              <a:off x="6912432" y="1836402"/>
              <a:ext cx="1548000" cy="155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Рисунок 9" descr="Описание: D:\Договора\2017\644 КЭТВС-3\ЭП823 1200\823 1200\500\e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208" y="1836402"/>
              <a:ext cx="1548000" cy="160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755576" y="1828264"/>
              <a:ext cx="3600000" cy="3600000"/>
              <a:chOff x="467544" y="2193129"/>
              <a:chExt cx="3600000" cy="3600000"/>
            </a:xfrm>
          </p:grpSpPr>
          <p:pic>
            <p:nvPicPr>
              <p:cNvPr id="4099" name="Рисунок 2" descr="Описание: D:\Договора\2017\644 КЭТВС-3\ЭП823 1200\макро 1200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193129"/>
                <a:ext cx="3600000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1475656" y="2348880"/>
                <a:ext cx="1584176" cy="1512168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100" name="Рисунок 11" descr="Описание: D:\Договора\2017\644 КЭТВС-3\ЭП823 1200\823 1200\500\cr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60"/>
            <a:stretch>
              <a:fillRect/>
            </a:stretch>
          </p:blipFill>
          <p:spPr bwMode="auto">
            <a:xfrm>
              <a:off x="4896208" y="3861048"/>
              <a:ext cx="1548000" cy="155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Рисунок 12" descr="Описание: D:\Договора\2017\644 КЭТВС-3\ЭП823 1200\823 1200\500\o wd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60"/>
            <a:stretch>
              <a:fillRect/>
            </a:stretch>
          </p:blipFill>
          <p:spPr bwMode="auto">
            <a:xfrm>
              <a:off x="6948264" y="3861048"/>
              <a:ext cx="1548000" cy="155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472688" y="3443598"/>
              <a:ext cx="45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Fe</a:t>
              </a:r>
              <a:endParaRPr lang="ru-RU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2024" y="3347700"/>
              <a:ext cx="45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 ¯</a:t>
              </a:r>
              <a:endParaRPr lang="ru-RU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45140" y="5412460"/>
              <a:ext cx="45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Cr</a:t>
              </a:r>
              <a:endParaRPr lang="ru-RU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24328" y="5445224"/>
              <a:ext cx="45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</a:t>
              </a:r>
              <a:endParaRPr lang="ru-RU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12360" y="213285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73 %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12360" y="284364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45 %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45942" y="413978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27 %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48192" y="483105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26 %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6136" y="496773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24 %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136" y="413978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0 %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Прямая со стрелкой 9"/>
            <p:cNvCxnSpPr>
              <a:endCxn id="4098" idx="1"/>
            </p:cNvCxnSpPr>
            <p:nvPr/>
          </p:nvCxnSpPr>
          <p:spPr>
            <a:xfrm>
              <a:off x="3347864" y="2612108"/>
              <a:ext cx="1548344" cy="243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3568" y="5445470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Arial" pitchFamily="34" charset="0"/>
                  <a:cs typeface="Arial" pitchFamily="34" charset="0"/>
                </a:rPr>
                <a:t>Фрагмент сечения окисленного образца (электронное изображение)</a:t>
              </a:r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3528" y="537321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Характер перераспределения элементов при  окислении в газовой среде был аналогичен наблюдаемому при коррозии оболочек твэлов с нитридным топливом при облучении: </a:t>
            </a:r>
            <a:r>
              <a:rPr lang="ru-RU" sz="16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основа внешнего слоя - оксид </a:t>
            </a:r>
            <a:r>
              <a:rPr lang="ru-RU" sz="16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железа</a:t>
            </a:r>
            <a:r>
              <a:rPr lang="ru-RU"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внутреннего - оксид </a:t>
            </a:r>
            <a:r>
              <a:rPr lang="ru-RU" sz="16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хрома. </a:t>
            </a:r>
          </a:p>
        </p:txBody>
      </p:sp>
    </p:spTree>
    <p:extLst>
      <p:ext uri="{BB962C8B-B14F-4D97-AF65-F5344CB8AC3E}">
        <p14:creationId xmlns:p14="http://schemas.microsoft.com/office/powerpoint/2010/main" val="10547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448408" cy="3476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455613"/>
            <a:fld id="{E3B2EE02-242E-475F-8A37-9E98AC0B0C02}" type="slidenum">
              <a:rPr lang="en-US" altLang="ru-RU" sz="1600" b="1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pPr algn="ctr" defTabSz="455613"/>
              <a:t>15</a:t>
            </a:fld>
            <a:endParaRPr lang="en-US" altLang="ru-RU" sz="1600" b="1" dirty="0" smtClean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1403648" y="123825"/>
            <a:ext cx="7632848" cy="942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7" tIns="45714" rIns="91427" bIns="45714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Особенности коррозионного поражения оболочек из стали ЭП823-Ш в </a:t>
            </a:r>
            <a:r>
              <a:rPr lang="ru-RU" sz="2300" b="1" dirty="0" err="1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твэлах</a:t>
            </a:r>
            <a:r>
              <a:rPr lang="ru-RU" sz="23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 с гелиевым подслоем</a:t>
            </a:r>
            <a:endParaRPr lang="ru-RU" altLang="ru-RU" sz="2300" b="1" dirty="0">
              <a:solidFill>
                <a:srgbClr val="0000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Text Box 70"/>
          <p:cNvSpPr txBox="1">
            <a:spLocks noChangeArrowheads="1"/>
          </p:cNvSpPr>
          <p:nvPr/>
        </p:nvSpPr>
        <p:spPr bwMode="auto">
          <a:xfrm>
            <a:off x="109910" y="1170143"/>
            <a:ext cx="8771792" cy="5191153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7" tIns="45714" rIns="91427" bIns="4571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fontAlgn="base" hangingPunct="1">
              <a:spcBef>
                <a:spcPts val="7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Природа коррозионного поражения оболочек твэлов с гелиевым подслоем связана с образованием оксидов металлов–компонентов материала стали.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base" hangingPunct="1">
              <a:spcBef>
                <a:spcPts val="7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продуктов коррозии и распределение элементов в них соответствует процессу окисления стали в газовой среде. </a:t>
            </a:r>
            <a:endParaRPr lang="ru-RU" sz="20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algn="just" eaLnBrk="1" fontAlgn="base" hangingPunct="1">
              <a:spcBef>
                <a:spcPts val="7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Коррозия локализована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на небольших участках по периметру </a:t>
            </a: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оболочки.</a:t>
            </a:r>
          </a:p>
          <a:p>
            <a:pPr algn="just" eaLnBrk="1" fontAlgn="base" hangingPunct="1">
              <a:spcBef>
                <a:spcPts val="7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Существует корреляция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глубины коррозии с содержанием кислорода в топливе</a:t>
            </a: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При массовой доле кислорода в топливе менее 0,1 % глубина коррозии не превышала 60 мкм.</a:t>
            </a:r>
          </a:p>
          <a:p>
            <a:pPr algn="just" eaLnBrk="1" fontAlgn="base" hangingPunct="1">
              <a:spcBef>
                <a:spcPts val="7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Окислительная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природа </a:t>
            </a: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коррозии обусловливает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её затухающий характер вследствие исчерпания </a:t>
            </a: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исходного источника </a:t>
            </a:r>
            <a:r>
              <a:rPr lang="ru-RU" sz="2000" b="1" dirty="0">
                <a:effectLst/>
                <a:latin typeface="Arial" pitchFamily="34" charset="0"/>
                <a:cs typeface="Arial" pitchFamily="34" charset="0"/>
              </a:rPr>
              <a:t>кислорода во внутритвэльной среде. </a:t>
            </a:r>
          </a:p>
          <a:p>
            <a:pPr marL="447675" indent="-447675" algn="just" eaLnBrk="1" fontAlgn="base" hangingPunct="1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Font typeface="Verdana" pitchFamily="34" charset="0"/>
              <a:buAutoNum type="arabicPeriod" startAt="10"/>
              <a:defRPr/>
            </a:pPr>
            <a:endParaRPr lang="ru-RU" sz="1600" b="1" dirty="0" smtClean="0">
              <a:noFill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26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448408" cy="34766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455613"/>
            <a:fld id="{E3B2EE02-242E-475F-8A37-9E98AC0B0C02}" type="slidenum">
              <a:rPr lang="en-US" altLang="ru-RU" sz="1600" b="1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pPr algn="ctr" defTabSz="455613"/>
              <a:t>16</a:t>
            </a:fld>
            <a:endParaRPr lang="en-US" altLang="ru-RU" sz="1600" b="1" dirty="0" smtClean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1403648" y="123825"/>
            <a:ext cx="6696744" cy="942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7" tIns="45714" rIns="91427" bIns="45714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altLang="ru-RU" sz="2300" b="1" dirty="0">
              <a:solidFill>
                <a:srgbClr val="0000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40768"/>
            <a:ext cx="83529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проведенных исследований состояния оболочек из стали ЭП823-Ш позволяют выделить два процесса коррозионного взаимодействия 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твэлах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с нитридным топливом при облучении 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реакторе на быстрых нейтронах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 зависимости от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заполнения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зазора топливо-оболочка: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arenR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массоперенос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компонентов стали (растворение) из одних зон твэла в другие в случае с жидкометаллическим (свинцовым) подслоем;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arenR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локальное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окисление  внутренней поверхности оболочек в случае с газовым (гелиевым) наполнением.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Масштаб поражения в случае со свинцовым подслоем  (процесс растворение-осаждение) зависит от длительности облучения и координаты по высоте твэла. В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твэлах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с гелиевым подслоем содержание кислорода в нитридном топливе определяет процесс развития коррозии.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gilmutdinovi\Desktop\Новая папка (3)\8bf4b9f45316c2eccd4b75605b1cc99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62" y="296840"/>
            <a:ext cx="161926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321004"/>
            <a:ext cx="83529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gilmutdinovi\Desktop\Новая папка (3)\8bf4b9f45316c2eccd4b75605b1cc99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62" y="296840"/>
            <a:ext cx="161926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1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Цель работы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3959" y="1340768"/>
            <a:ext cx="8496944" cy="108012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Выявление </a:t>
            </a:r>
            <a:r>
              <a:rPr lang="ru-RU" sz="2100" dirty="0">
                <a:latin typeface="Arial" pitchFamily="34" charset="0"/>
                <a:cs typeface="Arial" pitchFamily="34" charset="0"/>
              </a:rPr>
              <a:t>природы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коррозии оболочек из стали ЭП823-Ш твэлов с нитридным топливом </a:t>
            </a:r>
            <a:r>
              <a:rPr lang="ru-RU" sz="2100" dirty="0">
                <a:latin typeface="Arial" pitchFamily="34" charset="0"/>
                <a:cs typeface="Arial" pitchFamily="34" charset="0"/>
              </a:rPr>
              <a:t>со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свинцовым и гелиевым </a:t>
            </a:r>
            <a:r>
              <a:rPr lang="ru-RU" sz="2100" dirty="0">
                <a:latin typeface="Arial" pitchFamily="34" charset="0"/>
                <a:cs typeface="Arial" pitchFamily="34" charset="0"/>
              </a:rPr>
              <a:t>подслоем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4211" y="2996952"/>
            <a:ext cx="8755577" cy="2376264"/>
          </a:xfrm>
        </p:spPr>
        <p:txBody>
          <a:bodyPr/>
          <a:lstStyle/>
          <a:p>
            <a:pPr algn="just"/>
            <a:r>
              <a:rPr lang="ru-RU" sz="2100" dirty="0" smtClean="0">
                <a:latin typeface="Arial" pitchFamily="34" charset="0"/>
                <a:cs typeface="Arial" pitchFamily="34" charset="0"/>
              </a:rPr>
              <a:t>Подготовить шлифы поперечных сечений твэлов для выявления возможных очагов коррозии в оболочках твэлов</a:t>
            </a:r>
          </a:p>
          <a:p>
            <a:pPr algn="just"/>
            <a:r>
              <a:rPr lang="ru-RU" sz="2100" dirty="0" smtClean="0">
                <a:latin typeface="Arial" pitchFamily="34" charset="0"/>
                <a:cs typeface="Arial" pitchFamily="34" charset="0"/>
              </a:rPr>
              <a:t>Получить оптические изображения состояния внутренней поверхности оболочек твэлов из стали ЭП823-Ш</a:t>
            </a:r>
          </a:p>
          <a:p>
            <a:pPr algn="just"/>
            <a:r>
              <a:rPr lang="ru-RU" sz="2100" dirty="0" smtClean="0">
                <a:latin typeface="Arial" pitchFamily="34" charset="0"/>
                <a:cs typeface="Arial" pitchFamily="34" charset="0"/>
              </a:rPr>
              <a:t>Методами СЭМ и РСМА исследовать структуру и элементный состав продуктов коррозии</a:t>
            </a:r>
            <a:r>
              <a:rPr lang="ru-RU" sz="2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100" dirty="0" smtClean="0">
                <a:latin typeface="Arial" pitchFamily="34" charset="0"/>
                <a:cs typeface="Arial" pitchFamily="34" charset="0"/>
              </a:rPr>
              <a:t>Провести анализ возможных причин коррозии оболочек твэлов</a:t>
            </a:r>
            <a:endParaRPr lang="ru-RU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298C9-C23E-4FA0-9AFF-F00100C10511}" type="slidenum">
              <a:rPr lang="en-US" altLang="ru-RU" sz="1600" b="1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alt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66372" y="2222340"/>
            <a:ext cx="832610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27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4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55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884368" y="6428184"/>
            <a:ext cx="933450" cy="457200"/>
          </a:xfrm>
          <a:noFill/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7CAA3C-0F5E-40B3-AEF7-E9AFB8934311}" type="slidenum">
              <a:rPr lang="ru-RU" sz="1600">
                <a:latin typeface="Calibri" pitchFamily="34" charset="0"/>
                <a:cs typeface="Arial" pitchFamily="34" charset="0"/>
              </a:rPr>
              <a:pPr eaLnBrk="1" hangingPunct="1"/>
              <a:t>3</a:t>
            </a:fld>
            <a:endParaRPr lang="ru-RU" sz="16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000988" y="367614"/>
            <a:ext cx="7503977" cy="7571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Объекты исследования</a:t>
            </a:r>
            <a:endParaRPr lang="ru-RU" sz="2400" b="1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32" name="Rectangle 27"/>
          <p:cNvSpPr>
            <a:spLocks noChangeArrowheads="1"/>
          </p:cNvSpPr>
          <p:nvPr/>
        </p:nvSpPr>
        <p:spPr bwMode="auto">
          <a:xfrm>
            <a:off x="268288" y="1109170"/>
            <a:ext cx="8640960" cy="22929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ru-RU" sz="1600" b="1" dirty="0" smtClean="0">
                <a:latin typeface="Arial" pitchFamily="34" charset="0"/>
              </a:rPr>
              <a:t>Твэлы типа БРЕСТ со смешанным уран-плутониевым нитридным топливом и оболочкой из стали ЭП823-Ш облучались </a:t>
            </a:r>
            <a:r>
              <a:rPr lang="ru-RU" sz="1600" b="1" dirty="0">
                <a:latin typeface="Arial" pitchFamily="34" charset="0"/>
              </a:rPr>
              <a:t>в составе </a:t>
            </a:r>
            <a:r>
              <a:rPr lang="ru-RU" sz="1600" b="1" dirty="0" smtClean="0">
                <a:latin typeface="Arial" pitchFamily="34" charset="0"/>
              </a:rPr>
              <a:t>нескольких </a:t>
            </a:r>
            <a:r>
              <a:rPr lang="ru-RU" sz="1600" b="1" dirty="0" err="1">
                <a:latin typeface="Arial" pitchFamily="34" charset="0"/>
              </a:rPr>
              <a:t>облучательных</a:t>
            </a:r>
            <a:r>
              <a:rPr lang="ru-RU" sz="1600" b="1" dirty="0">
                <a:latin typeface="Arial" pitchFamily="34" charset="0"/>
              </a:rPr>
              <a:t> устройств и тепловыделяющих сборок: </a:t>
            </a:r>
            <a:endParaRPr lang="ru-RU" sz="1600" b="1" dirty="0" smtClean="0">
              <a:latin typeface="Arial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 smtClean="0">
                <a:latin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</a:rPr>
              <a:t>реакторе БОР-60 облучались твэлы </a:t>
            </a:r>
            <a:r>
              <a:rPr lang="ru-RU" sz="1600" b="1" dirty="0" smtClean="0">
                <a:latin typeface="Arial" pitchFamily="34" charset="0"/>
              </a:rPr>
              <a:t>ЭТВС-128Э со </a:t>
            </a:r>
            <a:r>
              <a:rPr lang="ru-RU" sz="1600" b="1" dirty="0">
                <a:latin typeface="Arial" pitchFamily="34" charset="0"/>
              </a:rPr>
              <a:t>свинцовым </a:t>
            </a:r>
            <a:r>
              <a:rPr lang="ru-RU" sz="1600" b="1" dirty="0" smtClean="0">
                <a:latin typeface="Arial" pitchFamily="34" charset="0"/>
              </a:rPr>
              <a:t>подслоем (3 этапа облучения) </a:t>
            </a:r>
            <a:r>
              <a:rPr lang="ru-RU" sz="1600" b="1" dirty="0">
                <a:latin typeface="Arial" pitchFamily="34" charset="0"/>
              </a:rPr>
              <a:t>и твэлы ОУ-1 и ОУ-2 – с </a:t>
            </a:r>
            <a:r>
              <a:rPr lang="ru-RU" sz="1600" b="1" dirty="0" smtClean="0">
                <a:latin typeface="Arial" pitchFamily="34" charset="0"/>
              </a:rPr>
              <a:t>гелиевым; </a:t>
            </a:r>
          </a:p>
          <a:p>
            <a:pPr marL="285750" indent="-285750" algn="just" fontAlgn="base"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 smtClean="0">
                <a:latin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</a:rPr>
              <a:t>реакторе БН-600 – твэлы КЭТВС-3 и ЭТВС-5 с гелиевым подслоем</a:t>
            </a:r>
            <a:r>
              <a:rPr lang="ru-RU" sz="1600" b="1" dirty="0" smtClean="0">
                <a:latin typeface="Arial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</a:rPr>
              <a:t>Максимально достигнутое выгорание в твэлах со свинцовым подслоем – </a:t>
            </a:r>
            <a:r>
              <a:rPr lang="ru-RU" sz="1600" b="1" u="sng" dirty="0" smtClean="0">
                <a:latin typeface="Arial" pitchFamily="34" charset="0"/>
              </a:rPr>
              <a:t>5,5% </a:t>
            </a:r>
            <a:r>
              <a:rPr lang="ru-RU" sz="1600" b="1" u="sng" dirty="0" err="1" smtClean="0">
                <a:latin typeface="Arial" pitchFamily="34" charset="0"/>
              </a:rPr>
              <a:t>т.а</a:t>
            </a:r>
            <a:r>
              <a:rPr lang="ru-RU" sz="1600" b="1" u="sng" dirty="0" smtClean="0">
                <a:latin typeface="Arial" pitchFamily="34" charset="0"/>
              </a:rPr>
              <a:t>.</a:t>
            </a:r>
            <a:r>
              <a:rPr lang="ru-RU" sz="1600" b="1" dirty="0" smtClean="0">
                <a:latin typeface="Arial" pitchFamily="34" charset="0"/>
              </a:rPr>
              <a:t> (ЭТВС-128Э), с гелиевым – </a:t>
            </a:r>
            <a:r>
              <a:rPr lang="ru-RU" sz="1600" b="1" u="sng" dirty="0" smtClean="0">
                <a:latin typeface="Arial" pitchFamily="34" charset="0"/>
              </a:rPr>
              <a:t>4,8 %</a:t>
            </a:r>
            <a:r>
              <a:rPr lang="ru-RU" sz="1600" b="1" u="sng" dirty="0" err="1" smtClean="0">
                <a:latin typeface="Arial" pitchFamily="34" charset="0"/>
              </a:rPr>
              <a:t>т.а</a:t>
            </a:r>
            <a:r>
              <a:rPr lang="ru-RU" sz="1600" b="1" u="sng" dirty="0" smtClean="0">
                <a:latin typeface="Arial" pitchFamily="34" charset="0"/>
              </a:rPr>
              <a:t>.</a:t>
            </a:r>
            <a:r>
              <a:rPr lang="ru-RU" sz="1600" b="1" dirty="0" smtClean="0">
                <a:latin typeface="Arial" pitchFamily="34" charset="0"/>
              </a:rPr>
              <a:t> (ОУ-2)</a:t>
            </a: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1127189" y="3360548"/>
            <a:ext cx="6914522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Основные конструктивные характеристики исследуемых твэлов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79834"/>
              </p:ext>
            </p:extLst>
          </p:nvPr>
        </p:nvGraphicFramePr>
        <p:xfrm>
          <a:off x="146300" y="3697274"/>
          <a:ext cx="8655511" cy="2787382"/>
        </p:xfrm>
        <a:graphic>
          <a:graphicData uri="http://schemas.openxmlformats.org/drawingml/2006/table">
            <a:tbl>
              <a:tblPr/>
              <a:tblGrid>
                <a:gridCol w="3633612"/>
                <a:gridCol w="1648143"/>
                <a:gridCol w="1648143"/>
                <a:gridCol w="1725613"/>
              </a:tblGrid>
              <a:tr h="32226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Параметр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Номинальное значение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3803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ЭТВС-128Э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ОУ-1, ОУ-2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КЭТВС-3, ЭТВС-5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Состав топливного сердечника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(82%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+18%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(88%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+12%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(88%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+12%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Диаметр / толщина оболочки твэла, мм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9,4 /0,5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9,7/0,5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Номинальный диаметр топливной таблетки, мм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7,9</a:t>
                      </a:r>
                      <a:endParaRPr kumimoji="0" lang="ru-RU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9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Номинальная длина, мм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	- твэла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	- топливного сердечника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390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1100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Заполнение зазора топливо-оболочка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свинец</a:t>
                      </a:r>
                    </a:p>
                  </a:txBody>
                  <a:tcPr marT="457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гелий</a:t>
                      </a:r>
                    </a:p>
                  </a:txBody>
                  <a:tcPr marT="457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гелий</a:t>
                      </a:r>
                    </a:p>
                  </a:txBody>
                  <a:tcPr marT="457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8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734002" cy="70568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Твэл с максимальным выгоранием 2,8 % </a:t>
            </a:r>
            <a:r>
              <a:rPr lang="ru-RU" sz="2400" b="1" dirty="0" err="1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т.а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.,</a:t>
            </a:r>
            <a:b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сечение ~ 10 мм от низа топливного столба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359686"/>
            <a:ext cx="658561" cy="364804"/>
          </a:xfrm>
        </p:spPr>
        <p:txBody>
          <a:bodyPr/>
          <a:lstStyle/>
          <a:p>
            <a:pPr>
              <a:defRPr/>
            </a:pPr>
            <a:fld id="{2AD78B9C-FDDC-4264-A57F-917B0B21F60A}" type="slidenum">
              <a:rPr lang="ru-RU" sz="1600" b="1" smtClean="0">
                <a:solidFill>
                  <a:schemeClr val="tx1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ru-RU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250799"/>
            <a:ext cx="2304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нижнем сечении топливного столба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признаков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взаимодействия свинцового подслоя с оболочкой нет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39554" y="1078784"/>
            <a:ext cx="5544616" cy="5446561"/>
            <a:chOff x="539552" y="1078783"/>
            <a:chExt cx="5544616" cy="544656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39552" y="1078783"/>
              <a:ext cx="5544616" cy="5446561"/>
              <a:chOff x="755576" y="1340768"/>
              <a:chExt cx="5544616" cy="544656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2" y="1340768"/>
                <a:ext cx="2880000" cy="2889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Выноска 1 6"/>
              <p:cNvSpPr/>
              <p:nvPr/>
            </p:nvSpPr>
            <p:spPr>
              <a:xfrm>
                <a:off x="755576" y="2169989"/>
                <a:ext cx="2376264" cy="826963"/>
              </a:xfrm>
              <a:prstGeom prst="borderCallout1">
                <a:avLst>
                  <a:gd name="adj1" fmla="val 47214"/>
                  <a:gd name="adj2" fmla="val 100767"/>
                  <a:gd name="adj3" fmla="val 69803"/>
                  <a:gd name="adj4" fmla="val 116720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Следы удаления дистанционирующей проволоки</a:t>
                </a:r>
              </a:p>
            </p:txBody>
          </p:sp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192" y="4509120"/>
                <a:ext cx="2880000" cy="2278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4644008" y="3789040"/>
                <a:ext cx="288192" cy="21602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" name="Прямая со стрелкой 9"/>
              <p:cNvCxnSpPr>
                <a:stCxn id="8" idx="2"/>
              </p:cNvCxnSpPr>
              <p:nvPr/>
            </p:nvCxnSpPr>
            <p:spPr>
              <a:xfrm>
                <a:off x="4788104" y="4005064"/>
                <a:ext cx="0" cy="504056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Выноска 1 15"/>
              <p:cNvSpPr/>
              <p:nvPr/>
            </p:nvSpPr>
            <p:spPr>
              <a:xfrm>
                <a:off x="755576" y="6165304"/>
                <a:ext cx="2376264" cy="504056"/>
              </a:xfrm>
              <a:prstGeom prst="borderCallout1">
                <a:avLst>
                  <a:gd name="adj1" fmla="val 47214"/>
                  <a:gd name="adj2" fmla="val 100767"/>
                  <a:gd name="adj3" fmla="val 69803"/>
                  <a:gd name="adj4" fmla="val 116720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Оболочка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Выноска 1 16"/>
              <p:cNvSpPr/>
              <p:nvPr/>
            </p:nvSpPr>
            <p:spPr>
              <a:xfrm>
                <a:off x="755576" y="3970189"/>
                <a:ext cx="2376264" cy="826963"/>
              </a:xfrm>
              <a:prstGeom prst="borderCallout1">
                <a:avLst>
                  <a:gd name="adj1" fmla="val 47214"/>
                  <a:gd name="adj2" fmla="val 100767"/>
                  <a:gd name="adj3" fmla="val 69803"/>
                  <a:gd name="adj4" fmla="val 116720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Топливная таблетка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Выноска 1 17"/>
              <p:cNvSpPr/>
              <p:nvPr/>
            </p:nvSpPr>
            <p:spPr>
              <a:xfrm>
                <a:off x="755576" y="5207349"/>
                <a:ext cx="2376264" cy="597915"/>
              </a:xfrm>
              <a:prstGeom prst="borderCallout1">
                <a:avLst>
                  <a:gd name="adj1" fmla="val 47214"/>
                  <a:gd name="adj2" fmla="val 100767"/>
                  <a:gd name="adj3" fmla="val 47907"/>
                  <a:gd name="adj4" fmla="val 119768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Свинец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076056" y="6221186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</a:rPr>
                <a:t>100мкм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0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32849" cy="70568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Твэл с максимальным выгоранием 2,8 % </a:t>
            </a:r>
            <a:r>
              <a:rPr lang="ru-RU" sz="2400" b="1" dirty="0" err="1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т.а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.,</a:t>
            </a:r>
            <a:b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сечение ~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170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мм от низа топливного столба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381328"/>
            <a:ext cx="658561" cy="364804"/>
          </a:xfrm>
        </p:spPr>
        <p:txBody>
          <a:bodyPr/>
          <a:lstStyle/>
          <a:p>
            <a:pPr>
              <a:defRPr/>
            </a:pPr>
            <a:fld id="{2AD78B9C-FDDC-4264-A57F-917B0B21F60A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3530" y="1412780"/>
            <a:ext cx="8136904" cy="5009639"/>
            <a:chOff x="323528" y="1412776"/>
            <a:chExt cx="8136904" cy="500963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412776"/>
              <a:ext cx="2880000" cy="2889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21867"/>
              <a:ext cx="3624461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Выноска 1 8"/>
            <p:cNvSpPr/>
            <p:nvPr/>
          </p:nvSpPr>
          <p:spPr>
            <a:xfrm>
              <a:off x="323528" y="4581129"/>
              <a:ext cx="2376264" cy="576064"/>
            </a:xfrm>
            <a:prstGeom prst="borderCallout1">
              <a:avLst>
                <a:gd name="adj1" fmla="val -957"/>
                <a:gd name="adj2" fmla="val 49333"/>
                <a:gd name="adj3" fmla="val -156748"/>
                <a:gd name="adj4" fmla="val 45855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Пора в свинцовом подслое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" name="Выноска 1 9"/>
            <p:cNvSpPr/>
            <p:nvPr/>
          </p:nvSpPr>
          <p:spPr>
            <a:xfrm>
              <a:off x="7092280" y="4581128"/>
              <a:ext cx="1008112" cy="413481"/>
            </a:xfrm>
            <a:prstGeom prst="borderCallout1">
              <a:avLst>
                <a:gd name="adj1" fmla="val -2051"/>
                <a:gd name="adj2" fmla="val 50476"/>
                <a:gd name="adj3" fmla="val -76898"/>
                <a:gd name="adj4" fmla="val 49284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Топливо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Выноска 1 10"/>
            <p:cNvSpPr/>
            <p:nvPr/>
          </p:nvSpPr>
          <p:spPr>
            <a:xfrm>
              <a:off x="5796136" y="4583687"/>
              <a:ext cx="924074" cy="410922"/>
            </a:xfrm>
            <a:prstGeom prst="borderCallout1">
              <a:avLst>
                <a:gd name="adj1" fmla="val -1257"/>
                <a:gd name="adj2" fmla="val 49821"/>
                <a:gd name="adj3" fmla="val -60050"/>
                <a:gd name="adj4" fmla="val 47268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Свинец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Выноска 1 11"/>
            <p:cNvSpPr/>
            <p:nvPr/>
          </p:nvSpPr>
          <p:spPr>
            <a:xfrm>
              <a:off x="4355976" y="4581128"/>
              <a:ext cx="1296144" cy="413481"/>
            </a:xfrm>
            <a:prstGeom prst="borderCallout1">
              <a:avLst>
                <a:gd name="adj1" fmla="val -8466"/>
                <a:gd name="adj2" fmla="val 47682"/>
                <a:gd name="adj3" fmla="val -81738"/>
                <a:gd name="adj4" fmla="val 47569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Оболочка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3568" y="5445224"/>
              <a:ext cx="7776864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2100"/>
                </a:lnSpc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ru-RU" sz="2400" b="1" dirty="0" smtClean="0">
                  <a:solidFill>
                    <a:srgbClr val="003399"/>
                  </a:solidFill>
                </a:rPr>
                <a:t>Металлические отложения толщиной до 15 мкм на внутренней поверхности оболочки.</a:t>
              </a:r>
            </a:p>
            <a:p>
              <a:pPr marL="342900" indent="-342900">
                <a:lnSpc>
                  <a:spcPts val="2100"/>
                </a:lnSpc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ru-RU" sz="2400" b="1" dirty="0">
                  <a:solidFill>
                    <a:srgbClr val="003399"/>
                  </a:solidFill>
                </a:rPr>
                <a:t>Признаков растворения оболочки не обнаружено. 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661465" y="3851756"/>
              <a:ext cx="934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/>
                  <a:ea typeface="Times New Roman"/>
                </a:rPr>
                <a:t>100мкм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4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175" y="237188"/>
            <a:ext cx="7573314" cy="8155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Твэл с максимальным выгоранием 2,8 % </a:t>
            </a:r>
            <a:r>
              <a:rPr lang="ru-RU" sz="2400" b="1" dirty="0" err="1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т.а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.,</a:t>
            </a:r>
            <a:b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сечение ~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380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мм от низа топливного столба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07451" y="6369597"/>
            <a:ext cx="658561" cy="364804"/>
          </a:xfrm>
        </p:spPr>
        <p:txBody>
          <a:bodyPr/>
          <a:lstStyle/>
          <a:p>
            <a:pPr>
              <a:defRPr/>
            </a:pPr>
            <a:fld id="{2AD78B9C-FDDC-4264-A57F-917B0B21F60A}" type="slidenum">
              <a:rPr lang="ru-RU" sz="1600" b="1" smtClean="0">
                <a:solidFill>
                  <a:schemeClr val="tx1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ru-RU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1221060"/>
            <a:ext cx="7897614" cy="5304044"/>
            <a:chOff x="323528" y="1221060"/>
            <a:chExt cx="7897614" cy="5304044"/>
          </a:xfrm>
        </p:grpSpPr>
        <p:grpSp>
          <p:nvGrpSpPr>
            <p:cNvPr id="5" name="Группа 4"/>
            <p:cNvGrpSpPr>
              <a:grpSpLocks noChangeAspect="1"/>
            </p:cNvGrpSpPr>
            <p:nvPr/>
          </p:nvGrpSpPr>
          <p:grpSpPr>
            <a:xfrm>
              <a:off x="683569" y="1222481"/>
              <a:ext cx="4277256" cy="2926263"/>
              <a:chOff x="683568" y="1368220"/>
              <a:chExt cx="4352657" cy="297784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1823530"/>
                <a:ext cx="2522538" cy="252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Выноска 1 8"/>
              <p:cNvSpPr/>
              <p:nvPr/>
            </p:nvSpPr>
            <p:spPr>
              <a:xfrm>
                <a:off x="683568" y="1368221"/>
                <a:ext cx="1355481" cy="413481"/>
              </a:xfrm>
              <a:prstGeom prst="borderCallout1">
                <a:avLst>
                  <a:gd name="adj1" fmla="val 98823"/>
                  <a:gd name="adj2" fmla="val 49041"/>
                  <a:gd name="adj3" fmla="val 187378"/>
                  <a:gd name="adj4" fmla="val 106662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Растворение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Выноска 1 9"/>
              <p:cNvSpPr/>
              <p:nvPr/>
            </p:nvSpPr>
            <p:spPr>
              <a:xfrm>
                <a:off x="3680744" y="1368220"/>
                <a:ext cx="1355481" cy="413481"/>
              </a:xfrm>
              <a:prstGeom prst="borderCallout1">
                <a:avLst>
                  <a:gd name="adj1" fmla="val 98823"/>
                  <a:gd name="adj2" fmla="val 49041"/>
                  <a:gd name="adj3" fmla="val 272956"/>
                  <a:gd name="adj4" fmla="val -6826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Растворение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Выноска 1 10"/>
              <p:cNvSpPr/>
              <p:nvPr/>
            </p:nvSpPr>
            <p:spPr>
              <a:xfrm>
                <a:off x="2195736" y="1368221"/>
                <a:ext cx="1208942" cy="413481"/>
              </a:xfrm>
              <a:prstGeom prst="borderCallout1">
                <a:avLst>
                  <a:gd name="adj1" fmla="val 103202"/>
                  <a:gd name="adj2" fmla="val 47682"/>
                  <a:gd name="adj3" fmla="val 159032"/>
                  <a:gd name="adj4" fmla="val 53620"/>
                </a:avLst>
              </a:prstGeom>
              <a:noFill/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</a:rPr>
                  <a:t>Осаждение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221060"/>
              <a:ext cx="2713038" cy="214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933056"/>
              <a:ext cx="2713038" cy="215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7254818" y="3059586"/>
              <a:ext cx="73770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chemeClr val="bg1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100мкм </a:t>
              </a:r>
              <a:endPara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365104"/>
              <a:ext cx="3093575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Выноска 1 16"/>
            <p:cNvSpPr/>
            <p:nvPr/>
          </p:nvSpPr>
          <p:spPr>
            <a:xfrm>
              <a:off x="323528" y="4030794"/>
              <a:ext cx="1332000" cy="406318"/>
            </a:xfrm>
            <a:prstGeom prst="borderCallout1">
              <a:avLst>
                <a:gd name="adj1" fmla="val 98823"/>
                <a:gd name="adj2" fmla="val 49041"/>
                <a:gd name="adj3" fmla="val 144781"/>
                <a:gd name="adj4" fmla="val 111460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Растворение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Выноска 1 17"/>
            <p:cNvSpPr/>
            <p:nvPr/>
          </p:nvSpPr>
          <p:spPr>
            <a:xfrm>
              <a:off x="3960064" y="3886778"/>
              <a:ext cx="1188000" cy="406318"/>
            </a:xfrm>
            <a:prstGeom prst="borderCallout1">
              <a:avLst>
                <a:gd name="adj1" fmla="val 103202"/>
                <a:gd name="adj2" fmla="val 47682"/>
                <a:gd name="adj3" fmla="val 187889"/>
                <a:gd name="adj4" fmla="val -30163"/>
              </a:avLst>
            </a:pr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</a:rPr>
                <a:t>Осаждение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08104" y="3365629"/>
              <a:ext cx="2713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3399"/>
                  </a:solidFill>
                </a:rPr>
                <a:t>Зона растворения</a:t>
              </a:r>
              <a:endParaRPr lang="ru-RU" b="1" dirty="0">
                <a:solidFill>
                  <a:srgbClr val="003399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08104" y="6147310"/>
              <a:ext cx="2713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3399"/>
                  </a:solidFill>
                </a:rPr>
                <a:t>Зона осаждения</a:t>
              </a:r>
              <a:endParaRPr lang="ru-RU" b="1" dirty="0">
                <a:solidFill>
                  <a:srgbClr val="003399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253317" y="5805264"/>
              <a:ext cx="73770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latin typeface="Arial" pitchFamily="34" charset="0"/>
                  <a:ea typeface="Times New Roman"/>
                  <a:cs typeface="Arial" pitchFamily="34" charset="0"/>
                </a:rPr>
                <a:t>100мкм </a:t>
              </a:r>
              <a:endParaRPr lang="ru-RU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4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862" y="332656"/>
            <a:ext cx="7740352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Особенности взаимодействия оболочек со свинцовым подслоем при увеличении длительности облучения </a:t>
            </a:r>
            <a:endParaRPr lang="ru-RU" sz="2400" b="1" dirty="0">
              <a:solidFill>
                <a:srgbClr val="00008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40" y="1242873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Распространение областей растворения и осаждения в низ твэла.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Увеличение ширины зон растворения и осаждения.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0"/>
          <a:stretch/>
        </p:blipFill>
        <p:spPr bwMode="auto">
          <a:xfrm>
            <a:off x="6048164" y="2502613"/>
            <a:ext cx="19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2000" r="1158" b="4000"/>
          <a:stretch/>
        </p:blipFill>
        <p:spPr bwMode="auto">
          <a:xfrm>
            <a:off x="1115616" y="2512138"/>
            <a:ext cx="1801532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5"/>
          <a:stretch/>
        </p:blipFill>
        <p:spPr bwMode="auto">
          <a:xfrm>
            <a:off x="3491880" y="2502613"/>
            <a:ext cx="19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92" y="4581320"/>
            <a:ext cx="19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2" y="4581320"/>
            <a:ext cx="19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24724" y="3970671"/>
            <a:ext cx="450444" cy="226591"/>
          </a:xfrm>
          <a:prstGeom prst="rect">
            <a:avLst/>
          </a:prstGeom>
        </p:spPr>
        <p:txBody>
          <a:bodyPr wrap="none" lIns="0" tIns="36000" rIns="0" bIns="36000">
            <a:spAutoFit/>
          </a:bodyPr>
          <a:lstStyle/>
          <a:p>
            <a:r>
              <a:rPr lang="ru-RU" sz="1000" dirty="0">
                <a:latin typeface="Times New Roman"/>
                <a:ea typeface="Times New Roman"/>
              </a:rPr>
              <a:t>100 мкм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75336" y="1964546"/>
            <a:ext cx="1152128" cy="5283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Верх Т. С.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В=4,0 % </a:t>
            </a:r>
            <a:r>
              <a:rPr lang="ru-RU" sz="1600" dirty="0" err="1" smtClean="0">
                <a:solidFill>
                  <a:srgbClr val="0070C0"/>
                </a:solidFill>
              </a:rPr>
              <a:t>т.а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1964546"/>
            <a:ext cx="1818596" cy="5283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Зона растворения</a:t>
            </a:r>
          </a:p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(после полировки)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9788" y="1958134"/>
            <a:ext cx="1818596" cy="5347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Зона осаждения</a:t>
            </a:r>
          </a:p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(после полировки)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03722" y="4270787"/>
            <a:ext cx="1771446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(после травления)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2285" y="4270787"/>
            <a:ext cx="1771446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(после травления)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59194" y="6093296"/>
            <a:ext cx="44403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00" dirty="0">
                <a:latin typeface="Arial" pitchFamily="34" charset="0"/>
                <a:ea typeface="Times New Roman"/>
                <a:cs typeface="Arial" pitchFamily="34" charset="0"/>
              </a:rPr>
              <a:t>100мкм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6" descr="12"/>
          <p:cNvPicPr>
            <a:picLocks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18" y="4581320"/>
            <a:ext cx="1789076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475336" y="4264497"/>
            <a:ext cx="1152128" cy="3103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rgbClr val="0070C0"/>
                </a:solidFill>
              </a:rPr>
              <a:t>В=5,5 % </a:t>
            </a:r>
            <a:r>
              <a:rPr lang="ru-RU" sz="1600" dirty="0" err="1">
                <a:solidFill>
                  <a:srgbClr val="0070C0"/>
                </a:solidFill>
              </a:rPr>
              <a:t>т.а</a:t>
            </a:r>
            <a:r>
              <a:rPr lang="ru-RU" sz="1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758880" y="6433574"/>
            <a:ext cx="2133600" cy="365125"/>
          </a:xfrm>
        </p:spPr>
        <p:txBody>
          <a:bodyPr/>
          <a:lstStyle/>
          <a:p>
            <a:fld id="{C57E8C4D-CA7B-472F-A19F-CA1F37064EEE}" type="slidenum">
              <a:rPr lang="ru-RU" sz="1600" b="1" smtClean="0">
                <a:solidFill>
                  <a:schemeClr val="tx1"/>
                </a:solidFill>
              </a:rPr>
              <a:pPr/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471387" y="3970670"/>
            <a:ext cx="450444" cy="226591"/>
          </a:xfrm>
          <a:prstGeom prst="rect">
            <a:avLst/>
          </a:prstGeom>
        </p:spPr>
        <p:txBody>
          <a:bodyPr wrap="none" lIns="0" tIns="36000" rIns="0" bIns="36000">
            <a:spAutoFit/>
          </a:bodyPr>
          <a:lstStyle/>
          <a:p>
            <a:r>
              <a:rPr lang="ru-RU" sz="1000" dirty="0">
                <a:latin typeface="Times New Roman"/>
                <a:ea typeface="Times New Roman"/>
              </a:rPr>
              <a:t>100 мкм</a:t>
            </a:r>
            <a:endParaRPr lang="ru-RU" sz="1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318562" y="6027625"/>
            <a:ext cx="386324" cy="226591"/>
          </a:xfrm>
          <a:prstGeom prst="rect">
            <a:avLst/>
          </a:prstGeom>
        </p:spPr>
        <p:txBody>
          <a:bodyPr wrap="none" lIns="0" tIns="36000" rIns="0" bIns="3600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Times New Roman"/>
                <a:ea typeface="Times New Roman"/>
              </a:rPr>
              <a:t>3</a:t>
            </a:r>
            <a:r>
              <a:rPr lang="ru-RU" sz="1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0 </a:t>
            </a:r>
            <a:r>
              <a:rPr lang="ru-RU" sz="1000" dirty="0">
                <a:solidFill>
                  <a:schemeClr val="bg1"/>
                </a:solidFill>
                <a:latin typeface="Times New Roman"/>
                <a:ea typeface="Times New Roman"/>
              </a:rPr>
              <a:t>мкм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878018" cy="936104"/>
          </a:xfrm>
        </p:spPr>
        <p:txBody>
          <a:bodyPr vert="horz" lIns="0" tIns="45720" rIns="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Особенности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коррозии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оболочек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из стали ЭП823-Ш 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2400" b="1" dirty="0" err="1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твэлах</a:t>
            </a:r>
            <a:r>
              <a:rPr lang="ru-RU" sz="2400" b="1" dirty="0" smtClean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 со </a:t>
            </a:r>
            <a:r>
              <a:rPr lang="ru-RU" sz="2400" b="1" dirty="0">
                <a:solidFill>
                  <a:srgbClr val="000086"/>
                </a:solidFill>
                <a:latin typeface="Arial" pitchFamily="34" charset="0"/>
                <a:ea typeface="+mn-ea"/>
                <a:cs typeface="Arial" pitchFamily="34" charset="0"/>
              </a:rPr>
              <a:t>свинцовым подслоем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1076" y="6381328"/>
            <a:ext cx="2133600" cy="365125"/>
          </a:xfrm>
        </p:spPr>
        <p:txBody>
          <a:bodyPr/>
          <a:lstStyle/>
          <a:p>
            <a:fld id="{C57E8C4D-CA7B-472F-A19F-CA1F37064EEE}" type="slidenum">
              <a:rPr lang="ru-RU" sz="1600" b="1" smtClean="0">
                <a:solidFill>
                  <a:schemeClr val="tx1"/>
                </a:solidFill>
                <a:latin typeface="Calibri" pitchFamily="34" charset="0"/>
              </a:rPr>
              <a:t>8</a:t>
            </a:fld>
            <a:endParaRPr lang="ru-RU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390" y="1897082"/>
            <a:ext cx="856932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marR="0" lvl="0" indent="-457200" algn="just" defTabSz="91440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ru-RU" sz="2000" b="1" kern="0" dirty="0" smtClean="0">
                <a:latin typeface="Arial" pitchFamily="34" charset="0"/>
                <a:cs typeface="Arial" pitchFamily="34" charset="0"/>
              </a:rPr>
              <a:t>Природа </a:t>
            </a:r>
            <a:r>
              <a:rPr lang="ru-RU" sz="2000" b="1" kern="0" dirty="0">
                <a:latin typeface="Arial" pitchFamily="34" charset="0"/>
                <a:cs typeface="Arial" pitchFamily="34" charset="0"/>
              </a:rPr>
              <a:t>коррозионного </a:t>
            </a:r>
            <a:r>
              <a:rPr lang="ru-RU" sz="2000" b="1" kern="0" dirty="0" smtClean="0">
                <a:latin typeface="Arial" pitchFamily="34" charset="0"/>
                <a:cs typeface="Arial" pitchFamily="34" charset="0"/>
              </a:rPr>
              <a:t>поражения оболочек </a:t>
            </a:r>
            <a:r>
              <a:rPr lang="ru-RU" sz="2000" b="1" kern="0" dirty="0">
                <a:latin typeface="Arial" pitchFamily="34" charset="0"/>
                <a:cs typeface="Arial" pitchFamily="34" charset="0"/>
              </a:rPr>
              <a:t>связана с взаимодействием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со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свинцовым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подслоем, которое проявлялось в растворении стали в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одних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частях твэла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и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образовании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слоя металлических отложений в других частях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marR="0" lvl="0" indent="-457200" algn="just" defTabSz="91440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SzTx/>
              <a:buFont typeface="+mj-lt"/>
              <a:buAutoNum type="arabicPeriod"/>
              <a:tabLst/>
              <a:defRPr/>
            </a:pPr>
            <a:r>
              <a:rPr lang="ru-RU" sz="2000" b="1" kern="0" dirty="0" smtClean="0">
                <a:latin typeface="Arial" pitchFamily="34" charset="0"/>
                <a:cs typeface="Arial" pitchFamily="34" charset="0"/>
              </a:rPr>
              <a:t>Зафиксировано, что максимальный эффект растворения оболочки наблюдается в верхнем (высокотемпературном) сечении твэла.</a:t>
            </a:r>
          </a:p>
          <a:p>
            <a:pPr marL="457200" lvl="0" indent="-457200" algn="just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Увеличение длительности облучения привело к </a:t>
            </a:r>
            <a:r>
              <a:rPr lang="ru-RU" sz="2000" b="1" kern="0" noProof="0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000" b="1" kern="0" dirty="0" err="1" smtClean="0">
                <a:latin typeface="Arial" pitchFamily="34" charset="0"/>
                <a:cs typeface="Arial" pitchFamily="34" charset="0"/>
              </a:rPr>
              <a:t>аспространению</a:t>
            </a:r>
            <a:r>
              <a:rPr lang="ru-RU" sz="20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kern="0" dirty="0">
                <a:latin typeface="Arial" pitchFamily="34" charset="0"/>
                <a:cs typeface="Arial" pitchFamily="34" charset="0"/>
              </a:rPr>
              <a:t>областей растворения и осаждения в </a:t>
            </a:r>
            <a:r>
              <a:rPr lang="ru-RU" sz="2000" b="1" kern="0" dirty="0" smtClean="0">
                <a:latin typeface="Arial" pitchFamily="34" charset="0"/>
                <a:cs typeface="Arial" pitchFamily="34" charset="0"/>
              </a:rPr>
              <a:t>нижнюю часть твэла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FF3300"/>
              </a:buClr>
              <a:buSzTx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9756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5412"/>
            <a:ext cx="7613068" cy="999332"/>
          </a:xfrm>
        </p:spPr>
        <p:txBody>
          <a:bodyPr anchor="b"/>
          <a:lstStyle/>
          <a:p>
            <a:pPr>
              <a:lnSpc>
                <a:spcPts val="2400"/>
              </a:lnSpc>
              <a:defRPr/>
            </a:pPr>
            <a:r>
              <a:rPr lang="ru-RU" altLang="ru-RU" sz="2400" b="1" dirty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Характеристика коррозии оболочек твэлов </a:t>
            </a:r>
            <a:r>
              <a:rPr lang="ru-RU" altLang="ru-RU" sz="2400" b="1" dirty="0" smtClean="0">
                <a:solidFill>
                  <a:srgbClr val="000086"/>
                </a:solidFill>
                <a:latin typeface="Arial" pitchFamily="34" charset="0"/>
                <a:cs typeface="Arial" pitchFamily="34" charset="0"/>
              </a:rPr>
              <a:t>с гелиевым подслоем</a:t>
            </a:r>
            <a:endParaRPr lang="ru-RU" altLang="ru-RU" sz="2400" b="1" dirty="0">
              <a:solidFill>
                <a:srgbClr val="0000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388431" y="6392331"/>
            <a:ext cx="553358" cy="365125"/>
          </a:xfrm>
          <a:noFill/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5613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80D9981C-FCFE-4DEB-9936-A95D1AA41794}" type="slidenum">
              <a:rPr lang="en-US" altLang="ru-RU" sz="1600" b="1" smtClean="0">
                <a:latin typeface="Calibri" pitchFamily="34" charset="0"/>
              </a:rPr>
              <a:pPr algn="ctr" eaLnBrk="1" hangingPunct="1"/>
              <a:t>9</a:t>
            </a:fld>
            <a:endParaRPr lang="en-US" altLang="ru-RU" sz="1600" b="1" dirty="0" smtClean="0">
              <a:latin typeface="Calibri" pitchFamily="34" charset="0"/>
            </a:endParaRPr>
          </a:p>
        </p:txBody>
      </p:sp>
      <p:sp>
        <p:nvSpPr>
          <p:cNvPr id="61444" name="TextBox 64"/>
          <p:cNvSpPr txBox="1">
            <a:spLocks noChangeArrowheads="1"/>
          </p:cNvSpPr>
          <p:nvPr/>
        </p:nvSpPr>
        <p:spPr bwMode="auto">
          <a:xfrm>
            <a:off x="-396552" y="5733256"/>
            <a:ext cx="9649072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buClr>
                <a:srgbClr val="FF0000"/>
              </a:buClr>
            </a:pP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Участки коррозии в </a:t>
            </a:r>
            <a:r>
              <a:rPr lang="ru-RU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твэлах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с гелиевым подслоем (примеры)</a:t>
            </a:r>
          </a:p>
          <a:p>
            <a:pPr marL="0" indent="0" eaLnBrk="1" fontAlgn="base" hangingPunct="1">
              <a:spcBef>
                <a:spcPct val="0"/>
              </a:spcBef>
              <a:buClr>
                <a:srgbClr val="FF0000"/>
              </a:buClr>
            </a:pP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Характер коррозии: неравномерная с </a:t>
            </a:r>
            <a:r>
              <a:rPr lang="ru-RU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признаками 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подповерхностного проникновения</a:t>
            </a:r>
            <a:endParaRPr lang="ru-RU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27398" y="1313873"/>
            <a:ext cx="2653097" cy="2124000"/>
            <a:chOff x="-552430" y="1305006"/>
            <a:chExt cx="2653097" cy="2124000"/>
          </a:xfrm>
        </p:grpSpPr>
        <p:grpSp>
          <p:nvGrpSpPr>
            <p:cNvPr id="61445" name="Группа 3"/>
            <p:cNvGrpSpPr>
              <a:grpSpLocks/>
            </p:cNvGrpSpPr>
            <p:nvPr/>
          </p:nvGrpSpPr>
          <p:grpSpPr bwMode="auto">
            <a:xfrm>
              <a:off x="-552430" y="1305006"/>
              <a:ext cx="2653097" cy="2124000"/>
              <a:chOff x="891341" y="868443"/>
              <a:chExt cx="2874428" cy="2123844"/>
            </a:xfrm>
          </p:grpSpPr>
          <p:sp>
            <p:nvSpPr>
              <p:cNvPr id="61470" name="Line 26"/>
              <p:cNvSpPr>
                <a:spLocks noChangeShapeType="1"/>
              </p:cNvSpPr>
              <p:nvPr/>
            </p:nvSpPr>
            <p:spPr bwMode="auto">
              <a:xfrm>
                <a:off x="3301843" y="2232886"/>
                <a:ext cx="4033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prstClr val="black"/>
                  </a:solidFill>
                  <a:latin typeface="Verdana" pitchFamily="34" charset="0"/>
                </a:endParaRPr>
              </a:p>
            </p:txBody>
          </p:sp>
          <p:pic>
            <p:nvPicPr>
              <p:cNvPr id="112681" name="Picture 41" descr="korr 1024 25x20=400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lum bright="12000" contrast="18000"/>
              </a:blip>
              <a:srcRect b="5411"/>
              <a:stretch/>
            </p:blipFill>
            <p:spPr bwMode="auto">
              <a:xfrm rot="10800000">
                <a:off x="891341" y="868443"/>
                <a:ext cx="2874428" cy="21238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pSp>
            <p:nvGrpSpPr>
              <p:cNvPr id="61452" name="Group 45"/>
              <p:cNvGrpSpPr>
                <a:grpSpLocks/>
              </p:cNvGrpSpPr>
              <p:nvPr/>
            </p:nvGrpSpPr>
            <p:grpSpPr bwMode="auto">
              <a:xfrm>
                <a:off x="3134247" y="2720668"/>
                <a:ext cx="479385" cy="187335"/>
                <a:chOff x="3981" y="4194"/>
                <a:chExt cx="756" cy="297"/>
              </a:xfrm>
            </p:grpSpPr>
            <p:sp>
              <p:nvSpPr>
                <p:cNvPr id="6145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981" y="4194"/>
                  <a:ext cx="756" cy="29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ts val="1000"/>
                    </a:spcAft>
                  </a:pPr>
                  <a:r>
                    <a:rPr lang="ru-RU" sz="1000" dirty="0">
                      <a:solidFill>
                        <a:prstClr val="black"/>
                      </a:solidFill>
                      <a:latin typeface="Calibri" pitchFamily="34" charset="0"/>
                    </a:rPr>
                    <a:t>25 мкм</a:t>
                  </a:r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60" name="Line 47"/>
                <p:cNvSpPr>
                  <a:spLocks noChangeShapeType="1"/>
                </p:cNvSpPr>
                <p:nvPr/>
              </p:nvSpPr>
              <p:spPr bwMode="auto">
                <a:xfrm>
                  <a:off x="4050" y="4432"/>
                  <a:ext cx="63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prstClr val="black"/>
                    </a:solidFill>
                    <a:latin typeface="Verdana" pitchFamily="34" charset="0"/>
                  </a:endParaRPr>
                </a:p>
              </p:txBody>
            </p:sp>
          </p:grpSp>
        </p:grpSp>
        <p:sp>
          <p:nvSpPr>
            <p:cNvPr id="3" name="TextBox 2"/>
            <p:cNvSpPr txBox="1"/>
            <p:nvPr/>
          </p:nvSpPr>
          <p:spPr>
            <a:xfrm>
              <a:off x="-304986" y="1395413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ОУ-1</a:t>
              </a:r>
              <a:endParaRPr lang="ru-RU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156209" y="3681256"/>
            <a:ext cx="2729514" cy="2052000"/>
            <a:chOff x="2267744" y="1379042"/>
            <a:chExt cx="2729514" cy="2052000"/>
          </a:xfrm>
        </p:grpSpPr>
        <p:pic>
          <p:nvPicPr>
            <p:cNvPr id="33" name="Рисунок 32" descr="D:\Договора\2018\ОУ2\мет ОУ2\отчет м3\40х2 зазор  и корр 1-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379042"/>
              <a:ext cx="2729514" cy="205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473197" y="1381126"/>
              <a:ext cx="52406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b="1" dirty="0" smtClean="0"/>
                <a:t>ОУ-2</a:t>
              </a:r>
              <a:endParaRPr lang="ru-RU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78185" y="1333620"/>
            <a:ext cx="2790159" cy="2088000"/>
            <a:chOff x="4211961" y="1450524"/>
            <a:chExt cx="2790159" cy="2088000"/>
          </a:xfrm>
        </p:grpSpPr>
        <p:pic>
          <p:nvPicPr>
            <p:cNvPr id="37" name="Рисунок 36" descr="Описание: D:\Договора\2018\ЭТВС5\металлография\тв51-м3-об10\корр 40х2 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1" y="1450524"/>
              <a:ext cx="2790159" cy="2088000"/>
            </a:xfrm>
            <a:prstGeom prst="rect">
              <a:avLst/>
            </a:prstGeom>
            <a:noFill/>
            <a:ln w="6350">
              <a:solidFill>
                <a:srgbClr val="000000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4236343" y="1462773"/>
              <a:ext cx="720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b="1" dirty="0" smtClean="0"/>
                <a:t>ЭТВС-5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893835" y="3661167"/>
            <a:ext cx="2741444" cy="2072089"/>
            <a:chOff x="4572000" y="3455792"/>
            <a:chExt cx="2741444" cy="2072089"/>
          </a:xfrm>
        </p:grpSpPr>
        <p:pic>
          <p:nvPicPr>
            <p:cNvPr id="24" name="Рисунок 23" descr="40х2 6-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75881"/>
              <a:ext cx="2741444" cy="205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4654699" y="3455792"/>
              <a:ext cx="8577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r>
                <a:rPr lang="ru-RU" b="1" dirty="0" smtClean="0"/>
                <a:t>КЭТВС-3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127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1088</Words>
  <Application>Microsoft Office PowerPoint</Application>
  <PresentationFormat>Экран (4:3)</PresentationFormat>
  <Paragraphs>265</Paragraphs>
  <Slides>17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Тема Office</vt:lpstr>
      <vt:lpstr>1_Тема Office</vt:lpstr>
      <vt:lpstr>2_Тема Office</vt:lpstr>
      <vt:lpstr>Оформление по умолчанию</vt:lpstr>
      <vt:lpstr>3_Тема Office</vt:lpstr>
      <vt:lpstr>4_Тема Office</vt:lpstr>
      <vt:lpstr>7_Тема Office</vt:lpstr>
      <vt:lpstr>8_Тема Office</vt:lpstr>
      <vt:lpstr>9_Тема Office</vt:lpstr>
      <vt:lpstr>5_Тема Office</vt:lpstr>
      <vt:lpstr>Презентация PowerPoint</vt:lpstr>
      <vt:lpstr>Цель работы</vt:lpstr>
      <vt:lpstr>Презентация PowerPoint</vt:lpstr>
      <vt:lpstr>Твэл с максимальным выгоранием 2,8 % т.а., сечение ~ 10 мм от низа топливного столба</vt:lpstr>
      <vt:lpstr>Твэл с максимальным выгоранием 2,8 % т.а., сечение ~ 170 мм от низа топливного столба</vt:lpstr>
      <vt:lpstr>Твэл с максимальным выгоранием 2,8 % т.а., сечение ~ 380 мм от низа топливного столба</vt:lpstr>
      <vt:lpstr>Особенности взаимодействия оболочек со свинцовым подслоем при увеличении длительности облучения </vt:lpstr>
      <vt:lpstr>Особенности коррозии оболочек из стали ЭП823-Ш в твэлах со свинцовым подслоем</vt:lpstr>
      <vt:lpstr>Характеристика коррозии оболочек твэлов с гелиевым подслоем</vt:lpstr>
      <vt:lpstr>Глубина коррозии в твэлах ОУ-1</vt:lpstr>
      <vt:lpstr>Презентация PowerPoint</vt:lpstr>
      <vt:lpstr>Элементный состав продуктов коррозии  (твэл ОУ-1)</vt:lpstr>
      <vt:lpstr>Структура продуктов окисления во внереакторном эксперименте</vt:lpstr>
      <vt:lpstr>Состав продуктов окисления во внереакторном эксперименте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КФН;ГИФ</dc:creator>
  <cp:lastModifiedBy>SuperUser</cp:lastModifiedBy>
  <cp:revision>180</cp:revision>
  <dcterms:created xsi:type="dcterms:W3CDTF">2018-11-03T16:13:15Z</dcterms:created>
  <dcterms:modified xsi:type="dcterms:W3CDTF">2019-05-28T16:57:35Z</dcterms:modified>
</cp:coreProperties>
</file>