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65" r:id="rId4"/>
    <p:sldId id="276" r:id="rId5"/>
    <p:sldId id="281" r:id="rId6"/>
    <p:sldId id="282" r:id="rId7"/>
    <p:sldId id="283" r:id="rId8"/>
    <p:sldId id="284" r:id="rId9"/>
    <p:sldId id="285" r:id="rId10"/>
    <p:sldId id="279" r:id="rId11"/>
    <p:sldId id="278" r:id="rId12"/>
    <p:sldId id="28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86" autoAdjust="0"/>
  </p:normalViewPr>
  <p:slideViewPr>
    <p:cSldViewPr>
      <p:cViewPr varScale="1">
        <p:scale>
          <a:sx n="74" d="100"/>
          <a:sy n="74" d="100"/>
        </p:scale>
        <p:origin x="-108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2;&#1086;&#1085;&#1077;&#1095;&#1085;&#1099;&#1081;%20&#1074;&#1072;&#1088;&#1080;&#1072;&#1085;&#1090;%20&#1088;&#1072;&#1073;&#1086;&#1095;&#1080;&#1081;\&#1069;&#1082;&#1089;&#1087;&#1077;&#1088;&#1080;&#1084;&#1077;&#1085;&#1090;&#1099;\&#1069;&#1082;&#1089;&#1087;&#1077;&#1088;&#1080;&#1084;&#1077;&#1085;&#1090;%20&#1086;&#1089;&#1085;&#1086;&#1074;&#1085;&#1086;&#1081;%20&#1043;&#1088;&#1072;&#1092;&#1080;&#1082;%20&#1087;&#1086;&#1083;&#1085;&#1099;&#1081;%20&#1056;&#1077;&#1076;&#1072;&#1082;&#1090;&#1080;&#1088;&#1086;&#1074;&#1072;&#1085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2;&#1086;&#1085;&#1077;&#1095;&#1085;&#1099;&#1081;%20&#1074;&#1072;&#1088;&#1080;&#1072;&#1085;&#1090;%20&#1088;&#1072;&#1073;&#1086;&#1095;&#1080;&#1081;\&#1069;&#1082;&#1089;&#1087;&#1077;&#1088;&#1080;&#1084;&#1077;&#1085;&#1090;&#1099;\&#1069;&#1082;&#1089;&#1087;&#1077;&#1088;&#1080;&#1084;&#1077;&#1085;&#1090;%20&#1086;&#1089;&#1085;&#1086;&#1074;&#1085;&#1086;&#1081;%20&#1043;&#1088;&#1072;&#1092;&#1080;&#1082;%20&#1087;&#1086;&#1083;&#1085;&#1099;&#1081;%20&#1056;&#1077;&#1076;&#1072;&#1082;&#1090;&#1080;&#1088;&#1086;&#1074;&#1072;&#108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2;&#1086;&#1085;&#1077;&#1095;&#1085;&#1099;&#1081;%20&#1074;&#1072;&#1088;&#1080;&#1072;&#1085;&#1090;%20&#1088;&#1072;&#1073;&#1086;&#1095;&#1080;&#1081;\&#1069;&#1082;&#1089;&#1087;&#1077;&#1088;&#1080;&#1084;&#1077;&#1085;&#1090;&#1099;\&#1069;&#1082;&#1089;&#1087;&#1077;&#1088;&#1080;&#1084;&#1077;&#1085;&#1090;%20&#1086;&#1089;&#1085;&#1086;&#1074;&#1085;&#1086;&#1081;%20&#1043;&#1088;&#1072;&#1092;&#1080;&#1082;%20&#1087;&#1086;&#1083;&#1085;&#1099;&#1081;%20&#1056;&#1077;&#1076;&#1072;&#1082;&#1090;&#1080;&#1088;&#1086;&#1074;&#1072;&#108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2;&#1086;&#1085;&#1077;&#1095;&#1085;&#1099;&#1081;%20&#1074;&#1072;&#1088;&#1080;&#1072;&#1085;&#1090;%20&#1088;&#1072;&#1073;&#1086;&#1095;&#1080;&#1081;\&#1069;&#1082;&#1089;&#1087;&#1077;&#1088;&#1080;&#1084;&#1077;&#1085;&#1090;&#1099;\&#1069;&#1082;&#1089;&#1087;&#1077;&#1088;&#1080;&#1084;&#1077;&#1085;&#1090;%20&#1086;&#1089;&#1085;&#1086;&#1074;&#1085;&#1086;&#1081;%20&#1043;&#1088;&#1072;&#1092;&#1080;&#1082;%20&#1087;&#1086;&#1083;&#1085;&#1099;&#1081;%20&#1056;&#1077;&#1076;&#1072;&#1082;&#1090;&#1080;&#1088;&#1086;&#1074;&#1072;&#1085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2;&#1086;&#1085;&#1077;&#1095;&#1085;&#1099;&#1081;%20&#1074;&#1072;&#1088;&#1080;&#1072;&#1085;&#1090;%20&#1088;&#1072;&#1073;&#1086;&#1095;&#1080;&#1081;\&#1069;&#1082;&#1089;&#1087;&#1077;&#1088;&#1080;&#1084;&#1077;&#1085;&#1090;&#1099;\&#1069;&#1082;&#1089;&#1087;&#1077;&#1088;&#1080;&#1084;&#1077;&#1085;&#1090;%20&#1086;&#1089;&#1085;&#1086;&#1074;&#1085;&#1086;&#1081;%20&#1043;&#1088;&#1072;&#1092;&#1080;&#1082;%20&#1087;&#1086;&#1083;&#1085;&#1099;&#1081;%20&#1056;&#1077;&#1076;&#1072;&#1082;&#1090;&#1080;&#1088;&#1086;&#1074;&#1072;&#1085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2;&#1086;&#1085;&#1077;&#1095;&#1085;&#1099;&#1081;%20&#1074;&#1072;&#1088;&#1080;&#1072;&#1085;&#1090;%20&#1088;&#1072;&#1073;&#1086;&#1095;&#1080;&#1081;\&#1069;&#1082;&#1089;&#1087;&#1077;&#1088;&#1080;&#1084;&#1077;&#1085;&#1090;&#1099;\&#1069;&#1082;&#1089;&#1087;&#1077;&#1088;&#1080;&#1084;&#1077;&#1085;&#1090;%20&#1086;&#1089;&#1085;&#1086;&#1074;&#1085;&#1086;&#1081;%20&#1043;&#1088;&#1072;&#1092;&#1080;&#1082;%20&#1087;&#1086;&#1083;&#1085;&#1099;&#1081;%20&#1056;&#1077;&#1076;&#1072;&#1082;&#1090;&#1080;&#1088;&#1086;&#1074;&#1072;&#1085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2;&#1086;&#1085;&#1077;&#1095;&#1085;&#1099;&#1081;%20&#1074;&#1072;&#1088;&#1080;&#1072;&#1085;&#1090;%20&#1088;&#1072;&#1073;&#1086;&#1095;&#1080;&#1081;\&#1069;&#1082;&#1089;&#1087;&#1077;&#1088;&#1080;&#1084;&#1077;&#1085;&#1090;&#1099;\&#1055;&#1083;&#1086;&#1097;&#1072;&#1076;&#1100;%20&#1087;&#1088;%20&#1086;&#1090;%20&#1076;&#1072;&#1074;&#1083;&#1077;&#1085;&#1080;&#1103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2;&#1086;&#1085;&#1077;&#1095;&#1085;&#1099;&#1081;%20&#1074;&#1072;&#1088;&#1080;&#1072;&#1085;&#1090;%20&#1088;&#1072;&#1073;&#1086;&#1095;&#1080;&#1081;\&#1069;&#1082;&#1089;&#1087;&#1077;&#1088;&#1080;&#1084;&#1077;&#1085;&#1090;&#1099;\&#1055;&#1083;&#1086;&#1097;&#1072;&#1076;&#1100;%20&#1087;&#1088;%20&#1086;&#1090;%20&#1076;&#1072;&#1074;&#1083;&#1077;&#1085;&#1080;&#1103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2;&#1086;&#1085;&#1077;&#1095;&#1085;&#1099;&#1081;%20&#1074;&#1072;&#1088;&#1080;&#1072;&#1085;&#1090;%20&#1088;&#1072;&#1073;&#1086;&#1095;&#1080;&#1081;\&#1069;&#1082;&#1089;&#1087;&#1077;&#1088;&#1080;&#1084;&#1077;&#1085;&#1090;&#1099;\&#1080;&#1079;&#1083;&#1091;&#1095;&#1077;&#1085;&#1080;&#1077;%20&#1080;%20&#1085;&#1072;&#1075;&#1088;&#1077;&#1074;%20&#1086;&#1090;%20&#1076;&#1072;&#1074;&#1083;&#1077;&#1085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7"/>
          <c:order val="0"/>
          <c:tx>
            <c:v>15 МПа</c:v>
          </c:tx>
          <c:marker>
            <c:symbol val="diamond"/>
            <c:size val="8"/>
          </c:marker>
          <c:xVal>
            <c:numRef>
              <c:f>Лист1!$A$29:$E$29</c:f>
              <c:numCache>
                <c:formatCode>General</c:formatCode>
                <c:ptCount val="5"/>
                <c:pt idx="0">
                  <c:v>9.5</c:v>
                </c:pt>
                <c:pt idx="1">
                  <c:v>18.3</c:v>
                </c:pt>
                <c:pt idx="2">
                  <c:v>35.700000000000003</c:v>
                </c:pt>
                <c:pt idx="3">
                  <c:v>51</c:v>
                </c:pt>
                <c:pt idx="4">
                  <c:v>64.5</c:v>
                </c:pt>
              </c:numCache>
            </c:numRef>
          </c:xVal>
          <c:yVal>
            <c:numRef>
              <c:f>Лист1!$A$28:$E$28</c:f>
              <c:numCache>
                <c:formatCode>General</c:formatCode>
                <c:ptCount val="5"/>
                <c:pt idx="0">
                  <c:v>54</c:v>
                </c:pt>
                <c:pt idx="1">
                  <c:v>51.2</c:v>
                </c:pt>
                <c:pt idx="2">
                  <c:v>48.5</c:v>
                </c:pt>
                <c:pt idx="3">
                  <c:v>47</c:v>
                </c:pt>
                <c:pt idx="4">
                  <c:v>47</c:v>
                </c:pt>
              </c:numCache>
            </c:numRef>
          </c:yVal>
          <c:smooth val="1"/>
        </c:ser>
        <c:ser>
          <c:idx val="6"/>
          <c:order val="1"/>
          <c:tx>
            <c:v>12 МПа</c:v>
          </c:tx>
          <c:xVal>
            <c:numRef>
              <c:f>Лист1!$A$26:$E$26</c:f>
              <c:numCache>
                <c:formatCode>General</c:formatCode>
                <c:ptCount val="5"/>
                <c:pt idx="0">
                  <c:v>9.5</c:v>
                </c:pt>
                <c:pt idx="1">
                  <c:v>18.5</c:v>
                </c:pt>
                <c:pt idx="2">
                  <c:v>35.700000000000003</c:v>
                </c:pt>
                <c:pt idx="3">
                  <c:v>51.6</c:v>
                </c:pt>
                <c:pt idx="4">
                  <c:v>65.400000000000006</c:v>
                </c:pt>
              </c:numCache>
            </c:numRef>
          </c:xVal>
          <c:yVal>
            <c:numRef>
              <c:f>Лист1!$A$25:$E$25</c:f>
              <c:numCache>
                <c:formatCode>General</c:formatCode>
                <c:ptCount val="5"/>
                <c:pt idx="0">
                  <c:v>51</c:v>
                </c:pt>
                <c:pt idx="1">
                  <c:v>47.6</c:v>
                </c:pt>
                <c:pt idx="2">
                  <c:v>45.5</c:v>
                </c:pt>
                <c:pt idx="3">
                  <c:v>44</c:v>
                </c:pt>
                <c:pt idx="4">
                  <c:v>43.8</c:v>
                </c:pt>
              </c:numCache>
            </c:numRef>
          </c:yVal>
          <c:smooth val="1"/>
        </c:ser>
        <c:ser>
          <c:idx val="5"/>
          <c:order val="2"/>
          <c:tx>
            <c:v>9 МПа</c:v>
          </c:tx>
          <c:xVal>
            <c:numRef>
              <c:f>Лист1!$A$23:$E$23</c:f>
              <c:numCache>
                <c:formatCode>General</c:formatCode>
                <c:ptCount val="5"/>
                <c:pt idx="0">
                  <c:v>9.5</c:v>
                </c:pt>
                <c:pt idx="1">
                  <c:v>18.899999999999999</c:v>
                </c:pt>
                <c:pt idx="2">
                  <c:v>35.6</c:v>
                </c:pt>
                <c:pt idx="3">
                  <c:v>51.6</c:v>
                </c:pt>
                <c:pt idx="4">
                  <c:v>66</c:v>
                </c:pt>
              </c:numCache>
            </c:numRef>
          </c:xVal>
          <c:yVal>
            <c:numRef>
              <c:f>Лист1!$A$22:$E$22</c:f>
              <c:numCache>
                <c:formatCode>General</c:formatCode>
                <c:ptCount val="5"/>
                <c:pt idx="0">
                  <c:v>47</c:v>
                </c:pt>
                <c:pt idx="1">
                  <c:v>44.6</c:v>
                </c:pt>
                <c:pt idx="2">
                  <c:v>42.2</c:v>
                </c:pt>
                <c:pt idx="3">
                  <c:v>40.700000000000003</c:v>
                </c:pt>
                <c:pt idx="4">
                  <c:v>40.200000000000003</c:v>
                </c:pt>
              </c:numCache>
            </c:numRef>
          </c:yVal>
          <c:smooth val="1"/>
        </c:ser>
        <c:ser>
          <c:idx val="4"/>
          <c:order val="3"/>
          <c:tx>
            <c:v>6 МПа</c:v>
          </c:tx>
          <c:xVal>
            <c:numRef>
              <c:f>Лист1!$A$20:$E$20</c:f>
              <c:numCache>
                <c:formatCode>General</c:formatCode>
                <c:ptCount val="5"/>
                <c:pt idx="0">
                  <c:v>9.6</c:v>
                </c:pt>
                <c:pt idx="1">
                  <c:v>19</c:v>
                </c:pt>
                <c:pt idx="2">
                  <c:v>37</c:v>
                </c:pt>
                <c:pt idx="3">
                  <c:v>53.3</c:v>
                </c:pt>
                <c:pt idx="4">
                  <c:v>66.400000000000006</c:v>
                </c:pt>
              </c:numCache>
            </c:numRef>
          </c:xVal>
          <c:yVal>
            <c:numRef>
              <c:f>Лист1!$A$19:$E$19</c:f>
              <c:numCache>
                <c:formatCode>General</c:formatCode>
                <c:ptCount val="5"/>
                <c:pt idx="0">
                  <c:v>43</c:v>
                </c:pt>
                <c:pt idx="1">
                  <c:v>40.5</c:v>
                </c:pt>
                <c:pt idx="2">
                  <c:v>38.200000000000003</c:v>
                </c:pt>
                <c:pt idx="3">
                  <c:v>36.4</c:v>
                </c:pt>
                <c:pt idx="4">
                  <c:v>35.1</c:v>
                </c:pt>
              </c:numCache>
            </c:numRef>
          </c:yVal>
          <c:smooth val="1"/>
        </c:ser>
        <c:ser>
          <c:idx val="3"/>
          <c:order val="4"/>
          <c:tx>
            <c:v>3 МПа</c:v>
          </c:tx>
          <c:xVal>
            <c:numRef>
              <c:f>Лист1!$A$17:$E$17</c:f>
              <c:numCache>
                <c:formatCode>General</c:formatCode>
                <c:ptCount val="5"/>
                <c:pt idx="0">
                  <c:v>9.7000000000000011</c:v>
                </c:pt>
                <c:pt idx="1">
                  <c:v>19.2</c:v>
                </c:pt>
                <c:pt idx="2">
                  <c:v>37.5</c:v>
                </c:pt>
                <c:pt idx="3">
                  <c:v>53.6</c:v>
                </c:pt>
                <c:pt idx="4">
                  <c:v>68.599999999999994</c:v>
                </c:pt>
              </c:numCache>
            </c:numRef>
          </c:xVal>
          <c:yVal>
            <c:numRef>
              <c:f>Лист1!$A$16:$E$16</c:f>
              <c:numCache>
                <c:formatCode>General</c:formatCode>
                <c:ptCount val="5"/>
                <c:pt idx="0">
                  <c:v>40</c:v>
                </c:pt>
                <c:pt idx="1">
                  <c:v>37.5</c:v>
                </c:pt>
                <c:pt idx="2">
                  <c:v>33.5</c:v>
                </c:pt>
                <c:pt idx="3">
                  <c:v>31</c:v>
                </c:pt>
                <c:pt idx="4">
                  <c:v>30</c:v>
                </c:pt>
              </c:numCache>
            </c:numRef>
          </c:yVal>
          <c:smooth val="1"/>
        </c:ser>
        <c:ser>
          <c:idx val="2"/>
          <c:order val="5"/>
          <c:tx>
            <c:v>1 МПа</c:v>
          </c:tx>
          <c:xVal>
            <c:numRef>
              <c:f>Лист1!$A$14:$E$14</c:f>
              <c:numCache>
                <c:formatCode>General</c:formatCode>
                <c:ptCount val="5"/>
                <c:pt idx="0">
                  <c:v>9.8000000000000007</c:v>
                </c:pt>
                <c:pt idx="1">
                  <c:v>19.399999999999999</c:v>
                </c:pt>
                <c:pt idx="2">
                  <c:v>38.200000000000003</c:v>
                </c:pt>
                <c:pt idx="3">
                  <c:v>55.2</c:v>
                </c:pt>
                <c:pt idx="4">
                  <c:v>70.5</c:v>
                </c:pt>
              </c:numCache>
            </c:numRef>
          </c:xVal>
          <c:yVal>
            <c:numRef>
              <c:f>Лист1!$A$13:$E$13</c:f>
              <c:numCache>
                <c:formatCode>General</c:formatCode>
                <c:ptCount val="5"/>
                <c:pt idx="0">
                  <c:v>37</c:v>
                </c:pt>
                <c:pt idx="1">
                  <c:v>33.700000000000003</c:v>
                </c:pt>
                <c:pt idx="2">
                  <c:v>28.5</c:v>
                </c:pt>
                <c:pt idx="3">
                  <c:v>25.4</c:v>
                </c:pt>
                <c:pt idx="4">
                  <c:v>24.6</c:v>
                </c:pt>
              </c:numCache>
            </c:numRef>
          </c:yVal>
          <c:smooth val="1"/>
        </c:ser>
        <c:ser>
          <c:idx val="1"/>
          <c:order val="6"/>
          <c:tx>
            <c:v>0,5 МПа</c:v>
          </c:tx>
          <c:xVal>
            <c:numRef>
              <c:f>Лист1!$A$10:$E$10</c:f>
              <c:numCache>
                <c:formatCode>General</c:formatCode>
                <c:ptCount val="5"/>
                <c:pt idx="0">
                  <c:v>9.9</c:v>
                </c:pt>
                <c:pt idx="1">
                  <c:v>19.8</c:v>
                </c:pt>
                <c:pt idx="2">
                  <c:v>38.300000000000004</c:v>
                </c:pt>
                <c:pt idx="3">
                  <c:v>55.8</c:v>
                </c:pt>
                <c:pt idx="4">
                  <c:v>71.2</c:v>
                </c:pt>
              </c:numCache>
            </c:numRef>
          </c:xVal>
          <c:yVal>
            <c:numRef>
              <c:f>Лист1!$A$9:$E$9</c:f>
              <c:numCache>
                <c:formatCode>General</c:formatCode>
                <c:ptCount val="5"/>
                <c:pt idx="0">
                  <c:v>31</c:v>
                </c:pt>
                <c:pt idx="1">
                  <c:v>28</c:v>
                </c:pt>
                <c:pt idx="2">
                  <c:v>25</c:v>
                </c:pt>
                <c:pt idx="3">
                  <c:v>23</c:v>
                </c:pt>
                <c:pt idx="4">
                  <c:v>21.9</c:v>
                </c:pt>
              </c:numCache>
            </c:numRef>
          </c:yVal>
          <c:smooth val="1"/>
        </c:ser>
        <c:ser>
          <c:idx val="0"/>
          <c:order val="7"/>
          <c:tx>
            <c:v>0,1 МПа</c:v>
          </c:tx>
          <c:marker>
            <c:symbol val="diamond"/>
            <c:size val="4"/>
          </c:marker>
          <c:xVal>
            <c:numRef>
              <c:f>Лист1!$A$6:$E$6</c:f>
              <c:numCache>
                <c:formatCode>General</c:formatCode>
                <c:ptCount val="5"/>
                <c:pt idx="0">
                  <c:v>10</c:v>
                </c:pt>
                <c:pt idx="1">
                  <c:v>20.100000000000001</c:v>
                </c:pt>
                <c:pt idx="2">
                  <c:v>39.4</c:v>
                </c:pt>
                <c:pt idx="3">
                  <c:v>55.6</c:v>
                </c:pt>
                <c:pt idx="4">
                  <c:v>70.099999999999994</c:v>
                </c:pt>
              </c:numCache>
            </c:numRef>
          </c:xVal>
          <c:yVal>
            <c:numRef>
              <c:f>Лист1!$A$5:$E$5</c:f>
              <c:numCache>
                <c:formatCode>General</c:formatCode>
                <c:ptCount val="5"/>
                <c:pt idx="0">
                  <c:v>26</c:v>
                </c:pt>
                <c:pt idx="1">
                  <c:v>24</c:v>
                </c:pt>
                <c:pt idx="2">
                  <c:v>21</c:v>
                </c:pt>
                <c:pt idx="3">
                  <c:v>20.399999999999999</c:v>
                </c:pt>
                <c:pt idx="4">
                  <c:v>19.8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876032"/>
        <c:axId val="81876608"/>
      </c:scatterChart>
      <c:valAx>
        <c:axId val="81876032"/>
        <c:scaling>
          <c:orientation val="minMax"/>
          <c:max val="75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81876608"/>
        <c:crosses val="autoZero"/>
        <c:crossBetween val="midCat"/>
        <c:majorUnit val="10"/>
      </c:valAx>
      <c:valAx>
        <c:axId val="81876608"/>
        <c:scaling>
          <c:orientation val="minMax"/>
          <c:max val="105"/>
          <c:min val="1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18760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Лист1!$D$6:$D$11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Лист1!$E$6:$E$11</c:f>
              <c:numCache>
                <c:formatCode>General</c:formatCode>
                <c:ptCount val="6"/>
                <c:pt idx="1">
                  <c:v>0.3000000000000001</c:v>
                </c:pt>
                <c:pt idx="5">
                  <c:v>0.70000000000000018</c:v>
                </c:pt>
              </c:numCache>
            </c:numRef>
          </c:yVal>
          <c:smooth val="1"/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Лист1!$D$6:$D$11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Лист1!$F$6:$F$11</c:f>
              <c:numCache>
                <c:formatCode>General</c:formatCode>
                <c:ptCount val="6"/>
                <c:pt idx="1">
                  <c:v>0.4</c:v>
                </c:pt>
                <c:pt idx="5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567296"/>
        <c:axId val="98567872"/>
      </c:scatterChart>
      <c:valAx>
        <c:axId val="98567296"/>
        <c:scaling>
          <c:orientation val="minMax"/>
          <c:max val="6"/>
          <c:min val="2"/>
        </c:scaling>
        <c:delete val="0"/>
        <c:axPos val="b"/>
        <c:numFmt formatCode="General" sourceLinked="1"/>
        <c:majorTickMark val="out"/>
        <c:minorTickMark val="none"/>
        <c:tickLblPos val="nextTo"/>
        <c:crossAx val="98567872"/>
        <c:crosses val="autoZero"/>
        <c:crossBetween val="midCat"/>
        <c:majorUnit val="1"/>
      </c:valAx>
      <c:valAx>
        <c:axId val="98567872"/>
        <c:scaling>
          <c:orientation val="minMax"/>
          <c:max val="1.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567296"/>
        <c:crosses val="autoZero"/>
        <c:crossBetween val="midCat"/>
        <c:majorUnit val="0.2"/>
      </c:valAx>
    </c:plotArea>
    <c:plotVisOnly val="1"/>
    <c:dispBlanksAs val="span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7"/>
          <c:order val="0"/>
          <c:tx>
            <c:v>15 МПа</c:v>
          </c:tx>
          <c:marker>
            <c:symbol val="diamond"/>
            <c:size val="8"/>
          </c:marker>
          <c:xVal>
            <c:numRef>
              <c:f>Лист1!$S$29:$W$29</c:f>
              <c:numCache>
                <c:formatCode>General</c:formatCode>
                <c:ptCount val="5"/>
                <c:pt idx="0">
                  <c:v>9.5</c:v>
                </c:pt>
                <c:pt idx="1">
                  <c:v>16</c:v>
                </c:pt>
                <c:pt idx="2">
                  <c:v>31.5</c:v>
                </c:pt>
                <c:pt idx="3">
                  <c:v>44.5</c:v>
                </c:pt>
                <c:pt idx="4">
                  <c:v>56.8</c:v>
                </c:pt>
              </c:numCache>
            </c:numRef>
          </c:xVal>
          <c:yVal>
            <c:numRef>
              <c:f>Лист1!$S$28:$W$28</c:f>
              <c:numCache>
                <c:formatCode>General</c:formatCode>
                <c:ptCount val="5"/>
                <c:pt idx="0">
                  <c:v>101</c:v>
                </c:pt>
                <c:pt idx="1">
                  <c:v>92.3</c:v>
                </c:pt>
                <c:pt idx="2">
                  <c:v>80</c:v>
                </c:pt>
                <c:pt idx="3">
                  <c:v>77.099999999999994</c:v>
                </c:pt>
                <c:pt idx="4">
                  <c:v>77.2</c:v>
                </c:pt>
              </c:numCache>
            </c:numRef>
          </c:yVal>
          <c:smooth val="1"/>
        </c:ser>
        <c:ser>
          <c:idx val="6"/>
          <c:order val="1"/>
          <c:tx>
            <c:v>12 МПа</c:v>
          </c:tx>
          <c:xVal>
            <c:numRef>
              <c:f>Лист1!$S$26:$W$26</c:f>
              <c:numCache>
                <c:formatCode>General</c:formatCode>
                <c:ptCount val="5"/>
                <c:pt idx="0">
                  <c:v>9.5</c:v>
                </c:pt>
                <c:pt idx="1">
                  <c:v>16.100000000000001</c:v>
                </c:pt>
                <c:pt idx="2">
                  <c:v>31.8</c:v>
                </c:pt>
                <c:pt idx="3">
                  <c:v>45.6</c:v>
                </c:pt>
                <c:pt idx="4">
                  <c:v>58.8</c:v>
                </c:pt>
              </c:numCache>
            </c:numRef>
          </c:xVal>
          <c:yVal>
            <c:numRef>
              <c:f>Лист1!$S$25:$W$25</c:f>
              <c:numCache>
                <c:formatCode>General</c:formatCode>
                <c:ptCount val="5"/>
                <c:pt idx="0">
                  <c:v>90</c:v>
                </c:pt>
                <c:pt idx="1">
                  <c:v>82.5</c:v>
                </c:pt>
                <c:pt idx="2">
                  <c:v>74.2</c:v>
                </c:pt>
                <c:pt idx="3">
                  <c:v>72.099999999999994</c:v>
                </c:pt>
                <c:pt idx="4">
                  <c:v>71.5</c:v>
                </c:pt>
              </c:numCache>
            </c:numRef>
          </c:yVal>
          <c:smooth val="1"/>
        </c:ser>
        <c:ser>
          <c:idx val="5"/>
          <c:order val="2"/>
          <c:tx>
            <c:v>9 МПа</c:v>
          </c:tx>
          <c:xVal>
            <c:numRef>
              <c:f>Лист1!$S$23:$W$23</c:f>
              <c:numCache>
                <c:formatCode>General</c:formatCode>
                <c:ptCount val="5"/>
                <c:pt idx="0">
                  <c:v>9.5</c:v>
                </c:pt>
                <c:pt idx="1">
                  <c:v>16.3</c:v>
                </c:pt>
                <c:pt idx="2">
                  <c:v>32.5</c:v>
                </c:pt>
                <c:pt idx="3">
                  <c:v>47.6</c:v>
                </c:pt>
                <c:pt idx="4">
                  <c:v>60.1</c:v>
                </c:pt>
              </c:numCache>
            </c:numRef>
          </c:xVal>
          <c:yVal>
            <c:numRef>
              <c:f>Лист1!$S$22:$W$22</c:f>
              <c:numCache>
                <c:formatCode>General</c:formatCode>
                <c:ptCount val="5"/>
                <c:pt idx="0">
                  <c:v>82</c:v>
                </c:pt>
                <c:pt idx="1">
                  <c:v>77</c:v>
                </c:pt>
                <c:pt idx="2">
                  <c:v>67.900000000000006</c:v>
                </c:pt>
                <c:pt idx="3">
                  <c:v>66.3</c:v>
                </c:pt>
                <c:pt idx="4">
                  <c:v>65.099999999999994</c:v>
                </c:pt>
              </c:numCache>
            </c:numRef>
          </c:yVal>
          <c:smooth val="1"/>
        </c:ser>
        <c:ser>
          <c:idx val="4"/>
          <c:order val="3"/>
          <c:tx>
            <c:v>6 МПа</c:v>
          </c:tx>
          <c:xVal>
            <c:numRef>
              <c:f>Лист1!$S$20:$W$20</c:f>
              <c:numCache>
                <c:formatCode>General</c:formatCode>
                <c:ptCount val="5"/>
                <c:pt idx="0">
                  <c:v>9.6</c:v>
                </c:pt>
                <c:pt idx="1">
                  <c:v>17.5</c:v>
                </c:pt>
                <c:pt idx="2">
                  <c:v>33.9</c:v>
                </c:pt>
                <c:pt idx="3">
                  <c:v>48.8</c:v>
                </c:pt>
                <c:pt idx="4">
                  <c:v>61.4</c:v>
                </c:pt>
              </c:numCache>
            </c:numRef>
          </c:xVal>
          <c:yVal>
            <c:numRef>
              <c:f>Лист1!$S$19:$W$19</c:f>
              <c:numCache>
                <c:formatCode>General</c:formatCode>
                <c:ptCount val="5"/>
                <c:pt idx="0">
                  <c:v>70</c:v>
                </c:pt>
                <c:pt idx="1">
                  <c:v>65</c:v>
                </c:pt>
                <c:pt idx="2">
                  <c:v>60.7</c:v>
                </c:pt>
                <c:pt idx="3">
                  <c:v>58.5</c:v>
                </c:pt>
                <c:pt idx="4">
                  <c:v>56.5</c:v>
                </c:pt>
              </c:numCache>
            </c:numRef>
          </c:yVal>
          <c:smooth val="1"/>
        </c:ser>
        <c:ser>
          <c:idx val="3"/>
          <c:order val="4"/>
          <c:tx>
            <c:v>3 МПа</c:v>
          </c:tx>
          <c:xVal>
            <c:numRef>
              <c:f>Лист1!$S$17:$W$17</c:f>
              <c:numCache>
                <c:formatCode>General</c:formatCode>
                <c:ptCount val="5"/>
                <c:pt idx="0">
                  <c:v>9.7000000000000011</c:v>
                </c:pt>
                <c:pt idx="1">
                  <c:v>17.899999999999999</c:v>
                </c:pt>
                <c:pt idx="2">
                  <c:v>35.6</c:v>
                </c:pt>
                <c:pt idx="3">
                  <c:v>51.4</c:v>
                </c:pt>
                <c:pt idx="4">
                  <c:v>64.3</c:v>
                </c:pt>
              </c:numCache>
            </c:numRef>
          </c:xVal>
          <c:yVal>
            <c:numRef>
              <c:f>Лист1!$S$16:$W$16</c:f>
              <c:numCache>
                <c:formatCode>General</c:formatCode>
                <c:ptCount val="5"/>
                <c:pt idx="0">
                  <c:v>62.5</c:v>
                </c:pt>
                <c:pt idx="1">
                  <c:v>56.6</c:v>
                </c:pt>
                <c:pt idx="2">
                  <c:v>48.8</c:v>
                </c:pt>
                <c:pt idx="3">
                  <c:v>46.6</c:v>
                </c:pt>
                <c:pt idx="4">
                  <c:v>45.7</c:v>
                </c:pt>
              </c:numCache>
            </c:numRef>
          </c:yVal>
          <c:smooth val="1"/>
        </c:ser>
        <c:ser>
          <c:idx val="2"/>
          <c:order val="5"/>
          <c:tx>
            <c:v>1 МПа</c:v>
          </c:tx>
          <c:xVal>
            <c:numRef>
              <c:f>Лист1!$S$14:$W$14</c:f>
              <c:numCache>
                <c:formatCode>General</c:formatCode>
                <c:ptCount val="5"/>
                <c:pt idx="0">
                  <c:v>9.8000000000000007</c:v>
                </c:pt>
                <c:pt idx="1">
                  <c:v>18.2</c:v>
                </c:pt>
                <c:pt idx="2">
                  <c:v>36.200000000000003</c:v>
                </c:pt>
                <c:pt idx="3">
                  <c:v>52.8</c:v>
                </c:pt>
                <c:pt idx="4">
                  <c:v>66.5</c:v>
                </c:pt>
              </c:numCache>
            </c:numRef>
          </c:xVal>
          <c:yVal>
            <c:numRef>
              <c:f>Лист1!$S$13:$W$13</c:f>
              <c:numCache>
                <c:formatCode>General</c:formatCode>
                <c:ptCount val="5"/>
                <c:pt idx="0">
                  <c:v>57.6</c:v>
                </c:pt>
                <c:pt idx="1">
                  <c:v>52.3</c:v>
                </c:pt>
                <c:pt idx="2">
                  <c:v>42.5</c:v>
                </c:pt>
                <c:pt idx="3">
                  <c:v>39.5</c:v>
                </c:pt>
                <c:pt idx="4">
                  <c:v>37.1</c:v>
                </c:pt>
              </c:numCache>
            </c:numRef>
          </c:yVal>
          <c:smooth val="1"/>
        </c:ser>
        <c:ser>
          <c:idx val="1"/>
          <c:order val="6"/>
          <c:tx>
            <c:v>0,5 МПа</c:v>
          </c:tx>
          <c:xVal>
            <c:numRef>
              <c:f>Лист1!$S$10:$W$10</c:f>
              <c:numCache>
                <c:formatCode>General</c:formatCode>
                <c:ptCount val="5"/>
                <c:pt idx="0">
                  <c:v>9.9</c:v>
                </c:pt>
                <c:pt idx="1">
                  <c:v>18.5</c:v>
                </c:pt>
                <c:pt idx="2">
                  <c:v>37.300000000000004</c:v>
                </c:pt>
                <c:pt idx="3">
                  <c:v>53.6</c:v>
                </c:pt>
                <c:pt idx="4">
                  <c:v>68.900000000000006</c:v>
                </c:pt>
              </c:numCache>
            </c:numRef>
          </c:xVal>
          <c:yVal>
            <c:numRef>
              <c:f>Лист1!$S$9:$W$9</c:f>
              <c:numCache>
                <c:formatCode>General</c:formatCode>
                <c:ptCount val="5"/>
                <c:pt idx="0">
                  <c:v>52.3</c:v>
                </c:pt>
                <c:pt idx="1">
                  <c:v>46.4</c:v>
                </c:pt>
                <c:pt idx="2">
                  <c:v>38.1</c:v>
                </c:pt>
                <c:pt idx="3">
                  <c:v>35.4</c:v>
                </c:pt>
                <c:pt idx="4">
                  <c:v>33</c:v>
                </c:pt>
              </c:numCache>
            </c:numRef>
          </c:yVal>
          <c:smooth val="1"/>
        </c:ser>
        <c:ser>
          <c:idx val="0"/>
          <c:order val="7"/>
          <c:tx>
            <c:v>0,1 МПа</c:v>
          </c:tx>
          <c:marker>
            <c:symbol val="diamond"/>
            <c:size val="4"/>
          </c:marker>
          <c:xVal>
            <c:numRef>
              <c:f>Лист1!$S$6:$W$6</c:f>
              <c:numCache>
                <c:formatCode>General</c:formatCode>
                <c:ptCount val="5"/>
                <c:pt idx="0">
                  <c:v>10</c:v>
                </c:pt>
                <c:pt idx="1">
                  <c:v>19</c:v>
                </c:pt>
                <c:pt idx="2">
                  <c:v>37.9</c:v>
                </c:pt>
                <c:pt idx="3">
                  <c:v>55.9</c:v>
                </c:pt>
                <c:pt idx="4">
                  <c:v>70.8</c:v>
                </c:pt>
              </c:numCache>
            </c:numRef>
          </c:xVal>
          <c:yVal>
            <c:numRef>
              <c:f>Лист1!$S$5:$W$5</c:f>
              <c:numCache>
                <c:formatCode>General</c:formatCode>
                <c:ptCount val="5"/>
                <c:pt idx="0">
                  <c:v>47.5</c:v>
                </c:pt>
                <c:pt idx="1">
                  <c:v>41.9</c:v>
                </c:pt>
                <c:pt idx="2">
                  <c:v>32</c:v>
                </c:pt>
                <c:pt idx="3">
                  <c:v>25.9</c:v>
                </c:pt>
                <c:pt idx="4">
                  <c:v>23.9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878336"/>
        <c:axId val="128851968"/>
      </c:scatterChart>
      <c:valAx>
        <c:axId val="81878336"/>
        <c:scaling>
          <c:orientation val="minMax"/>
          <c:max val="75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28851968"/>
        <c:crosses val="autoZero"/>
        <c:crossBetween val="midCat"/>
        <c:majorUnit val="10"/>
      </c:valAx>
      <c:valAx>
        <c:axId val="128851968"/>
        <c:scaling>
          <c:orientation val="minMax"/>
          <c:max val="105"/>
          <c:min val="1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18783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7"/>
          <c:order val="0"/>
          <c:tx>
            <c:v>15 МПа</c:v>
          </c:tx>
          <c:marker>
            <c:symbol val="diamond"/>
            <c:size val="8"/>
          </c:marker>
          <c:xVal>
            <c:numRef>
              <c:f>Лист1!$J$29:$N$29</c:f>
              <c:numCache>
                <c:formatCode>General</c:formatCode>
                <c:ptCount val="5"/>
                <c:pt idx="0">
                  <c:v>9.5</c:v>
                </c:pt>
                <c:pt idx="1">
                  <c:v>16</c:v>
                </c:pt>
                <c:pt idx="2">
                  <c:v>32</c:v>
                </c:pt>
                <c:pt idx="3">
                  <c:v>47</c:v>
                </c:pt>
                <c:pt idx="4">
                  <c:v>58</c:v>
                </c:pt>
              </c:numCache>
            </c:numRef>
          </c:xVal>
          <c:yVal>
            <c:numRef>
              <c:f>Лист1!$J$28:$N$28</c:f>
              <c:numCache>
                <c:formatCode>General</c:formatCode>
                <c:ptCount val="5"/>
                <c:pt idx="0">
                  <c:v>81</c:v>
                </c:pt>
                <c:pt idx="1">
                  <c:v>76</c:v>
                </c:pt>
                <c:pt idx="2">
                  <c:v>69</c:v>
                </c:pt>
                <c:pt idx="3">
                  <c:v>67.5</c:v>
                </c:pt>
                <c:pt idx="4">
                  <c:v>67</c:v>
                </c:pt>
              </c:numCache>
            </c:numRef>
          </c:yVal>
          <c:smooth val="1"/>
        </c:ser>
        <c:ser>
          <c:idx val="6"/>
          <c:order val="1"/>
          <c:tx>
            <c:v>12 МПа</c:v>
          </c:tx>
          <c:xVal>
            <c:numRef>
              <c:f>Лист1!$J$26:$N$26</c:f>
              <c:numCache>
                <c:formatCode>General</c:formatCode>
                <c:ptCount val="5"/>
                <c:pt idx="0">
                  <c:v>9.5</c:v>
                </c:pt>
                <c:pt idx="1">
                  <c:v>16.399999999999999</c:v>
                </c:pt>
                <c:pt idx="2">
                  <c:v>33</c:v>
                </c:pt>
                <c:pt idx="3">
                  <c:v>47.9</c:v>
                </c:pt>
                <c:pt idx="4">
                  <c:v>59.7</c:v>
                </c:pt>
              </c:numCache>
            </c:numRef>
          </c:xVal>
          <c:yVal>
            <c:numRef>
              <c:f>Лист1!$J$25:$N$25</c:f>
              <c:numCache>
                <c:formatCode>General</c:formatCode>
                <c:ptCount val="5"/>
                <c:pt idx="0">
                  <c:v>74</c:v>
                </c:pt>
                <c:pt idx="1">
                  <c:v>68.5</c:v>
                </c:pt>
                <c:pt idx="2">
                  <c:v>62.2</c:v>
                </c:pt>
                <c:pt idx="3">
                  <c:v>61.3</c:v>
                </c:pt>
                <c:pt idx="4">
                  <c:v>60.4</c:v>
                </c:pt>
              </c:numCache>
            </c:numRef>
          </c:yVal>
          <c:smooth val="1"/>
        </c:ser>
        <c:ser>
          <c:idx val="5"/>
          <c:order val="2"/>
          <c:tx>
            <c:v>9 МПа</c:v>
          </c:tx>
          <c:xVal>
            <c:numRef>
              <c:f>Лист1!$J$23:$N$23</c:f>
              <c:numCache>
                <c:formatCode>General</c:formatCode>
                <c:ptCount val="5"/>
                <c:pt idx="0">
                  <c:v>9.5</c:v>
                </c:pt>
                <c:pt idx="1">
                  <c:v>17.8</c:v>
                </c:pt>
                <c:pt idx="2">
                  <c:v>34.200000000000003</c:v>
                </c:pt>
                <c:pt idx="3">
                  <c:v>48.9</c:v>
                </c:pt>
                <c:pt idx="4">
                  <c:v>61.9</c:v>
                </c:pt>
              </c:numCache>
            </c:numRef>
          </c:xVal>
          <c:yVal>
            <c:numRef>
              <c:f>Лист1!$J$22:$N$22</c:f>
              <c:numCache>
                <c:formatCode>General</c:formatCode>
                <c:ptCount val="5"/>
                <c:pt idx="0">
                  <c:v>65</c:v>
                </c:pt>
                <c:pt idx="1">
                  <c:v>60</c:v>
                </c:pt>
                <c:pt idx="2">
                  <c:v>56.4</c:v>
                </c:pt>
                <c:pt idx="3">
                  <c:v>55.4</c:v>
                </c:pt>
                <c:pt idx="4">
                  <c:v>53.8</c:v>
                </c:pt>
              </c:numCache>
            </c:numRef>
          </c:yVal>
          <c:smooth val="1"/>
        </c:ser>
        <c:ser>
          <c:idx val="4"/>
          <c:order val="3"/>
          <c:tx>
            <c:v>6 МПа</c:v>
          </c:tx>
          <c:xVal>
            <c:numRef>
              <c:f>Лист1!$J$20:$N$20</c:f>
              <c:numCache>
                <c:formatCode>General</c:formatCode>
                <c:ptCount val="5"/>
                <c:pt idx="0">
                  <c:v>9.6</c:v>
                </c:pt>
                <c:pt idx="1">
                  <c:v>18.2</c:v>
                </c:pt>
                <c:pt idx="2">
                  <c:v>34.9</c:v>
                </c:pt>
                <c:pt idx="3">
                  <c:v>50.5</c:v>
                </c:pt>
                <c:pt idx="4">
                  <c:v>64.599999999999994</c:v>
                </c:pt>
              </c:numCache>
            </c:numRef>
          </c:xVal>
          <c:yVal>
            <c:numRef>
              <c:f>Лист1!$J$19:$N$19</c:f>
              <c:numCache>
                <c:formatCode>General</c:formatCode>
                <c:ptCount val="5"/>
                <c:pt idx="0">
                  <c:v>58</c:v>
                </c:pt>
                <c:pt idx="1">
                  <c:v>52.9</c:v>
                </c:pt>
                <c:pt idx="2">
                  <c:v>49.7</c:v>
                </c:pt>
                <c:pt idx="3">
                  <c:v>48.5</c:v>
                </c:pt>
                <c:pt idx="4">
                  <c:v>47.4</c:v>
                </c:pt>
              </c:numCache>
            </c:numRef>
          </c:yVal>
          <c:smooth val="1"/>
        </c:ser>
        <c:ser>
          <c:idx val="3"/>
          <c:order val="4"/>
          <c:tx>
            <c:v>3 МПа</c:v>
          </c:tx>
          <c:xVal>
            <c:numRef>
              <c:f>Лист1!$J$17:$N$17</c:f>
              <c:numCache>
                <c:formatCode>General</c:formatCode>
                <c:ptCount val="5"/>
                <c:pt idx="0">
                  <c:v>9.7000000000000011</c:v>
                </c:pt>
                <c:pt idx="1">
                  <c:v>18.600000000000001</c:v>
                </c:pt>
                <c:pt idx="2">
                  <c:v>36.6</c:v>
                </c:pt>
                <c:pt idx="3">
                  <c:v>52.6</c:v>
                </c:pt>
                <c:pt idx="4">
                  <c:v>66.3</c:v>
                </c:pt>
              </c:numCache>
            </c:numRef>
          </c:xVal>
          <c:yVal>
            <c:numRef>
              <c:f>Лист1!$J$16:$N$16</c:f>
              <c:numCache>
                <c:formatCode>General</c:formatCode>
                <c:ptCount val="5"/>
                <c:pt idx="0">
                  <c:v>54</c:v>
                </c:pt>
                <c:pt idx="1">
                  <c:v>48.4</c:v>
                </c:pt>
                <c:pt idx="2">
                  <c:v>41.9</c:v>
                </c:pt>
                <c:pt idx="3">
                  <c:v>40.4</c:v>
                </c:pt>
                <c:pt idx="4">
                  <c:v>39.800000000000004</c:v>
                </c:pt>
              </c:numCache>
            </c:numRef>
          </c:yVal>
          <c:smooth val="1"/>
        </c:ser>
        <c:ser>
          <c:idx val="2"/>
          <c:order val="5"/>
          <c:tx>
            <c:v>1 МПа</c:v>
          </c:tx>
          <c:xVal>
            <c:numRef>
              <c:f>Лист1!$J$14:$N$14</c:f>
              <c:numCache>
                <c:formatCode>General</c:formatCode>
                <c:ptCount val="5"/>
                <c:pt idx="0">
                  <c:v>9.8000000000000007</c:v>
                </c:pt>
                <c:pt idx="1">
                  <c:v>18.8</c:v>
                </c:pt>
                <c:pt idx="2">
                  <c:v>36.700000000000003</c:v>
                </c:pt>
                <c:pt idx="3">
                  <c:v>53.6</c:v>
                </c:pt>
                <c:pt idx="4">
                  <c:v>67.900000000000006</c:v>
                </c:pt>
              </c:numCache>
            </c:numRef>
          </c:xVal>
          <c:yVal>
            <c:numRef>
              <c:f>Лист1!$J$13:$N$13</c:f>
              <c:numCache>
                <c:formatCode>General</c:formatCode>
                <c:ptCount val="5"/>
                <c:pt idx="0">
                  <c:v>50</c:v>
                </c:pt>
                <c:pt idx="1">
                  <c:v>45.2</c:v>
                </c:pt>
                <c:pt idx="2">
                  <c:v>38.5</c:v>
                </c:pt>
                <c:pt idx="3">
                  <c:v>34.800000000000004</c:v>
                </c:pt>
                <c:pt idx="4">
                  <c:v>32.1</c:v>
                </c:pt>
              </c:numCache>
            </c:numRef>
          </c:yVal>
          <c:smooth val="1"/>
        </c:ser>
        <c:ser>
          <c:idx val="1"/>
          <c:order val="6"/>
          <c:tx>
            <c:v>0,5 МПа</c:v>
          </c:tx>
          <c:xVal>
            <c:numRef>
              <c:f>Лист1!$J$10:$N$10</c:f>
              <c:numCache>
                <c:formatCode>General</c:formatCode>
                <c:ptCount val="5"/>
                <c:pt idx="0">
                  <c:v>9.9</c:v>
                </c:pt>
                <c:pt idx="1">
                  <c:v>19.100000000000001</c:v>
                </c:pt>
                <c:pt idx="2">
                  <c:v>37.5</c:v>
                </c:pt>
                <c:pt idx="3">
                  <c:v>54.2</c:v>
                </c:pt>
                <c:pt idx="4">
                  <c:v>68.400000000000006</c:v>
                </c:pt>
              </c:numCache>
            </c:numRef>
          </c:xVal>
          <c:yVal>
            <c:numRef>
              <c:f>Лист1!$J$9:$N$9</c:f>
              <c:numCache>
                <c:formatCode>General</c:formatCode>
                <c:ptCount val="5"/>
                <c:pt idx="0">
                  <c:v>45.5</c:v>
                </c:pt>
                <c:pt idx="1">
                  <c:v>40.9</c:v>
                </c:pt>
                <c:pt idx="2">
                  <c:v>34</c:v>
                </c:pt>
                <c:pt idx="3">
                  <c:v>31</c:v>
                </c:pt>
                <c:pt idx="4">
                  <c:v>29</c:v>
                </c:pt>
              </c:numCache>
            </c:numRef>
          </c:yVal>
          <c:smooth val="1"/>
        </c:ser>
        <c:ser>
          <c:idx val="0"/>
          <c:order val="7"/>
          <c:tx>
            <c:v>0,1 МПа</c:v>
          </c:tx>
          <c:marker>
            <c:symbol val="diamond"/>
            <c:size val="4"/>
          </c:marker>
          <c:xVal>
            <c:numRef>
              <c:f>Лист1!$J$6:$N$6</c:f>
              <c:numCache>
                <c:formatCode>General</c:formatCode>
                <c:ptCount val="5"/>
                <c:pt idx="0">
                  <c:v>10</c:v>
                </c:pt>
                <c:pt idx="1">
                  <c:v>19.600000000000001</c:v>
                </c:pt>
                <c:pt idx="2">
                  <c:v>37.700000000000003</c:v>
                </c:pt>
                <c:pt idx="3">
                  <c:v>55</c:v>
                </c:pt>
                <c:pt idx="4">
                  <c:v>70.2</c:v>
                </c:pt>
              </c:numCache>
            </c:numRef>
          </c:xVal>
          <c:yVal>
            <c:numRef>
              <c:f>Лист1!$J$5:$N$5</c:f>
              <c:numCache>
                <c:formatCode>General</c:formatCode>
                <c:ptCount val="5"/>
                <c:pt idx="0">
                  <c:v>37.5</c:v>
                </c:pt>
                <c:pt idx="1">
                  <c:v>33.5</c:v>
                </c:pt>
                <c:pt idx="2">
                  <c:v>27.5</c:v>
                </c:pt>
                <c:pt idx="3">
                  <c:v>23.9</c:v>
                </c:pt>
                <c:pt idx="4">
                  <c:v>22.4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853696"/>
        <c:axId val="128854272"/>
      </c:scatterChart>
      <c:valAx>
        <c:axId val="128853696"/>
        <c:scaling>
          <c:orientation val="minMax"/>
          <c:max val="75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28854272"/>
        <c:crosses val="autoZero"/>
        <c:crossBetween val="midCat"/>
        <c:majorUnit val="10"/>
      </c:valAx>
      <c:valAx>
        <c:axId val="128854272"/>
        <c:scaling>
          <c:orientation val="minMax"/>
          <c:max val="105"/>
          <c:min val="1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88536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7"/>
          <c:order val="0"/>
          <c:tx>
            <c:v>15 МПа</c:v>
          </c:tx>
          <c:marker>
            <c:symbol val="diamond"/>
            <c:size val="8"/>
          </c:marker>
          <c:xVal>
            <c:numRef>
              <c:f>Лист1!$T$73:$W$73</c:f>
              <c:numCache>
                <c:formatCode>General</c:formatCode>
                <c:ptCount val="4"/>
                <c:pt idx="0">
                  <c:v>19.7</c:v>
                </c:pt>
                <c:pt idx="1">
                  <c:v>34.5</c:v>
                </c:pt>
                <c:pt idx="2">
                  <c:v>50</c:v>
                </c:pt>
                <c:pt idx="3">
                  <c:v>63.9</c:v>
                </c:pt>
              </c:numCache>
            </c:numRef>
          </c:xVal>
          <c:yVal>
            <c:numRef>
              <c:f>Лист1!$T$72:$W$72</c:f>
              <c:numCache>
                <c:formatCode>General</c:formatCode>
                <c:ptCount val="4"/>
                <c:pt idx="0">
                  <c:v>39.9</c:v>
                </c:pt>
                <c:pt idx="1">
                  <c:v>44.2</c:v>
                </c:pt>
                <c:pt idx="2">
                  <c:v>46.3</c:v>
                </c:pt>
                <c:pt idx="3">
                  <c:v>48.7</c:v>
                </c:pt>
              </c:numCache>
            </c:numRef>
          </c:yVal>
          <c:smooth val="1"/>
        </c:ser>
        <c:ser>
          <c:idx val="6"/>
          <c:order val="1"/>
          <c:tx>
            <c:v>12 МПа</c:v>
          </c:tx>
          <c:xVal>
            <c:numRef>
              <c:f>Лист1!$T$70:$W$70</c:f>
              <c:numCache>
                <c:formatCode>General</c:formatCode>
                <c:ptCount val="4"/>
                <c:pt idx="0">
                  <c:v>19.7</c:v>
                </c:pt>
                <c:pt idx="1">
                  <c:v>35.4</c:v>
                </c:pt>
                <c:pt idx="2">
                  <c:v>51</c:v>
                </c:pt>
                <c:pt idx="3">
                  <c:v>64.7</c:v>
                </c:pt>
              </c:numCache>
            </c:numRef>
          </c:xVal>
          <c:yVal>
            <c:numRef>
              <c:f>Лист1!$T$69:$W$69</c:f>
              <c:numCache>
                <c:formatCode>General</c:formatCode>
                <c:ptCount val="4"/>
                <c:pt idx="0">
                  <c:v>37.300000000000004</c:v>
                </c:pt>
                <c:pt idx="1">
                  <c:v>40.9</c:v>
                </c:pt>
                <c:pt idx="2">
                  <c:v>43.2</c:v>
                </c:pt>
                <c:pt idx="3">
                  <c:v>45.3</c:v>
                </c:pt>
              </c:numCache>
            </c:numRef>
          </c:yVal>
          <c:smooth val="1"/>
        </c:ser>
        <c:ser>
          <c:idx val="5"/>
          <c:order val="2"/>
          <c:tx>
            <c:v>9 МПа</c:v>
          </c:tx>
          <c:xVal>
            <c:numRef>
              <c:f>Лист1!$T$67:$X$67</c:f>
              <c:numCache>
                <c:formatCode>General</c:formatCode>
                <c:ptCount val="5"/>
                <c:pt idx="0">
                  <c:v>19.8</c:v>
                </c:pt>
                <c:pt idx="1">
                  <c:v>36.4</c:v>
                </c:pt>
                <c:pt idx="2">
                  <c:v>52.1</c:v>
                </c:pt>
                <c:pt idx="3">
                  <c:v>65.7</c:v>
                </c:pt>
              </c:numCache>
            </c:numRef>
          </c:xVal>
          <c:yVal>
            <c:numRef>
              <c:f>Лист1!$T$66:$X$66</c:f>
              <c:numCache>
                <c:formatCode>General</c:formatCode>
                <c:ptCount val="5"/>
                <c:pt idx="0">
                  <c:v>33.9</c:v>
                </c:pt>
                <c:pt idx="1">
                  <c:v>37.6</c:v>
                </c:pt>
                <c:pt idx="2">
                  <c:v>39.800000000000004</c:v>
                </c:pt>
                <c:pt idx="3">
                  <c:v>41.4</c:v>
                </c:pt>
              </c:numCache>
            </c:numRef>
          </c:yVal>
          <c:smooth val="1"/>
        </c:ser>
        <c:ser>
          <c:idx val="4"/>
          <c:order val="3"/>
          <c:tx>
            <c:v>6 МПа</c:v>
          </c:tx>
          <c:xVal>
            <c:numRef>
              <c:f>Лист1!$T$64:$X$64</c:f>
              <c:numCache>
                <c:formatCode>General</c:formatCode>
                <c:ptCount val="5"/>
                <c:pt idx="0">
                  <c:v>19.7</c:v>
                </c:pt>
                <c:pt idx="1">
                  <c:v>37.5</c:v>
                </c:pt>
                <c:pt idx="2">
                  <c:v>53.3</c:v>
                </c:pt>
                <c:pt idx="3">
                  <c:v>66.5</c:v>
                </c:pt>
              </c:numCache>
            </c:numRef>
          </c:xVal>
          <c:yVal>
            <c:numRef>
              <c:f>Лист1!$T$63:$X$63</c:f>
              <c:numCache>
                <c:formatCode>General</c:formatCode>
                <c:ptCount val="5"/>
                <c:pt idx="0">
                  <c:v>29.8</c:v>
                </c:pt>
                <c:pt idx="1">
                  <c:v>32.6</c:v>
                </c:pt>
                <c:pt idx="2">
                  <c:v>34.700000000000003</c:v>
                </c:pt>
                <c:pt idx="3">
                  <c:v>36.5</c:v>
                </c:pt>
              </c:numCache>
            </c:numRef>
          </c:yVal>
          <c:smooth val="1"/>
        </c:ser>
        <c:ser>
          <c:idx val="3"/>
          <c:order val="4"/>
          <c:tx>
            <c:v>3 МПа</c:v>
          </c:tx>
          <c:xVal>
            <c:numRef>
              <c:f>Лист1!$T$61:$X$61</c:f>
              <c:numCache>
                <c:formatCode>General</c:formatCode>
                <c:ptCount val="5"/>
                <c:pt idx="0">
                  <c:v>20.2</c:v>
                </c:pt>
                <c:pt idx="1">
                  <c:v>38.4</c:v>
                </c:pt>
                <c:pt idx="2">
                  <c:v>54.7</c:v>
                </c:pt>
                <c:pt idx="3">
                  <c:v>68.400000000000006</c:v>
                </c:pt>
              </c:numCache>
            </c:numRef>
          </c:xVal>
          <c:yVal>
            <c:numRef>
              <c:f>Лист1!$T$60:$X$60</c:f>
              <c:numCache>
                <c:formatCode>General</c:formatCode>
                <c:ptCount val="5"/>
                <c:pt idx="0">
                  <c:v>24.9</c:v>
                </c:pt>
                <c:pt idx="1">
                  <c:v>26.6</c:v>
                </c:pt>
                <c:pt idx="2">
                  <c:v>28</c:v>
                </c:pt>
                <c:pt idx="3">
                  <c:v>29</c:v>
                </c:pt>
              </c:numCache>
            </c:numRef>
          </c:yVal>
          <c:smooth val="1"/>
        </c:ser>
        <c:ser>
          <c:idx val="2"/>
          <c:order val="5"/>
          <c:tx>
            <c:v>1 МПа</c:v>
          </c:tx>
          <c:xVal>
            <c:numRef>
              <c:f>Лист1!$T$58:$X$58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39.1</c:v>
                </c:pt>
                <c:pt idx="2">
                  <c:v>56.2</c:v>
                </c:pt>
                <c:pt idx="3">
                  <c:v>70.599999999999994</c:v>
                </c:pt>
              </c:numCache>
            </c:numRef>
          </c:xVal>
          <c:yVal>
            <c:numRef>
              <c:f>Лист1!$T$57:$X$57</c:f>
              <c:numCache>
                <c:formatCode>General</c:formatCode>
                <c:ptCount val="5"/>
                <c:pt idx="0">
                  <c:v>19.600000000000001</c:v>
                </c:pt>
                <c:pt idx="1">
                  <c:v>20.100000000000001</c:v>
                </c:pt>
                <c:pt idx="2">
                  <c:v>20.9</c:v>
                </c:pt>
                <c:pt idx="3">
                  <c:v>21.5</c:v>
                </c:pt>
              </c:numCache>
            </c:numRef>
          </c:yVal>
          <c:smooth val="1"/>
        </c:ser>
        <c:ser>
          <c:idx val="1"/>
          <c:order val="6"/>
          <c:tx>
            <c:v>0,5 МПа</c:v>
          </c:tx>
          <c:xVal>
            <c:numRef>
              <c:f>Лист1!$T$54:$X$54</c:f>
              <c:numCache>
                <c:formatCode>General</c:formatCode>
                <c:ptCount val="5"/>
                <c:pt idx="0">
                  <c:v>20.8</c:v>
                </c:pt>
                <c:pt idx="1">
                  <c:v>39.4</c:v>
                </c:pt>
                <c:pt idx="2">
                  <c:v>56.5</c:v>
                </c:pt>
                <c:pt idx="3">
                  <c:v>70.599999999999994</c:v>
                </c:pt>
              </c:numCache>
            </c:numRef>
          </c:xVal>
          <c:yVal>
            <c:numRef>
              <c:f>Лист1!$T$53:$X$53</c:f>
              <c:numCache>
                <c:formatCode>General</c:formatCode>
                <c:ptCount val="5"/>
                <c:pt idx="0">
                  <c:v>17.3</c:v>
                </c:pt>
                <c:pt idx="1">
                  <c:v>17.600000000000001</c:v>
                </c:pt>
                <c:pt idx="2">
                  <c:v>18</c:v>
                </c:pt>
                <c:pt idx="3">
                  <c:v>18.5</c:v>
                </c:pt>
              </c:numCache>
            </c:numRef>
          </c:yVal>
          <c:smooth val="1"/>
        </c:ser>
        <c:ser>
          <c:idx val="0"/>
          <c:order val="7"/>
          <c:tx>
            <c:v>0,1 МПа</c:v>
          </c:tx>
          <c:marker>
            <c:symbol val="diamond"/>
            <c:size val="4"/>
          </c:marker>
          <c:xVal>
            <c:numRef>
              <c:f>Лист1!$T$50:$X$50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38.9</c:v>
                </c:pt>
                <c:pt idx="2">
                  <c:v>54.5</c:v>
                </c:pt>
                <c:pt idx="3">
                  <c:v>71.5</c:v>
                </c:pt>
              </c:numCache>
            </c:numRef>
          </c:xVal>
          <c:yVal>
            <c:numRef>
              <c:f>Лист1!$T$49:$X$49</c:f>
              <c:numCache>
                <c:formatCode>General</c:formatCode>
                <c:ptCount val="5"/>
                <c:pt idx="0">
                  <c:v>14.2</c:v>
                </c:pt>
                <c:pt idx="1">
                  <c:v>13.1</c:v>
                </c:pt>
                <c:pt idx="2">
                  <c:v>12.8</c:v>
                </c:pt>
                <c:pt idx="3">
                  <c:v>13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856000"/>
        <c:axId val="128856576"/>
      </c:scatterChart>
      <c:valAx>
        <c:axId val="128856000"/>
        <c:scaling>
          <c:orientation val="minMax"/>
          <c:max val="75"/>
          <c:min val="1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28856576"/>
        <c:crosses val="autoZero"/>
        <c:crossBetween val="midCat"/>
        <c:majorUnit val="10"/>
      </c:valAx>
      <c:valAx>
        <c:axId val="128856576"/>
        <c:scaling>
          <c:orientation val="minMax"/>
          <c:max val="50"/>
          <c:min val="1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8856000"/>
        <c:crosses val="autoZero"/>
        <c:crossBetween val="midCat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7"/>
          <c:order val="0"/>
          <c:tx>
            <c:v>15 МПа</c:v>
          </c:tx>
          <c:marker>
            <c:symbol val="diamond"/>
            <c:size val="8"/>
          </c:marker>
          <c:xVal>
            <c:numRef>
              <c:f>Лист1!$K$73:$N$73</c:f>
              <c:numCache>
                <c:formatCode>General</c:formatCode>
                <c:ptCount val="4"/>
                <c:pt idx="0">
                  <c:v>19.600000000000001</c:v>
                </c:pt>
                <c:pt idx="1">
                  <c:v>37.4</c:v>
                </c:pt>
                <c:pt idx="2">
                  <c:v>51.6</c:v>
                </c:pt>
                <c:pt idx="3">
                  <c:v>65</c:v>
                </c:pt>
              </c:numCache>
            </c:numRef>
          </c:xVal>
          <c:yVal>
            <c:numRef>
              <c:f>Лист1!$K$72:$N$72</c:f>
              <c:numCache>
                <c:formatCode>General</c:formatCode>
                <c:ptCount val="4"/>
                <c:pt idx="0">
                  <c:v>35.200000000000003</c:v>
                </c:pt>
                <c:pt idx="1">
                  <c:v>38.200000000000003</c:v>
                </c:pt>
                <c:pt idx="2">
                  <c:v>39.9</c:v>
                </c:pt>
                <c:pt idx="3">
                  <c:v>41.2</c:v>
                </c:pt>
              </c:numCache>
            </c:numRef>
          </c:yVal>
          <c:smooth val="1"/>
        </c:ser>
        <c:ser>
          <c:idx val="6"/>
          <c:order val="1"/>
          <c:tx>
            <c:v>12 МПа</c:v>
          </c:tx>
          <c:xVal>
            <c:numRef>
              <c:f>Лист1!$K$70:$N$70</c:f>
              <c:numCache>
                <c:formatCode>General</c:formatCode>
                <c:ptCount val="4"/>
                <c:pt idx="0">
                  <c:v>19.600000000000001</c:v>
                </c:pt>
                <c:pt idx="1">
                  <c:v>37.6</c:v>
                </c:pt>
                <c:pt idx="2">
                  <c:v>52.5</c:v>
                </c:pt>
                <c:pt idx="3">
                  <c:v>66</c:v>
                </c:pt>
              </c:numCache>
            </c:numRef>
          </c:xVal>
          <c:yVal>
            <c:numRef>
              <c:f>Лист1!$K$69:$N$69</c:f>
              <c:numCache>
                <c:formatCode>General</c:formatCode>
                <c:ptCount val="4"/>
                <c:pt idx="0">
                  <c:v>32.9</c:v>
                </c:pt>
                <c:pt idx="1">
                  <c:v>35.700000000000003</c:v>
                </c:pt>
                <c:pt idx="2">
                  <c:v>37.300000000000004</c:v>
                </c:pt>
                <c:pt idx="3">
                  <c:v>38.9</c:v>
                </c:pt>
              </c:numCache>
            </c:numRef>
          </c:yVal>
          <c:smooth val="1"/>
        </c:ser>
        <c:ser>
          <c:idx val="5"/>
          <c:order val="2"/>
          <c:tx>
            <c:v>9 МПа</c:v>
          </c:tx>
          <c:xVal>
            <c:numRef>
              <c:f>Лист1!$K$67:$O$67</c:f>
              <c:numCache>
                <c:formatCode>General</c:formatCode>
                <c:ptCount val="5"/>
                <c:pt idx="0">
                  <c:v>19.7</c:v>
                </c:pt>
                <c:pt idx="1">
                  <c:v>37.800000000000004</c:v>
                </c:pt>
                <c:pt idx="2">
                  <c:v>53.5</c:v>
                </c:pt>
                <c:pt idx="3">
                  <c:v>67.2</c:v>
                </c:pt>
              </c:numCache>
            </c:numRef>
          </c:xVal>
          <c:yVal>
            <c:numRef>
              <c:f>Лист1!$K$66:$O$66</c:f>
              <c:numCache>
                <c:formatCode>General</c:formatCode>
                <c:ptCount val="5"/>
                <c:pt idx="0">
                  <c:v>30.2</c:v>
                </c:pt>
                <c:pt idx="1">
                  <c:v>33</c:v>
                </c:pt>
                <c:pt idx="2">
                  <c:v>34.6</c:v>
                </c:pt>
                <c:pt idx="3">
                  <c:v>35.800000000000004</c:v>
                </c:pt>
              </c:numCache>
            </c:numRef>
          </c:yVal>
          <c:smooth val="1"/>
        </c:ser>
        <c:ser>
          <c:idx val="4"/>
          <c:order val="3"/>
          <c:tx>
            <c:v>6 МПа</c:v>
          </c:tx>
          <c:xVal>
            <c:numRef>
              <c:f>Лист1!$K$64:$O$64</c:f>
              <c:numCache>
                <c:formatCode>General</c:formatCode>
                <c:ptCount val="5"/>
                <c:pt idx="0">
                  <c:v>20.100000000000001</c:v>
                </c:pt>
                <c:pt idx="1">
                  <c:v>38</c:v>
                </c:pt>
                <c:pt idx="2">
                  <c:v>54.8</c:v>
                </c:pt>
                <c:pt idx="3">
                  <c:v>68.5</c:v>
                </c:pt>
              </c:numCache>
            </c:numRef>
          </c:xVal>
          <c:yVal>
            <c:numRef>
              <c:f>Лист1!$K$63:$O$63</c:f>
              <c:numCache>
                <c:formatCode>General</c:formatCode>
                <c:ptCount val="5"/>
                <c:pt idx="0">
                  <c:v>26.9</c:v>
                </c:pt>
                <c:pt idx="1">
                  <c:v>29</c:v>
                </c:pt>
                <c:pt idx="2">
                  <c:v>30.7</c:v>
                </c:pt>
                <c:pt idx="3">
                  <c:v>31.6</c:v>
                </c:pt>
              </c:numCache>
            </c:numRef>
          </c:yVal>
          <c:smooth val="1"/>
        </c:ser>
        <c:ser>
          <c:idx val="3"/>
          <c:order val="4"/>
          <c:tx>
            <c:v>3 МПа</c:v>
          </c:tx>
          <c:xVal>
            <c:numRef>
              <c:f>Лист1!$K$61:$O$61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38.9</c:v>
                </c:pt>
                <c:pt idx="2">
                  <c:v>55.9</c:v>
                </c:pt>
                <c:pt idx="3">
                  <c:v>70.099999999999994</c:v>
                </c:pt>
              </c:numCache>
            </c:numRef>
          </c:xVal>
          <c:yVal>
            <c:numRef>
              <c:f>Лист1!$K$60:$O$60</c:f>
              <c:numCache>
                <c:formatCode>General</c:formatCode>
                <c:ptCount val="5"/>
                <c:pt idx="0">
                  <c:v>22.2</c:v>
                </c:pt>
                <c:pt idx="1">
                  <c:v>23.7</c:v>
                </c:pt>
                <c:pt idx="2">
                  <c:v>24.9</c:v>
                </c:pt>
                <c:pt idx="3">
                  <c:v>25.9</c:v>
                </c:pt>
              </c:numCache>
            </c:numRef>
          </c:yVal>
          <c:smooth val="1"/>
        </c:ser>
        <c:ser>
          <c:idx val="2"/>
          <c:order val="5"/>
          <c:tx>
            <c:v>1 МПа</c:v>
          </c:tx>
          <c:xVal>
            <c:numRef>
              <c:f>Лист1!$K$58:$O$58</c:f>
              <c:numCache>
                <c:formatCode>General</c:formatCode>
                <c:ptCount val="5"/>
                <c:pt idx="0">
                  <c:v>20.6</c:v>
                </c:pt>
                <c:pt idx="1">
                  <c:v>39.300000000000004</c:v>
                </c:pt>
                <c:pt idx="2">
                  <c:v>56.9</c:v>
                </c:pt>
                <c:pt idx="3">
                  <c:v>71</c:v>
                </c:pt>
              </c:numCache>
            </c:numRef>
          </c:xVal>
          <c:yVal>
            <c:numRef>
              <c:f>Лист1!$K$57:$O$57</c:f>
              <c:numCache>
                <c:formatCode>General</c:formatCode>
                <c:ptCount val="5"/>
                <c:pt idx="0">
                  <c:v>17.7</c:v>
                </c:pt>
                <c:pt idx="1">
                  <c:v>18.2</c:v>
                </c:pt>
                <c:pt idx="2">
                  <c:v>19</c:v>
                </c:pt>
                <c:pt idx="3">
                  <c:v>19.399999999999999</c:v>
                </c:pt>
              </c:numCache>
            </c:numRef>
          </c:yVal>
          <c:smooth val="1"/>
        </c:ser>
        <c:ser>
          <c:idx val="1"/>
          <c:order val="6"/>
          <c:tx>
            <c:v>0,5 МПа</c:v>
          </c:tx>
          <c:xVal>
            <c:numRef>
              <c:f>Лист1!$K$54:$O$54</c:f>
              <c:numCache>
                <c:formatCode>General</c:formatCode>
                <c:ptCount val="5"/>
                <c:pt idx="0">
                  <c:v>20.9</c:v>
                </c:pt>
                <c:pt idx="1">
                  <c:v>40.1</c:v>
                </c:pt>
                <c:pt idx="2">
                  <c:v>57.4</c:v>
                </c:pt>
                <c:pt idx="3">
                  <c:v>71.3</c:v>
                </c:pt>
              </c:numCache>
            </c:numRef>
          </c:xVal>
          <c:yVal>
            <c:numRef>
              <c:f>Лист1!$K$53:$O$53</c:f>
              <c:numCache>
                <c:formatCode>General</c:formatCode>
                <c:ptCount val="5"/>
                <c:pt idx="0">
                  <c:v>16.2</c:v>
                </c:pt>
                <c:pt idx="1">
                  <c:v>16.100000000000001</c:v>
                </c:pt>
                <c:pt idx="2">
                  <c:v>16.5</c:v>
                </c:pt>
                <c:pt idx="3">
                  <c:v>16.7</c:v>
                </c:pt>
              </c:numCache>
            </c:numRef>
          </c:yVal>
          <c:smooth val="1"/>
        </c:ser>
        <c:ser>
          <c:idx val="0"/>
          <c:order val="7"/>
          <c:tx>
            <c:v>0,1 МПа</c:v>
          </c:tx>
          <c:marker>
            <c:symbol val="diamond"/>
            <c:size val="4"/>
          </c:marker>
          <c:xVal>
            <c:numRef>
              <c:f>Лист1!$K$50:$O$50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39.200000000000003</c:v>
                </c:pt>
                <c:pt idx="2">
                  <c:v>56.7</c:v>
                </c:pt>
                <c:pt idx="3">
                  <c:v>73</c:v>
                </c:pt>
              </c:numCache>
            </c:numRef>
          </c:xVal>
          <c:yVal>
            <c:numRef>
              <c:f>Лист1!$K$49:$O$49</c:f>
              <c:numCache>
                <c:formatCode>General</c:formatCode>
                <c:ptCount val="5"/>
                <c:pt idx="0">
                  <c:v>13.8</c:v>
                </c:pt>
                <c:pt idx="1">
                  <c:v>12.8</c:v>
                </c:pt>
                <c:pt idx="2">
                  <c:v>12.5</c:v>
                </c:pt>
                <c:pt idx="3">
                  <c:v>12.6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59328"/>
        <c:axId val="129459904"/>
      </c:scatterChart>
      <c:valAx>
        <c:axId val="129459328"/>
        <c:scaling>
          <c:orientation val="minMax"/>
          <c:max val="75"/>
          <c:min val="1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29459904"/>
        <c:crosses val="autoZero"/>
        <c:crossBetween val="midCat"/>
        <c:majorUnit val="10"/>
      </c:valAx>
      <c:valAx>
        <c:axId val="129459904"/>
        <c:scaling>
          <c:orientation val="minMax"/>
          <c:max val="50"/>
          <c:min val="1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94593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7"/>
          <c:order val="0"/>
          <c:tx>
            <c:v>15 МПа</c:v>
          </c:tx>
          <c:marker>
            <c:symbol val="diamond"/>
            <c:size val="8"/>
          </c:marker>
          <c:xVal>
            <c:numRef>
              <c:f>Лист1!$A$73:$F$73</c:f>
              <c:numCache>
                <c:formatCode>General</c:formatCode>
                <c:ptCount val="6"/>
                <c:pt idx="1">
                  <c:v>19.8</c:v>
                </c:pt>
                <c:pt idx="2">
                  <c:v>37</c:v>
                </c:pt>
                <c:pt idx="3">
                  <c:v>53.9</c:v>
                </c:pt>
                <c:pt idx="4">
                  <c:v>67</c:v>
                </c:pt>
              </c:numCache>
            </c:numRef>
          </c:xVal>
          <c:yVal>
            <c:numRef>
              <c:f>Лист1!$A$72:$F$72</c:f>
              <c:numCache>
                <c:formatCode>General</c:formatCode>
                <c:ptCount val="6"/>
                <c:pt idx="1">
                  <c:v>29.5</c:v>
                </c:pt>
                <c:pt idx="2">
                  <c:v>31.5</c:v>
                </c:pt>
                <c:pt idx="3">
                  <c:v>33</c:v>
                </c:pt>
                <c:pt idx="4">
                  <c:v>34</c:v>
                </c:pt>
              </c:numCache>
            </c:numRef>
          </c:yVal>
          <c:smooth val="1"/>
        </c:ser>
        <c:ser>
          <c:idx val="6"/>
          <c:order val="1"/>
          <c:tx>
            <c:v>12 МПа</c:v>
          </c:tx>
          <c:xVal>
            <c:numRef>
              <c:f>Лист1!$A$70:$F$70</c:f>
              <c:numCache>
                <c:formatCode>General</c:formatCode>
                <c:ptCount val="6"/>
                <c:pt idx="1">
                  <c:v>20</c:v>
                </c:pt>
                <c:pt idx="2">
                  <c:v>37.6</c:v>
                </c:pt>
                <c:pt idx="3">
                  <c:v>54.3</c:v>
                </c:pt>
                <c:pt idx="4">
                  <c:v>68.599999999999994</c:v>
                </c:pt>
              </c:numCache>
            </c:numRef>
          </c:xVal>
          <c:yVal>
            <c:numRef>
              <c:f>Лист1!$A$69:$F$69</c:f>
              <c:numCache>
                <c:formatCode>General</c:formatCode>
                <c:ptCount val="6"/>
                <c:pt idx="1">
                  <c:v>27.5</c:v>
                </c:pt>
                <c:pt idx="2">
                  <c:v>29.6</c:v>
                </c:pt>
                <c:pt idx="3">
                  <c:v>31</c:v>
                </c:pt>
                <c:pt idx="4">
                  <c:v>31.8</c:v>
                </c:pt>
              </c:numCache>
            </c:numRef>
          </c:yVal>
          <c:smooth val="1"/>
        </c:ser>
        <c:ser>
          <c:idx val="5"/>
          <c:order val="2"/>
          <c:tx>
            <c:v>90 МПа</c:v>
          </c:tx>
          <c:xVal>
            <c:numRef>
              <c:f>Лист1!$A$67:$F$67</c:f>
              <c:numCache>
                <c:formatCode>General</c:formatCode>
                <c:ptCount val="6"/>
                <c:pt idx="1">
                  <c:v>20.2</c:v>
                </c:pt>
                <c:pt idx="2">
                  <c:v>38.300000000000004</c:v>
                </c:pt>
                <c:pt idx="3">
                  <c:v>55</c:v>
                </c:pt>
                <c:pt idx="4">
                  <c:v>69.599999999999994</c:v>
                </c:pt>
              </c:numCache>
            </c:numRef>
          </c:xVal>
          <c:yVal>
            <c:numRef>
              <c:f>Лист1!$A$66:$F$66</c:f>
              <c:numCache>
                <c:formatCode>General</c:formatCode>
                <c:ptCount val="6"/>
                <c:pt idx="1">
                  <c:v>25</c:v>
                </c:pt>
                <c:pt idx="2">
                  <c:v>27.1</c:v>
                </c:pt>
                <c:pt idx="3">
                  <c:v>28.5</c:v>
                </c:pt>
                <c:pt idx="4">
                  <c:v>28.8</c:v>
                </c:pt>
              </c:numCache>
            </c:numRef>
          </c:yVal>
          <c:smooth val="1"/>
        </c:ser>
        <c:ser>
          <c:idx val="4"/>
          <c:order val="3"/>
          <c:tx>
            <c:v>60 МПа</c:v>
          </c:tx>
          <c:xVal>
            <c:numRef>
              <c:f>Лист1!$A$64:$F$64</c:f>
              <c:numCache>
                <c:formatCode>General</c:formatCode>
                <c:ptCount val="6"/>
                <c:pt idx="1">
                  <c:v>20.6</c:v>
                </c:pt>
                <c:pt idx="2">
                  <c:v>39</c:v>
                </c:pt>
                <c:pt idx="3">
                  <c:v>54.7</c:v>
                </c:pt>
                <c:pt idx="4">
                  <c:v>70.5</c:v>
                </c:pt>
              </c:numCache>
            </c:numRef>
          </c:xVal>
          <c:yVal>
            <c:numRef>
              <c:f>Лист1!$A$63:$F$63</c:f>
              <c:numCache>
                <c:formatCode>General</c:formatCode>
                <c:ptCount val="6"/>
                <c:pt idx="1">
                  <c:v>23</c:v>
                </c:pt>
                <c:pt idx="2">
                  <c:v>24.5</c:v>
                </c:pt>
                <c:pt idx="3">
                  <c:v>25.3</c:v>
                </c:pt>
                <c:pt idx="4">
                  <c:v>26</c:v>
                </c:pt>
              </c:numCache>
            </c:numRef>
          </c:yVal>
          <c:smooth val="1"/>
        </c:ser>
        <c:ser>
          <c:idx val="3"/>
          <c:order val="4"/>
          <c:tx>
            <c:v>3 МПа</c:v>
          </c:tx>
          <c:xVal>
            <c:numRef>
              <c:f>Лист1!$A$61:$F$61</c:f>
              <c:numCache>
                <c:formatCode>General</c:formatCode>
                <c:ptCount val="6"/>
                <c:pt idx="1">
                  <c:v>20.7</c:v>
                </c:pt>
                <c:pt idx="2">
                  <c:v>39.200000000000003</c:v>
                </c:pt>
                <c:pt idx="3">
                  <c:v>56.5</c:v>
                </c:pt>
                <c:pt idx="4">
                  <c:v>70.900000000000006</c:v>
                </c:pt>
              </c:numCache>
            </c:numRef>
          </c:xVal>
          <c:yVal>
            <c:numRef>
              <c:f>Лист1!$A$60:$F$60</c:f>
              <c:numCache>
                <c:formatCode>General</c:formatCode>
                <c:ptCount val="6"/>
                <c:pt idx="1">
                  <c:v>19.8</c:v>
                </c:pt>
                <c:pt idx="2">
                  <c:v>20.7</c:v>
                </c:pt>
                <c:pt idx="3">
                  <c:v>21.3</c:v>
                </c:pt>
                <c:pt idx="4">
                  <c:v>21.8</c:v>
                </c:pt>
              </c:numCache>
            </c:numRef>
          </c:yVal>
          <c:smooth val="1"/>
        </c:ser>
        <c:ser>
          <c:idx val="2"/>
          <c:order val="5"/>
          <c:tx>
            <c:v>1 МПа</c:v>
          </c:tx>
          <c:xVal>
            <c:numRef>
              <c:f>Лист1!$A$58:$F$58</c:f>
              <c:numCache>
                <c:formatCode>General</c:formatCode>
                <c:ptCount val="6"/>
                <c:pt idx="1">
                  <c:v>20.9</c:v>
                </c:pt>
                <c:pt idx="2">
                  <c:v>39.9</c:v>
                </c:pt>
                <c:pt idx="3">
                  <c:v>56.7</c:v>
                </c:pt>
                <c:pt idx="4">
                  <c:v>72.5</c:v>
                </c:pt>
              </c:numCache>
            </c:numRef>
          </c:xVal>
          <c:yVal>
            <c:numRef>
              <c:f>Лист1!$A$57:$F$57</c:f>
              <c:numCache>
                <c:formatCode>General</c:formatCode>
                <c:ptCount val="6"/>
                <c:pt idx="1">
                  <c:v>16.5</c:v>
                </c:pt>
                <c:pt idx="2">
                  <c:v>16.3</c:v>
                </c:pt>
                <c:pt idx="3">
                  <c:v>16.600000000000001</c:v>
                </c:pt>
                <c:pt idx="4">
                  <c:v>17</c:v>
                </c:pt>
              </c:numCache>
            </c:numRef>
          </c:yVal>
          <c:smooth val="1"/>
        </c:ser>
        <c:ser>
          <c:idx val="1"/>
          <c:order val="6"/>
          <c:tx>
            <c:v>0,5 МПа</c:v>
          </c:tx>
          <c:xVal>
            <c:numRef>
              <c:f>Лист1!$A$54:$F$54</c:f>
              <c:numCache>
                <c:formatCode>General</c:formatCode>
                <c:ptCount val="6"/>
                <c:pt idx="1">
                  <c:v>21.2</c:v>
                </c:pt>
                <c:pt idx="2">
                  <c:v>40</c:v>
                </c:pt>
                <c:pt idx="3">
                  <c:v>57.9</c:v>
                </c:pt>
                <c:pt idx="4">
                  <c:v>72.8</c:v>
                </c:pt>
              </c:numCache>
            </c:numRef>
          </c:xVal>
          <c:yVal>
            <c:numRef>
              <c:f>Лист1!$A$53:$F$53</c:f>
              <c:numCache>
                <c:formatCode>General</c:formatCode>
                <c:ptCount val="6"/>
                <c:pt idx="1">
                  <c:v>15.8</c:v>
                </c:pt>
                <c:pt idx="2">
                  <c:v>14.9</c:v>
                </c:pt>
                <c:pt idx="3">
                  <c:v>15.1</c:v>
                </c:pt>
                <c:pt idx="4">
                  <c:v>15.1</c:v>
                </c:pt>
              </c:numCache>
            </c:numRef>
          </c:yVal>
          <c:smooth val="1"/>
        </c:ser>
        <c:ser>
          <c:idx val="0"/>
          <c:order val="7"/>
          <c:tx>
            <c:v>0,1 МПа</c:v>
          </c:tx>
          <c:marker>
            <c:symbol val="diamond"/>
            <c:size val="4"/>
          </c:marker>
          <c:xVal>
            <c:numRef>
              <c:f>Лист1!$A$50:$F$50</c:f>
              <c:numCache>
                <c:formatCode>General</c:formatCode>
                <c:ptCount val="6"/>
                <c:pt idx="1">
                  <c:v>21.3</c:v>
                </c:pt>
                <c:pt idx="2">
                  <c:v>39.300000000000004</c:v>
                </c:pt>
                <c:pt idx="3">
                  <c:v>56.5</c:v>
                </c:pt>
                <c:pt idx="4">
                  <c:v>71</c:v>
                </c:pt>
              </c:numCache>
            </c:numRef>
          </c:xVal>
          <c:yVal>
            <c:numRef>
              <c:f>Лист1!$A$49:$F$49</c:f>
              <c:numCache>
                <c:formatCode>General</c:formatCode>
                <c:ptCount val="6"/>
                <c:pt idx="1">
                  <c:v>13.5</c:v>
                </c:pt>
                <c:pt idx="2">
                  <c:v>12.5</c:v>
                </c:pt>
                <c:pt idx="3">
                  <c:v>12</c:v>
                </c:pt>
                <c:pt idx="4">
                  <c:v>11.8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61632"/>
        <c:axId val="129462208"/>
      </c:scatterChart>
      <c:valAx>
        <c:axId val="129461632"/>
        <c:scaling>
          <c:orientation val="minMax"/>
          <c:max val="75"/>
          <c:min val="1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29462208"/>
        <c:crosses val="autoZero"/>
        <c:crossBetween val="midCat"/>
        <c:majorUnit val="10"/>
      </c:valAx>
      <c:valAx>
        <c:axId val="129462208"/>
        <c:scaling>
          <c:orientation val="minMax"/>
          <c:max val="50"/>
          <c:min val="1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94616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1</c:v>
          </c:tx>
          <c:xVal>
            <c:numRef>
              <c:f>Лист1!$S$28:$S$31</c:f>
              <c:numCache>
                <c:formatCode>General</c:formatCode>
                <c:ptCount val="4"/>
                <c:pt idx="0">
                  <c:v>1.5</c:v>
                </c:pt>
                <c:pt idx="1">
                  <c:v>3</c:v>
                </c:pt>
                <c:pt idx="2">
                  <c:v>4.2</c:v>
                </c:pt>
                <c:pt idx="3">
                  <c:v>5.2</c:v>
                </c:pt>
              </c:numCache>
            </c:numRef>
          </c:xVal>
          <c:yVal>
            <c:numRef>
              <c:f>Лист1!$R$28:$R$31</c:f>
              <c:numCache>
                <c:formatCode>General</c:formatCode>
                <c:ptCount val="4"/>
                <c:pt idx="0">
                  <c:v>639.6</c:v>
                </c:pt>
                <c:pt idx="1">
                  <c:v>1080</c:v>
                </c:pt>
                <c:pt idx="2">
                  <c:v>1455.2</c:v>
                </c:pt>
                <c:pt idx="3">
                  <c:v>1731.2</c:v>
                </c:pt>
              </c:numCache>
            </c:numRef>
          </c:yVal>
          <c:smooth val="1"/>
        </c:ser>
        <c:ser>
          <c:idx val="1"/>
          <c:order val="1"/>
          <c:tx>
            <c:v>2</c:v>
          </c:tx>
          <c:xVal>
            <c:numRef>
              <c:f>Лист1!$V$28:$V$31</c:f>
              <c:numCache>
                <c:formatCode>General</c:formatCode>
                <c:ptCount val="4"/>
                <c:pt idx="0">
                  <c:v>1.5</c:v>
                </c:pt>
                <c:pt idx="1">
                  <c:v>3.6</c:v>
                </c:pt>
                <c:pt idx="2">
                  <c:v>5.5</c:v>
                </c:pt>
                <c:pt idx="3">
                  <c:v>7.5</c:v>
                </c:pt>
              </c:numCache>
            </c:numRef>
          </c:xVal>
          <c:yVal>
            <c:numRef>
              <c:f>Лист1!$U$28:$U$31</c:f>
              <c:numCache>
                <c:formatCode>General</c:formatCode>
                <c:ptCount val="4"/>
                <c:pt idx="0">
                  <c:v>639.6</c:v>
                </c:pt>
                <c:pt idx="1">
                  <c:v>1029.5</c:v>
                </c:pt>
                <c:pt idx="2">
                  <c:v>1400</c:v>
                </c:pt>
                <c:pt idx="3">
                  <c:v>1793.6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983040"/>
        <c:axId val="128857152"/>
      </c:scatterChart>
      <c:valAx>
        <c:axId val="12898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857152"/>
        <c:crosses val="autoZero"/>
        <c:crossBetween val="midCat"/>
      </c:valAx>
      <c:valAx>
        <c:axId val="128857152"/>
        <c:scaling>
          <c:orientation val="minMax"/>
          <c:min val="4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9830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Лист1!$L$33:$L$36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7.5</c:v>
                </c:pt>
                <c:pt idx="3">
                  <c:v>15</c:v>
                </c:pt>
              </c:numCache>
            </c:numRef>
          </c:xVal>
          <c:yVal>
            <c:numRef>
              <c:f>Лист1!$M$33:$M$36</c:f>
              <c:numCache>
                <c:formatCode>General</c:formatCode>
                <c:ptCount val="4"/>
                <c:pt idx="0">
                  <c:v>1</c:v>
                </c:pt>
                <c:pt idx="1">
                  <c:v>0.8500000000000002</c:v>
                </c:pt>
                <c:pt idx="2">
                  <c:v>0.7300000000000002</c:v>
                </c:pt>
                <c:pt idx="3">
                  <c:v>0.66000000000000025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858880"/>
        <c:axId val="128984768"/>
      </c:scatterChart>
      <c:valAx>
        <c:axId val="128858880"/>
        <c:scaling>
          <c:orientation val="minMax"/>
          <c:max val="1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28984768"/>
        <c:crosses val="autoZero"/>
        <c:crossBetween val="midCat"/>
      </c:valAx>
      <c:valAx>
        <c:axId val="128984768"/>
        <c:scaling>
          <c:orientation val="minMax"/>
          <c:min val="0.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858880"/>
        <c:crosses val="autoZero"/>
        <c:crossBetween val="midCat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Лист1!$C$5:$C$11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9</c:v>
                </c:pt>
                <c:pt idx="5">
                  <c:v>12</c:v>
                </c:pt>
                <c:pt idx="6">
                  <c:v>15</c:v>
                </c:pt>
              </c:numCache>
            </c:numRef>
          </c:xVal>
          <c:yVal>
            <c:numRef>
              <c:f>Лист1!$D$5:$D$11</c:f>
              <c:numCache>
                <c:formatCode>General</c:formatCode>
                <c:ptCount val="7"/>
                <c:pt idx="0">
                  <c:v>100</c:v>
                </c:pt>
                <c:pt idx="1">
                  <c:v>122.2</c:v>
                </c:pt>
                <c:pt idx="2">
                  <c:v>199</c:v>
                </c:pt>
                <c:pt idx="3">
                  <c:v>311</c:v>
                </c:pt>
                <c:pt idx="4">
                  <c:v>399</c:v>
                </c:pt>
                <c:pt idx="5">
                  <c:v>499</c:v>
                </c:pt>
                <c:pt idx="6">
                  <c:v>601</c:v>
                </c:pt>
              </c:numCache>
            </c:numRef>
          </c:yVal>
          <c:smooth val="1"/>
        </c:ser>
        <c:ser>
          <c:idx val="1"/>
          <c:order val="1"/>
          <c:tx>
            <c:v>конв</c:v>
          </c:tx>
          <c:xVal>
            <c:numRef>
              <c:f>Лист1!$C$5:$C$11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9</c:v>
                </c:pt>
                <c:pt idx="5">
                  <c:v>12</c:v>
                </c:pt>
                <c:pt idx="6">
                  <c:v>15</c:v>
                </c:pt>
              </c:numCache>
            </c:numRef>
          </c:xVal>
          <c:yVal>
            <c:numRef>
              <c:f>Лист1!$E$5:$E$11</c:f>
              <c:numCache>
                <c:formatCode>General</c:formatCode>
                <c:ptCount val="7"/>
                <c:pt idx="0">
                  <c:v>100</c:v>
                </c:pt>
                <c:pt idx="1">
                  <c:v>105</c:v>
                </c:pt>
                <c:pt idx="2">
                  <c:v>109</c:v>
                </c:pt>
                <c:pt idx="3">
                  <c:v>113</c:v>
                </c:pt>
                <c:pt idx="4">
                  <c:v>116</c:v>
                </c:pt>
                <c:pt idx="5">
                  <c:v>121</c:v>
                </c:pt>
                <c:pt idx="6">
                  <c:v>124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986496"/>
        <c:axId val="128987072"/>
      </c:scatterChart>
      <c:valAx>
        <c:axId val="128986496"/>
        <c:scaling>
          <c:orientation val="minMax"/>
          <c:max val="1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28987072"/>
        <c:crosses val="autoZero"/>
        <c:crossBetween val="midCat"/>
      </c:valAx>
      <c:valAx>
        <c:axId val="128987072"/>
        <c:scaling>
          <c:orientation val="minMax"/>
          <c:max val="7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9864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3F4BC4-2ED8-4DA8-A399-0BB6816AF6BD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7A44BA6-A0A4-4592-ACD9-2618662F6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44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A6252F-3243-4AC5-BADF-6C8A9507B3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Это необходимо для различных целей: облегчения процесса контроля герметичности изделий; улучшения теплопередачи в зазоре «стартового» продукта и оболочки; защиты продукта от окисления в результате его разогрева под действием облучения в процессе эксплуатации. 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Наиболее технологичным способом создания внутреннего давления является финальная герметизация аргонодуговой сваркой в среде повышенного давлении инертного газа. 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Суть этого процесса показана на слайде… изделие помещается в герметичную камеру, где создается требуемое давление инертного газа. В этой атмосфере возбуждается сварочная дуга и давление внутри образца фиксируется путем заварки капилляра.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cs typeface="Arial" charset="0"/>
              </a:rPr>
              <a:t>К изделиям предъявляются высокие требования по сплошности и герметичности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Технология сварки при повышенном давлении инертгого газа была применена при изготовлении материаловедческого образеца.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 Режимы сварки рассчитывались с учетом влияния давления на энерговыделение сварочной дуги.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С использованием способа сварки при повышенном давлении инертных газов, была разработана технология исправления дефектов сплошности сварных соединений металлов склонных к порообразованию. 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Было показано, что повторная сварка ранее забракованных сварных соединений при давлении выше 0,5 МПа позволяет полностью исключить развитие пор.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Для герметизации изделий с повышенным внутренним давлением газа используется установка успд 200. Она позволяет…. От 0 до 16мпа. Для сварки в дистанц усл . Она позволяет проводить сварку исделий  до 3 атм. Основными отличиями этой установки являются горизонтальное расположение изделий, что сделало установку мобильной и позволяет сваривать длинномерные изделия. А так же реализован бесконтактный поджиг дуги. Что снизило трудоемкость по настройке и увеличило ресурс электрода. В настоящее время на данную установку подана заявка на полезную модель.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FE2C8-E7F7-4B86-9BD3-0D614D50FD8D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1DA82-5736-4E53-9370-9A78A317B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7DEC0-91A6-411F-8883-1792BF197323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A564A-2363-4332-AC49-C45FFE3AB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B7252-1BDA-4155-B24E-DE9691CD4313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B9D0-D683-4E48-B85F-A2DA21725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F7698-A045-4963-97DC-159E991A27F9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C0A8-FE25-44A3-99EF-F27615B2F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585EF-0774-4D58-82DA-0C6DF262CC13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BA8A4-0287-431D-9336-7F134EBD6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8A01F-7D26-4ED3-A6A4-A018150A1284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9F67-2736-4AF5-B22E-1D3A3318E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42E2B-064A-4424-A958-03184CD252E4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F9271-FE4B-4D76-87ED-D380CAE2D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C7A1F-9C7C-4927-A110-445206B33B79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AC58D-7904-474B-AD3E-9005AD508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B928-34CE-444F-BCD6-5A218B49E644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2E66F-D227-482A-88CE-326EE0E9B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07BE-2B7D-415B-A600-BFC048434F82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8443-90FB-4B10-82F3-35A0E74F5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C8781-110F-4A3B-A5F4-84CC6DE07938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99144-C221-4B18-A5D2-BF20222C0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4470E9-19E3-4251-8466-14BFD45829C3}" type="datetimeFigureOut">
              <a:rPr lang="en-US"/>
              <a:pPr>
                <a:defRPr/>
              </a:pPr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4FEFA0-9177-432C-BB05-ED7DE049F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20.png"/><Relationship Id="rId4" Type="http://schemas.openxmlformats.org/officeDocument/2006/relationships/image" Target="../media/image3.jpe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10" Type="http://schemas.openxmlformats.org/officeDocument/2006/relationships/image" Target="../media/image2.e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oleObject" Target="../embeddings/oleObject5.bin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11" Type="http://schemas.openxmlformats.org/officeDocument/2006/relationships/image" Target="../media/image2.emf"/><Relationship Id="rId5" Type="http://schemas.openxmlformats.org/officeDocument/2006/relationships/image" Target="../media/image16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image" Target="../media/image24.png"/><Relationship Id="rId5" Type="http://schemas.openxmlformats.org/officeDocument/2006/relationships/chart" Target="../charts/chart3.xml"/><Relationship Id="rId10" Type="http://schemas.openxmlformats.org/officeDocument/2006/relationships/image" Target="../media/image23.png"/><Relationship Id="rId4" Type="http://schemas.openxmlformats.org/officeDocument/2006/relationships/chart" Target="../charts/chart2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oleObject" Target="../embeddings/oleObject8.bin"/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9.xml"/><Relationship Id="rId11" Type="http://schemas.openxmlformats.org/officeDocument/2006/relationships/image" Target="../media/image25.emf"/><Relationship Id="rId5" Type="http://schemas.openxmlformats.org/officeDocument/2006/relationships/chart" Target="../charts/chart8.xml"/><Relationship Id="rId10" Type="http://schemas.openxmlformats.org/officeDocument/2006/relationships/oleObject" Target="../embeddings/oleObject6.bin"/><Relationship Id="rId4" Type="http://schemas.openxmlformats.org/officeDocument/2006/relationships/chart" Target="../charts/chart7.xml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5.jpeg"/><Relationship Id="rId3" Type="http://schemas.openxmlformats.org/officeDocument/2006/relationships/image" Target="../media/image3.jpeg"/><Relationship Id="rId7" Type="http://schemas.openxmlformats.org/officeDocument/2006/relationships/image" Target="../media/image30.emf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11" Type="http://schemas.openxmlformats.org/officeDocument/2006/relationships/image" Target="../media/image33.jpeg"/><Relationship Id="rId5" Type="http://schemas.openxmlformats.org/officeDocument/2006/relationships/oleObject" Target="../embeddings/oleObject9.bin"/><Relationship Id="rId10" Type="http://schemas.openxmlformats.org/officeDocument/2006/relationships/chart" Target="../charts/chart10.xml"/><Relationship Id="rId4" Type="http://schemas.openxmlformats.org/officeDocument/2006/relationships/image" Target="../media/image29.jpeg"/><Relationship Id="rId9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7350" y="2286000"/>
            <a:ext cx="8255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155A9E"/>
                </a:solidFill>
                <a:latin typeface="Arial" pitchFamily="34" charset="0"/>
                <a:ea typeface="+mj-ea"/>
                <a:cs typeface="Arial" pitchFamily="34" charset="0"/>
              </a:rPr>
              <a:t>Сварка экспериментальных изделий и устройств для проведения реакторных испытаний</a:t>
            </a:r>
            <a:endParaRPr lang="ru-RU" sz="3200" b="1" dirty="0">
              <a:solidFill>
                <a:srgbClr val="155A9E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3338" y="4114800"/>
            <a:ext cx="7053262" cy="6096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155A9E"/>
                </a:solidFill>
                <a:latin typeface="Arial" pitchFamily="34" charset="0"/>
                <a:ea typeface="+mj-ea"/>
                <a:cs typeface="Arial" pitchFamily="34" charset="0"/>
              </a:rPr>
              <a:t>Докладчик: Каплин Александр Васильевич,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155A9E"/>
                </a:solidFill>
                <a:latin typeface="Arial" pitchFamily="34" charset="0"/>
                <a:ea typeface="+mj-ea"/>
                <a:cs typeface="Arial" pitchFamily="34" charset="0"/>
              </a:rPr>
              <a:t>начальник лаборатории службы главного сварщика АО «ГНЦ НИИАР»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4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752600" y="228600"/>
            <a:ext cx="7010400" cy="9906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Внедрение технологии сварки при повышенном давлении инертных газов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Line 28"/>
          <p:cNvSpPr>
            <a:spLocks noChangeShapeType="1"/>
          </p:cNvSpPr>
          <p:nvPr/>
        </p:nvSpPr>
        <p:spPr bwMode="auto">
          <a:xfrm>
            <a:off x="4427538" y="1262063"/>
            <a:ext cx="0" cy="3427412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4" name="Line 29"/>
          <p:cNvSpPr>
            <a:spLocks noChangeShapeType="1"/>
          </p:cNvSpPr>
          <p:nvPr/>
        </p:nvSpPr>
        <p:spPr bwMode="auto">
          <a:xfrm>
            <a:off x="9112250" y="1262063"/>
            <a:ext cx="0" cy="3427412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5" name="Line 30"/>
          <p:cNvSpPr>
            <a:spLocks noChangeShapeType="1"/>
          </p:cNvSpPr>
          <p:nvPr/>
        </p:nvSpPr>
        <p:spPr bwMode="auto">
          <a:xfrm>
            <a:off x="4427538" y="1262063"/>
            <a:ext cx="4684712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6" name="Line 31"/>
          <p:cNvSpPr>
            <a:spLocks noChangeShapeType="1"/>
          </p:cNvSpPr>
          <p:nvPr/>
        </p:nvSpPr>
        <p:spPr bwMode="auto">
          <a:xfrm>
            <a:off x="4427538" y="4689475"/>
            <a:ext cx="4684712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27" name="Рисунок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5363" y="1649413"/>
            <a:ext cx="118110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1" descr="Вырезка экрана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1900" y="1565275"/>
            <a:ext cx="9017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8439" name="Group 71"/>
          <p:cNvGraphicFramePr>
            <a:graphicFrameLocks noGrp="1"/>
          </p:cNvGraphicFramePr>
          <p:nvPr/>
        </p:nvGraphicFramePr>
        <p:xfrm>
          <a:off x="7543800" y="1614488"/>
          <a:ext cx="1371600" cy="2272358"/>
        </p:xfrm>
        <a:graphic>
          <a:graphicData uri="http://schemas.openxmlformats.org/drawingml/2006/table">
            <a:tbl>
              <a:tblPr/>
              <a:tblGrid>
                <a:gridCol w="683710"/>
                <a:gridCol w="687890"/>
              </a:tblGrid>
              <a:tr h="712102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</a:t>
                      </a:r>
                      <a:r>
                        <a:rPr lang="ru-RU" alt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=6мм, </a:t>
                      </a:r>
                      <a:r>
                        <a:rPr lang="en-US" alt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ru-RU" alt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д=3мм,</a:t>
                      </a:r>
                      <a:r>
                        <a:rPr lang="ru-RU" altLang="ru-RU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ru-RU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altLang="ru-RU" sz="1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</a:t>
                      </a:r>
                      <a:r>
                        <a:rPr lang="ru-RU" altLang="ru-RU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=1с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7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ати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9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85-90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7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65…70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7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50…55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8" name="Picture 2" descr="C:\Users\Александр\Desktop\для презентации\Безымянный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495800"/>
            <a:ext cx="33369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9" name="Picture 2" descr="X:\Kaplin\телур в разрезе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0025" y="4722813"/>
            <a:ext cx="14509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6350" y="4298950"/>
            <a:ext cx="9131300" cy="2178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51" name="Picture 3" descr="F:\Образцы для ВНИИНМ им. Бочвара\Образцы из ДУО стали\Фото ВНИИНИ 2\2871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1360488"/>
            <a:ext cx="26860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2" name="Прямоугольник 4"/>
          <p:cNvSpPr>
            <a:spLocks noChangeArrowheads="1"/>
          </p:cNvSpPr>
          <p:nvPr/>
        </p:nvSpPr>
        <p:spPr bwMode="auto">
          <a:xfrm>
            <a:off x="-12700" y="1752600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latin typeface="Calibri" pitchFamily="34" charset="0"/>
              </a:rPr>
              <a:t>экспериментальный газонаполненный образец из стали ЭП823 </a:t>
            </a:r>
            <a:endParaRPr lang="ru-RU" sz="1200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4925" y="3463925"/>
          <a:ext cx="4149551" cy="558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533400"/>
                <a:gridCol w="533400"/>
                <a:gridCol w="609600"/>
                <a:gridCol w="609600"/>
                <a:gridCol w="644351"/>
              </a:tblGrid>
              <a:tr h="24841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</a:t>
                      </a:r>
                      <a:r>
                        <a:rPr lang="ru-RU" altLang="ru-RU" sz="1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=2,5х1мм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д=1мм,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=0.4с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P,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</a:rPr>
                        <a:t>ати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уст,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А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36…42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30…35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23…28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20…25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8100" y="2041525"/>
          <a:ext cx="425217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258"/>
                <a:gridCol w="617363"/>
                <a:gridCol w="801185"/>
                <a:gridCol w="801185"/>
                <a:gridCol w="801185"/>
              </a:tblGrid>
              <a:tr h="20738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</a:t>
                      </a:r>
                      <a:r>
                        <a:rPr lang="ru-RU" alt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alt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alt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х1мм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д=1мм,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=0.4с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P,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</a:rPr>
                        <a:t>ати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20,3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3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уст,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А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55…60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53…58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793" name="TextBox 6"/>
          <p:cNvSpPr txBox="1">
            <a:spLocks noChangeArrowheads="1"/>
          </p:cNvSpPr>
          <p:nvPr/>
        </p:nvSpPr>
        <p:spPr bwMode="auto">
          <a:xfrm>
            <a:off x="1143000" y="2555875"/>
            <a:ext cx="18272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Calibri" pitchFamily="34" charset="0"/>
              </a:rPr>
              <a:t>Параметры режима сварки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24400" y="1219200"/>
            <a:ext cx="0" cy="306546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-12700" y="2767013"/>
            <a:ext cx="47371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6" name="Прямоугольник 39"/>
          <p:cNvSpPr>
            <a:spLocks noChangeArrowheads="1"/>
          </p:cNvSpPr>
          <p:nvPr/>
        </p:nvSpPr>
        <p:spPr bwMode="auto">
          <a:xfrm>
            <a:off x="-6350" y="3217863"/>
            <a:ext cx="4552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latin typeface="Calibri" pitchFamily="34" charset="0"/>
              </a:rPr>
              <a:t>экспериментальный газонаполненный образец из стали ЭП823 </a:t>
            </a:r>
            <a:endParaRPr lang="ru-RU" sz="1200">
              <a:latin typeface="Calibri" pitchFamily="34" charset="0"/>
            </a:endParaRPr>
          </a:p>
        </p:txBody>
      </p:sp>
      <p:pic>
        <p:nvPicPr>
          <p:cNvPr id="30797" name="Рисунок 13" descr="X:\andreev\от Артемьевой\2015\Пр 15 №2 с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13200" y="4489450"/>
            <a:ext cx="1358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8" name="Picture 2" descr="C:\Users\Александр\Desktop\P71118-14520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9125" y="2801938"/>
            <a:ext cx="23510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9" name="TextBox 42"/>
          <p:cNvSpPr txBox="1">
            <a:spLocks noChangeArrowheads="1"/>
          </p:cNvSpPr>
          <p:nvPr/>
        </p:nvSpPr>
        <p:spPr bwMode="auto">
          <a:xfrm>
            <a:off x="1355725" y="4022725"/>
            <a:ext cx="1828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Calibri" pitchFamily="34" charset="0"/>
              </a:rPr>
              <a:t>Параметры режима сварки</a:t>
            </a:r>
          </a:p>
        </p:txBody>
      </p:sp>
      <p:sp>
        <p:nvSpPr>
          <p:cNvPr id="30800" name="TextBox 29"/>
          <p:cNvSpPr txBox="1">
            <a:spLocks noChangeArrowheads="1"/>
          </p:cNvSpPr>
          <p:nvPr/>
        </p:nvSpPr>
        <p:spPr bwMode="auto">
          <a:xfrm>
            <a:off x="4081463" y="5345113"/>
            <a:ext cx="1365250" cy="554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I</a:t>
            </a:r>
            <a:r>
              <a:rPr lang="ru-RU" sz="1000" baseline="-25000">
                <a:latin typeface="Calibri" pitchFamily="34" charset="0"/>
              </a:rPr>
              <a:t>св</a:t>
            </a:r>
            <a:r>
              <a:rPr lang="ru-RU" sz="1000">
                <a:latin typeface="Calibri" pitchFamily="34" charset="0"/>
              </a:rPr>
              <a:t> – 70…90</a:t>
            </a:r>
            <a:r>
              <a:rPr lang="en-US" sz="1000">
                <a:latin typeface="Calibri" pitchFamily="34" charset="0"/>
              </a:rPr>
              <a:t>A</a:t>
            </a:r>
            <a:r>
              <a:rPr lang="ru-RU" sz="1000">
                <a:latin typeface="Calibri" pitchFamily="34" charset="0"/>
              </a:rPr>
              <a:t>; </a:t>
            </a:r>
          </a:p>
          <a:p>
            <a:r>
              <a:rPr lang="en-US" sz="1000">
                <a:latin typeface="Calibri" pitchFamily="34" charset="0"/>
              </a:rPr>
              <a:t>l</a:t>
            </a:r>
            <a:r>
              <a:rPr lang="ru-RU" sz="1000" baseline="-25000">
                <a:latin typeface="Calibri" pitchFamily="34" charset="0"/>
              </a:rPr>
              <a:t>д</a:t>
            </a:r>
            <a:r>
              <a:rPr lang="ru-RU" sz="1000">
                <a:latin typeface="Calibri" pitchFamily="34" charset="0"/>
              </a:rPr>
              <a:t> – 1 мм;</a:t>
            </a:r>
          </a:p>
          <a:p>
            <a:r>
              <a:rPr lang="en-US" sz="1000">
                <a:latin typeface="Calibri" pitchFamily="34" charset="0"/>
              </a:rPr>
              <a:t>t</a:t>
            </a:r>
            <a:r>
              <a:rPr lang="ru-RU" sz="1000" baseline="-25000">
                <a:latin typeface="Calibri" pitchFamily="34" charset="0"/>
              </a:rPr>
              <a:t>св</a:t>
            </a:r>
            <a:r>
              <a:rPr lang="ru-RU" sz="1000">
                <a:latin typeface="Calibri" pitchFamily="34" charset="0"/>
              </a:rPr>
              <a:t> – 0,5с.</a:t>
            </a:r>
          </a:p>
        </p:txBody>
      </p:sp>
      <p:sp>
        <p:nvSpPr>
          <p:cNvPr id="30801" name="TextBox 30"/>
          <p:cNvSpPr txBox="1">
            <a:spLocks noChangeArrowheads="1"/>
          </p:cNvSpPr>
          <p:nvPr/>
        </p:nvSpPr>
        <p:spPr bwMode="auto">
          <a:xfrm>
            <a:off x="4876800" y="3886200"/>
            <a:ext cx="4248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Конструкция (а) и внешний вид (б) образцов с одновременно растягивающими и сжимающими напряжениями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2516188" y="4354513"/>
            <a:ext cx="0" cy="209391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3" name="TextBox 57344"/>
          <p:cNvSpPr txBox="1">
            <a:spLocks noChangeArrowheads="1"/>
          </p:cNvSpPr>
          <p:nvPr/>
        </p:nvSpPr>
        <p:spPr bwMode="auto">
          <a:xfrm>
            <a:off x="1435100" y="4354513"/>
            <a:ext cx="2160588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Ампулы накопители</a:t>
            </a:r>
          </a:p>
        </p:txBody>
      </p:sp>
      <p:sp>
        <p:nvSpPr>
          <p:cNvPr id="30804" name="TextBox 54"/>
          <p:cNvSpPr txBox="1">
            <a:spLocks noChangeArrowheads="1"/>
          </p:cNvSpPr>
          <p:nvPr/>
        </p:nvSpPr>
        <p:spPr bwMode="auto">
          <a:xfrm>
            <a:off x="3479800" y="1195388"/>
            <a:ext cx="284797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Газонаполненные образцы</a:t>
            </a: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69850" y="4886325"/>
          <a:ext cx="244609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502"/>
                <a:gridCol w="533400"/>
                <a:gridCol w="687194"/>
              </a:tblGrid>
              <a:tr h="24841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</a:t>
                      </a:r>
                      <a:r>
                        <a:rPr lang="ru-RU" altLang="ru-RU" sz="1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=2,5х1мм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д=2мм,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=0.4с</a:t>
                      </a:r>
                    </a:p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ВТ1-0, Э110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P,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</a:rPr>
                        <a:t>ати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1,5…03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уст,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А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25…30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76200" y="5699125"/>
          <a:ext cx="244609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502"/>
                <a:gridCol w="533400"/>
                <a:gridCol w="687194"/>
              </a:tblGrid>
              <a:tr h="24841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</a:t>
                      </a:r>
                      <a:r>
                        <a:rPr lang="ru-RU" altLang="ru-RU" sz="1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=3х1мм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д=2мм,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=0.4с</a:t>
                      </a:r>
                    </a:p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12Х18Н10Т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P,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</a:rPr>
                        <a:t>ати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1,5…03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уст,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А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35…40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831" name="TextBox 1"/>
          <p:cNvSpPr txBox="1">
            <a:spLocks noChangeArrowheads="1"/>
          </p:cNvSpPr>
          <p:nvPr/>
        </p:nvSpPr>
        <p:spPr bwMode="auto">
          <a:xfrm>
            <a:off x="2492375" y="5884863"/>
            <a:ext cx="30194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cs typeface="Arial" charset="0"/>
              </a:rPr>
              <a:t>Конструкция (а) и результаты металлографического (б) контроля сварного шва ампулы из сплава АД1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465513" y="4927600"/>
            <a:ext cx="877887" cy="101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3" name="Text Box 17"/>
          <p:cNvSpPr txBox="1">
            <a:spLocks noChangeArrowheads="1"/>
          </p:cNvSpPr>
          <p:nvPr/>
        </p:nvSpPr>
        <p:spPr bwMode="auto">
          <a:xfrm>
            <a:off x="3673475" y="5530850"/>
            <a:ext cx="3048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200" b="1">
                <a:latin typeface="Times New Roman" pitchFamily="18" charset="0"/>
              </a:rPr>
              <a:t>a</a:t>
            </a:r>
            <a:endParaRPr lang="ru-RU" altLang="ru-RU" sz="1200" b="1">
              <a:latin typeface="Times New Roman" pitchFamily="18" charset="0"/>
            </a:endParaRPr>
          </a:p>
        </p:txBody>
      </p:sp>
      <p:sp>
        <p:nvSpPr>
          <p:cNvPr id="30834" name="Text Box 17"/>
          <p:cNvSpPr txBox="1">
            <a:spLocks noChangeArrowheads="1"/>
          </p:cNvSpPr>
          <p:nvPr/>
        </p:nvSpPr>
        <p:spPr bwMode="auto">
          <a:xfrm>
            <a:off x="5105400" y="5057775"/>
            <a:ext cx="304800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б</a:t>
            </a:r>
          </a:p>
        </p:txBody>
      </p:sp>
      <p:sp>
        <p:nvSpPr>
          <p:cNvPr id="30835" name="TextBox 11"/>
          <p:cNvSpPr txBox="1">
            <a:spLocks noChangeArrowheads="1"/>
          </p:cNvSpPr>
          <p:nvPr/>
        </p:nvSpPr>
        <p:spPr bwMode="auto">
          <a:xfrm>
            <a:off x="5511800" y="6107113"/>
            <a:ext cx="37719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100">
                <a:latin typeface="Calibri" pitchFamily="34" charset="0"/>
              </a:rPr>
              <a:t>Зависимость количества забракованных после повторной </a:t>
            </a:r>
          </a:p>
          <a:p>
            <a:pPr algn="ctr"/>
            <a:r>
              <a:rPr lang="ru-RU" sz="1100">
                <a:latin typeface="Calibri" pitchFamily="34" charset="0"/>
              </a:rPr>
              <a:t>сварки изделий от внешнего давления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0" name="Рисунок 4" descr="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1" name="Picture 2" descr="Блок-схем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981450"/>
            <a:ext cx="29718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2" name="Picture 3" descr="C:\Users\nazarov\Desktop\Рисунок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1404938"/>
            <a:ext cx="286385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3" name="TextBox 4"/>
          <p:cNvSpPr txBox="1">
            <a:spLocks noChangeArrowheads="1"/>
          </p:cNvSpPr>
          <p:nvPr/>
        </p:nvSpPr>
        <p:spPr bwMode="auto">
          <a:xfrm>
            <a:off x="6400800" y="3900488"/>
            <a:ext cx="25193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100"/>
              <a:t>ПУ – пульт управления;</a:t>
            </a:r>
          </a:p>
          <a:p>
            <a:r>
              <a:rPr lang="ru-RU" altLang="ru-RU" sz="1100"/>
              <a:t>ТР – трансформатор сварочный;</a:t>
            </a:r>
          </a:p>
          <a:p>
            <a:r>
              <a:rPr lang="ru-RU" altLang="ru-RU" sz="1100"/>
              <a:t>ВП – выпрямитель; </a:t>
            </a:r>
          </a:p>
          <a:p>
            <a:r>
              <a:rPr lang="ru-RU" altLang="ru-RU" sz="1100"/>
              <a:t>БР – балластный реостат;  </a:t>
            </a:r>
          </a:p>
          <a:p>
            <a:r>
              <a:rPr lang="ru-RU" altLang="ru-RU" sz="1100"/>
              <a:t>Р – ресивер; </a:t>
            </a:r>
          </a:p>
          <a:p>
            <a:r>
              <a:rPr lang="ru-RU" altLang="ru-RU" sz="1100"/>
              <a:t>Н – насос вакуумный; </a:t>
            </a:r>
          </a:p>
          <a:p>
            <a:r>
              <a:rPr lang="ru-RU" altLang="ru-RU" sz="1100"/>
              <a:t>Б – баллон с газом; </a:t>
            </a:r>
          </a:p>
          <a:p>
            <a:r>
              <a:rPr lang="ru-RU" altLang="ru-RU" sz="1100"/>
              <a:t>К – камера сварочная; </a:t>
            </a:r>
          </a:p>
          <a:p>
            <a:r>
              <a:rPr lang="ru-RU" altLang="ru-RU" sz="1100"/>
              <a:t>1 – электромагнит контактного </a:t>
            </a:r>
          </a:p>
          <a:p>
            <a:r>
              <a:rPr lang="ru-RU" altLang="ru-RU" sz="1100"/>
              <a:t>       возбуждения дуги;</a:t>
            </a:r>
          </a:p>
          <a:p>
            <a:r>
              <a:rPr lang="ru-RU" altLang="ru-RU" sz="1100"/>
              <a:t>2 – подвижный шток с электродом; </a:t>
            </a:r>
          </a:p>
          <a:p>
            <a:r>
              <a:rPr lang="ru-RU" altLang="ru-RU" sz="1100"/>
              <a:t>3 – разъемный корпус камеры;</a:t>
            </a:r>
          </a:p>
          <a:p>
            <a:r>
              <a:rPr lang="ru-RU" altLang="ru-RU" sz="1100"/>
              <a:t>4 – герметизируемая оболочка</a:t>
            </a:r>
          </a:p>
          <a:p>
            <a:r>
              <a:rPr lang="ru-RU" altLang="ru-RU" sz="1100"/>
              <a:t>5 –  изолятор</a:t>
            </a:r>
          </a:p>
          <a:p>
            <a:endParaRPr lang="ru-RU" altLang="ru-RU" sz="1400"/>
          </a:p>
        </p:txBody>
      </p:sp>
      <p:sp>
        <p:nvSpPr>
          <p:cNvPr id="11334" name="Rectangle 1"/>
          <p:cNvSpPr>
            <a:spLocks noChangeArrowheads="1"/>
          </p:cNvSpPr>
          <p:nvPr/>
        </p:nvSpPr>
        <p:spPr bwMode="auto">
          <a:xfrm>
            <a:off x="6858000" y="1219200"/>
            <a:ext cx="34321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100"/>
              <a:t>1–источник сварочного тока; </a:t>
            </a:r>
          </a:p>
          <a:p>
            <a:pPr eaLnBrk="0" hangingPunct="0"/>
            <a:r>
              <a:rPr lang="ru-RU" altLang="ru-RU" sz="1100"/>
              <a:t>2–сварочный осциллятор; </a:t>
            </a:r>
          </a:p>
          <a:p>
            <a:pPr eaLnBrk="0" hangingPunct="0"/>
            <a:r>
              <a:rPr lang="ru-RU" altLang="ru-RU" sz="1100"/>
              <a:t>3–неплавящийся электрод; </a:t>
            </a:r>
          </a:p>
          <a:p>
            <a:pPr eaLnBrk="0" hangingPunct="0"/>
            <a:r>
              <a:rPr lang="ru-RU" altLang="ru-RU" sz="1100"/>
              <a:t>4–сварочная камера; </a:t>
            </a:r>
          </a:p>
          <a:p>
            <a:pPr eaLnBrk="0" hangingPunct="0"/>
            <a:r>
              <a:rPr lang="ru-RU" altLang="ru-RU" sz="1100"/>
              <a:t>5–токоподводящий узел; </a:t>
            </a:r>
          </a:p>
          <a:p>
            <a:pPr eaLnBrk="0" hangingPunct="0"/>
            <a:r>
              <a:rPr lang="ru-RU" altLang="ru-RU" sz="1100"/>
              <a:t>6–смотровой окно;</a:t>
            </a:r>
          </a:p>
          <a:p>
            <a:pPr eaLnBrk="0" hangingPunct="0"/>
            <a:r>
              <a:rPr lang="ru-RU" altLang="ru-RU" sz="1100"/>
              <a:t>7–узел фиксации изделия;</a:t>
            </a:r>
          </a:p>
          <a:p>
            <a:pPr eaLnBrk="0" hangingPunct="0"/>
            <a:r>
              <a:rPr lang="ru-RU" altLang="ru-RU" sz="1100"/>
              <a:t>8–блок управления;</a:t>
            </a:r>
          </a:p>
          <a:p>
            <a:pPr eaLnBrk="0" hangingPunct="0"/>
            <a:r>
              <a:rPr lang="ru-RU" altLang="ru-RU" sz="1100"/>
              <a:t>9–вакуумный насос;</a:t>
            </a:r>
          </a:p>
          <a:p>
            <a:pPr eaLnBrk="0" hangingPunct="0"/>
            <a:r>
              <a:rPr lang="ru-RU" altLang="ru-RU" sz="1100"/>
              <a:t>10–источник инертного газа;</a:t>
            </a:r>
          </a:p>
          <a:p>
            <a:pPr eaLnBrk="0" hangingPunct="0"/>
            <a:r>
              <a:rPr lang="ru-RU" altLang="ru-RU" sz="1100"/>
              <a:t>11–уплотнения;</a:t>
            </a:r>
          </a:p>
          <a:p>
            <a:pPr eaLnBrk="0" hangingPunct="0"/>
            <a:r>
              <a:rPr lang="ru-RU" altLang="ru-RU" sz="1100"/>
              <a:t>12–стойка;</a:t>
            </a:r>
          </a:p>
          <a:p>
            <a:pPr eaLnBrk="0" hangingPunct="0"/>
            <a:r>
              <a:rPr lang="ru-RU" altLang="ru-RU" sz="1100"/>
              <a:t>13–изделие.</a:t>
            </a:r>
          </a:p>
        </p:txBody>
      </p:sp>
      <p:sp>
        <p:nvSpPr>
          <p:cNvPr id="11335" name="Text Box 8"/>
          <p:cNvSpPr txBox="1">
            <a:spLocks noChangeArrowheads="1"/>
          </p:cNvSpPr>
          <p:nvPr/>
        </p:nvSpPr>
        <p:spPr bwMode="auto">
          <a:xfrm>
            <a:off x="255588" y="6096000"/>
            <a:ext cx="5935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/>
              <a:t>Установка сварки в помещении постоянного пребывания персонала </a:t>
            </a:r>
          </a:p>
        </p:txBody>
      </p:sp>
      <p:sp>
        <p:nvSpPr>
          <p:cNvPr id="11336" name="Text Box 9"/>
          <p:cNvSpPr txBox="1">
            <a:spLocks noChangeArrowheads="1"/>
          </p:cNvSpPr>
          <p:nvPr/>
        </p:nvSpPr>
        <p:spPr bwMode="auto">
          <a:xfrm>
            <a:off x="3886200" y="3454400"/>
            <a:ext cx="482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/>
              <a:t>     Установка для сварки в дистанционных условиях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52600" y="228600"/>
            <a:ext cx="7010400" cy="9906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Оборудование для сварки при повышенном давлении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329" name="Object 65"/>
          <p:cNvGraphicFramePr>
            <a:graphicFrameLocks noChangeAspect="1"/>
          </p:cNvGraphicFramePr>
          <p:nvPr/>
        </p:nvGraphicFramePr>
        <p:xfrm>
          <a:off x="152400" y="1295400"/>
          <a:ext cx="4059238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Диаграмма" r:id="rId7" imgW="8696390" imgH="6648480" progId="Excel.Sheet.8">
                  <p:embed/>
                </p:oleObj>
              </mc:Choice>
              <mc:Fallback>
                <p:oleObj name="Диаграмма" r:id="rId7" imgW="8696390" imgH="6648480" progId="Excel.Sheet.8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4059238" cy="269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38" name="Рисунок 3" descr="Вырезка экрана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1484313"/>
            <a:ext cx="798513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9" name="Picture 23" descr="Рис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8200" y="3898900"/>
            <a:ext cx="230505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5588" y="3762375"/>
            <a:ext cx="8736012" cy="264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51313" y="1219200"/>
            <a:ext cx="4840287" cy="2543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Рисунок 4" descr="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11"/>
          <p:cNvSpPr>
            <a:spLocks noChangeArrowheads="1"/>
          </p:cNvSpPr>
          <p:nvPr/>
        </p:nvSpPr>
        <p:spPr bwMode="auto">
          <a:xfrm>
            <a:off x="3635375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8373" name="Rectangle 9"/>
          <p:cNvSpPr>
            <a:spLocks noChangeArrowheads="1"/>
          </p:cNvSpPr>
          <p:nvPr/>
        </p:nvSpPr>
        <p:spPr bwMode="auto">
          <a:xfrm>
            <a:off x="228600" y="1218651"/>
            <a:ext cx="8588375" cy="50906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400" dirty="0"/>
              <a:t>1. Установлена зависимость мощности дуги при </a:t>
            </a:r>
            <a:r>
              <a:rPr lang="en-US" sz="1400" dirty="0"/>
              <a:t>I</a:t>
            </a:r>
            <a:r>
              <a:rPr lang="ru-RU" sz="1400" dirty="0"/>
              <a:t>у=10…50А от давлений </a:t>
            </a:r>
            <a:r>
              <a:rPr lang="en-US" sz="1400" dirty="0"/>
              <a:t>P=1</a:t>
            </a:r>
            <a:r>
              <a:rPr lang="ru-RU" sz="1400" dirty="0"/>
              <a:t>…15МПа</a:t>
            </a:r>
            <a:r>
              <a:rPr lang="en-US" sz="1400" dirty="0"/>
              <a:t> </a:t>
            </a:r>
            <a:r>
              <a:rPr lang="ru-RU" sz="1400" dirty="0"/>
              <a:t>(аргона и гелия), позволяющая производить расчеты параметров сварки. </a:t>
            </a:r>
          </a:p>
          <a:p>
            <a:pPr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400" dirty="0"/>
              <a:t>2. Эффективность процесса сварки при повышения давления снижается</a:t>
            </a:r>
            <a:r>
              <a:rPr lang="en-US" sz="1400" dirty="0"/>
              <a:t> </a:t>
            </a:r>
            <a:r>
              <a:rPr lang="ru-RU" sz="1400" dirty="0"/>
              <a:t>на </a:t>
            </a:r>
            <a:r>
              <a:rPr lang="el-GR" sz="1400" dirty="0"/>
              <a:t>η</a:t>
            </a:r>
            <a:r>
              <a:rPr lang="ru-RU" sz="1400" dirty="0"/>
              <a:t>=</a:t>
            </a:r>
            <a:r>
              <a:rPr lang="el-GR" sz="1400" dirty="0"/>
              <a:t>η</a:t>
            </a:r>
            <a:r>
              <a:rPr lang="ru-RU" sz="1400" dirty="0"/>
              <a:t>0(1-0,</a:t>
            </a:r>
            <a:r>
              <a:rPr lang="en-US" sz="1400" dirty="0"/>
              <a:t>2P)</a:t>
            </a:r>
            <a:r>
              <a:rPr lang="ru-RU" sz="1400" dirty="0"/>
              <a:t>, что необходимо учитывать в тепловых расчетах сварки.</a:t>
            </a:r>
          </a:p>
          <a:p>
            <a:pPr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/>
              <a:t>3. Диаметр дуги при повышении давления уменьшается не равномерно. Минимальное значение диаметра наблюдается при давлениях от 4…7МПа, при дальнейшем увеличении давления диаметр дуги увеличивается.</a:t>
            </a:r>
          </a:p>
          <a:p>
            <a:pPr algn="just" eaLnBrk="0" hangingPunct="0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/>
              <a:t>4. </a:t>
            </a:r>
            <a:r>
              <a:rPr lang="ru-RU" altLang="ru-RU" sz="1400" dirty="0" smtClean="0"/>
              <a:t>Обеспечить </a:t>
            </a:r>
            <a:r>
              <a:rPr lang="ru-RU" altLang="ru-RU" sz="1400" dirty="0"/>
              <a:t>качественное формирование сварных швов  при  дуговой сварке неплавящимся электродом методом оплавления торца можно:</a:t>
            </a:r>
          </a:p>
          <a:p>
            <a:pPr algn="just" eaLnBrk="0" hangingPunct="0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/>
              <a:t>        − в соединениях с применением заглушек для корпусов диаметром до 10мм и высоте  торцового соединения (0,25…0,35)d;</a:t>
            </a:r>
          </a:p>
          <a:p>
            <a:pPr algn="just" eaLnBrk="0" hangingPunct="0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/>
              <a:t>        − в соединениях без применения заглушек для диаметра до 5 мм при соотношении толщины свариваемой кромки к диаметру корпуса не менее 0,2 и вылете из цанги (0,5…0,7)d. </a:t>
            </a:r>
          </a:p>
          <a:p>
            <a:pPr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/>
              <a:t>5. Время сварки неплавящимся электродом методом оплавления торца следует устанавливать </a:t>
            </a:r>
            <a:r>
              <a:rPr lang="en-US" altLang="ru-RU" sz="1400" dirty="0"/>
              <a:t>t</a:t>
            </a:r>
            <a:r>
              <a:rPr lang="ru-RU" altLang="ru-RU" sz="1400" dirty="0" err="1"/>
              <a:t>св</a:t>
            </a:r>
            <a:r>
              <a:rPr lang="ru-RU" altLang="ru-RU" sz="1400" dirty="0"/>
              <a:t>=(0,1…0,15)</a:t>
            </a:r>
            <a:r>
              <a:rPr lang="en-US" altLang="ru-RU" sz="1400" dirty="0"/>
              <a:t>d</a:t>
            </a:r>
            <a:r>
              <a:rPr lang="ru-RU" altLang="ru-RU" sz="1400" dirty="0"/>
              <a:t>, что обеспечивает качественное формирование сварных швов.</a:t>
            </a:r>
          </a:p>
          <a:p>
            <a:pPr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/>
              <a:t>6. Пористость сварных соединений </a:t>
            </a:r>
            <a:r>
              <a:rPr lang="ru-RU" sz="1400" dirty="0"/>
              <a:t>из сплава алюминия АД1(0) устраняется повторной сваркой с не полным проплавлением при давлении газа 0,6МПа.</a:t>
            </a:r>
          </a:p>
          <a:p>
            <a:pPr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/>
              <a:t>7. Стабильность горения сварочной дуги под давлением гелия </a:t>
            </a:r>
            <a:r>
              <a:rPr lang="en-US" sz="1400" dirty="0"/>
              <a:t>P=1</a:t>
            </a:r>
            <a:r>
              <a:rPr lang="ru-RU" sz="1400" dirty="0"/>
              <a:t>…15МПа можно получить применяя</a:t>
            </a:r>
            <a:r>
              <a:rPr lang="ru-RU" altLang="ru-RU" sz="1400" dirty="0"/>
              <a:t> специальный  источник питания с </a:t>
            </a:r>
            <a:r>
              <a:rPr lang="ru-RU" altLang="ru-RU" sz="1400" dirty="0" smtClean="0"/>
              <a:t>повышенным напряжением </a:t>
            </a:r>
            <a:r>
              <a:rPr lang="ru-RU" altLang="ru-RU" sz="1400" dirty="0"/>
              <a:t>холостого хода </a:t>
            </a:r>
            <a:r>
              <a:rPr lang="ru-RU" altLang="ru-RU" sz="1400" dirty="0" smtClean="0"/>
              <a:t> до 200В.</a:t>
            </a:r>
            <a:endParaRPr lang="ru-RU" altLang="ru-RU" sz="1400" dirty="0"/>
          </a:p>
          <a:p>
            <a:pPr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/>
              <a:t>8. Проведенные исследования позволили снизить количество брака сварных соединений при повышенном давлении гелия и аргона в среднем с 12 до 5%   в результате чего был достигнут экономический эффект около 800т.р/год.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86000" y="-152400"/>
            <a:ext cx="7010400" cy="9906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3" name="Рисунок 4" descr="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34" name="Rectangle 25"/>
          <p:cNvSpPr>
            <a:spLocks noChangeArrowheads="1"/>
          </p:cNvSpPr>
          <p:nvPr/>
        </p:nvSpPr>
        <p:spPr bwMode="auto">
          <a:xfrm>
            <a:off x="215900" y="620713"/>
            <a:ext cx="8723313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8335" name="Picture 6" descr="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988" y="2876550"/>
            <a:ext cx="338931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6" name="Рисунок 3" descr="Вырезка экрана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300" y="1382713"/>
            <a:ext cx="3429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37" name="TextBox 1"/>
          <p:cNvSpPr txBox="1">
            <a:spLocks noChangeArrowheads="1"/>
          </p:cNvSpPr>
          <p:nvPr/>
        </p:nvSpPr>
        <p:spPr bwMode="auto">
          <a:xfrm rot="151308">
            <a:off x="561975" y="1735138"/>
            <a:ext cx="14763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Calibri" pitchFamily="34" charset="0"/>
              </a:rPr>
              <a:t>Активное вещество</a:t>
            </a:r>
          </a:p>
        </p:txBody>
      </p:sp>
      <p:pic>
        <p:nvPicPr>
          <p:cNvPr id="8338" name="Рисунок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29075" y="1447800"/>
            <a:ext cx="459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752600" y="228600"/>
            <a:ext cx="7010400" cy="9906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Изделия атомной техники с повышенным внутренним давлением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40" name="Text Box 9"/>
          <p:cNvSpPr txBox="1">
            <a:spLocks noChangeArrowheads="1"/>
          </p:cNvSpPr>
          <p:nvPr/>
        </p:nvSpPr>
        <p:spPr bwMode="auto">
          <a:xfrm>
            <a:off x="374650" y="2354263"/>
            <a:ext cx="3162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400"/>
              <a:t>Ампулы-накопители радиоизотопов</a:t>
            </a:r>
          </a:p>
          <a:p>
            <a:pPr algn="ctr"/>
            <a:r>
              <a:rPr lang="ru-RU" altLang="ru-RU" sz="1400"/>
              <a:t>Р=0,15…0,5 МПА</a:t>
            </a:r>
          </a:p>
        </p:txBody>
      </p:sp>
      <p:sp>
        <p:nvSpPr>
          <p:cNvPr id="8341" name="Text Box 9"/>
          <p:cNvSpPr txBox="1">
            <a:spLocks noChangeArrowheads="1"/>
          </p:cNvSpPr>
          <p:nvPr/>
        </p:nvSpPr>
        <p:spPr bwMode="auto">
          <a:xfrm>
            <a:off x="5067300" y="2092325"/>
            <a:ext cx="26685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400"/>
              <a:t>Тепловыделяющие элементы</a:t>
            </a:r>
          </a:p>
          <a:p>
            <a:pPr algn="ctr"/>
            <a:r>
              <a:rPr lang="ru-RU" altLang="ru-RU" sz="1400"/>
              <a:t>Р=0,5…3 МПа</a:t>
            </a:r>
          </a:p>
        </p:txBody>
      </p:sp>
      <p:sp>
        <p:nvSpPr>
          <p:cNvPr id="8342" name="Text Box 9"/>
          <p:cNvSpPr txBox="1">
            <a:spLocks noChangeArrowheads="1"/>
          </p:cNvSpPr>
          <p:nvPr/>
        </p:nvSpPr>
        <p:spPr bwMode="auto">
          <a:xfrm>
            <a:off x="41275" y="3713163"/>
            <a:ext cx="37449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/>
              <a:t>Образец для испытания на радиационною</a:t>
            </a:r>
          </a:p>
          <a:p>
            <a:r>
              <a:rPr lang="ru-RU" altLang="ru-RU" sz="1400"/>
              <a:t> ползучесть Р=0…15 МПа</a:t>
            </a:r>
          </a:p>
        </p:txBody>
      </p:sp>
      <p:sp>
        <p:nvSpPr>
          <p:cNvPr id="8343" name="TextBox 3"/>
          <p:cNvSpPr txBox="1">
            <a:spLocks noChangeArrowheads="1"/>
          </p:cNvSpPr>
          <p:nvPr/>
        </p:nvSpPr>
        <p:spPr bwMode="auto">
          <a:xfrm>
            <a:off x="4041775" y="2727325"/>
            <a:ext cx="4191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u="sng"/>
              <a:t>Геометрические размеры изделий</a:t>
            </a:r>
            <a:r>
              <a:rPr lang="ru-RU" sz="1400" b="1"/>
              <a:t>: </a:t>
            </a:r>
          </a:p>
          <a:p>
            <a:r>
              <a:rPr lang="ru-RU" sz="1400"/>
              <a:t>длина от 2 до 2000 мм, диаметр от 2 до 100 мм,</a:t>
            </a:r>
          </a:p>
          <a:p>
            <a:r>
              <a:rPr lang="ru-RU" sz="1400"/>
              <a:t>толщина стенки от 0,2 до 2,0 мм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8344" name="Прямоугольник 4"/>
          <p:cNvSpPr>
            <a:spLocks noChangeArrowheads="1"/>
          </p:cNvSpPr>
          <p:nvPr/>
        </p:nvSpPr>
        <p:spPr bwMode="auto">
          <a:xfrm>
            <a:off x="4029075" y="3429000"/>
            <a:ext cx="4572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u="sng" dirty="0"/>
              <a:t>Используемые материалы</a:t>
            </a:r>
            <a:r>
              <a:rPr lang="ru-RU" sz="1400" b="1" dirty="0"/>
              <a:t>: </a:t>
            </a:r>
          </a:p>
          <a:p>
            <a:r>
              <a:rPr lang="ru-RU" sz="1400" dirty="0"/>
              <a:t>легированные стали различных классов, сплавы титана, циркония, алюминия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8345" name="TextBox 5"/>
          <p:cNvSpPr txBox="1">
            <a:spLocks noChangeArrowheads="1"/>
          </p:cNvSpPr>
          <p:nvPr/>
        </p:nvSpPr>
        <p:spPr bwMode="auto">
          <a:xfrm>
            <a:off x="85725" y="4495800"/>
            <a:ext cx="3630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u="sng"/>
              <a:t>Условия</a:t>
            </a:r>
            <a:r>
              <a:rPr lang="ru-RU" sz="1400" b="1" u="sng">
                <a:latin typeface="Calibri" pitchFamily="34" charset="0"/>
              </a:rPr>
              <a:t> </a:t>
            </a:r>
            <a:r>
              <a:rPr lang="ru-RU" sz="1400" b="1" u="sng"/>
              <a:t>эксплуатации при облучении </a:t>
            </a:r>
          </a:p>
          <a:p>
            <a:r>
              <a:rPr lang="ru-RU" sz="1400" b="1" u="sng"/>
              <a:t>в ядерном реакторе</a:t>
            </a:r>
            <a:r>
              <a:rPr lang="ru-RU" sz="1400" b="1" u="sng">
                <a:latin typeface="Calibri" pitchFamily="34" charset="0"/>
              </a:rPr>
              <a:t>:</a:t>
            </a:r>
          </a:p>
          <a:p>
            <a:r>
              <a:rPr lang="ru-RU" sz="1400"/>
              <a:t>-Давление теплоносителя до 160 кгс/см²;</a:t>
            </a:r>
          </a:p>
          <a:p>
            <a:r>
              <a:rPr lang="ru-RU" sz="1400"/>
              <a:t>-Температура до 700°С;</a:t>
            </a:r>
          </a:p>
          <a:p>
            <a:r>
              <a:rPr lang="ru-RU" sz="1400"/>
              <a:t>-Радиационное повреждение до 120 сна</a:t>
            </a:r>
            <a:r>
              <a:rPr lang="ru-RU" sz="1600"/>
              <a:t>.</a:t>
            </a:r>
          </a:p>
        </p:txBody>
      </p:sp>
      <p:pic>
        <p:nvPicPr>
          <p:cNvPr id="8346" name="Picture 2" descr="C:\Users\kaplin\Desktop\Семинар Тольятти 22 в 14 00\k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44913" y="4257675"/>
            <a:ext cx="5141912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47" name="TextBox 6"/>
          <p:cNvSpPr txBox="1">
            <a:spLocks noChangeArrowheads="1"/>
          </p:cNvSpPr>
          <p:nvPr/>
        </p:nvSpPr>
        <p:spPr bwMode="auto">
          <a:xfrm>
            <a:off x="3536950" y="5965825"/>
            <a:ext cx="5253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cs typeface="Arial" charset="0"/>
              </a:rPr>
              <a:t>Камера (а) и установка сварки (б) в дистанционных условиях</a:t>
            </a:r>
          </a:p>
        </p:txBody>
      </p:sp>
      <p:sp>
        <p:nvSpPr>
          <p:cNvPr id="8348" name="TextBox 7"/>
          <p:cNvSpPr txBox="1">
            <a:spLocks noChangeArrowheads="1"/>
          </p:cNvSpPr>
          <p:nvPr/>
        </p:nvSpPr>
        <p:spPr bwMode="auto">
          <a:xfrm>
            <a:off x="3744913" y="5627688"/>
            <a:ext cx="284162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cs typeface="Arial" charset="0"/>
              </a:rPr>
              <a:t>а</a:t>
            </a:r>
          </a:p>
        </p:txBody>
      </p:sp>
      <p:sp>
        <p:nvSpPr>
          <p:cNvPr id="8349" name="TextBox 31"/>
          <p:cNvSpPr txBox="1">
            <a:spLocks noChangeArrowheads="1"/>
          </p:cNvSpPr>
          <p:nvPr/>
        </p:nvSpPr>
        <p:spPr bwMode="auto">
          <a:xfrm>
            <a:off x="6402388" y="5626100"/>
            <a:ext cx="287337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cs typeface="Arial" charset="0"/>
              </a:rPr>
              <a:t>б</a:t>
            </a:r>
          </a:p>
        </p:txBody>
      </p:sp>
      <p:graphicFrame>
        <p:nvGraphicFramePr>
          <p:cNvPr id="8331" name="Object 139"/>
          <p:cNvGraphicFramePr>
            <a:graphicFrameLocks noChangeAspect="1"/>
          </p:cNvGraphicFramePr>
          <p:nvPr/>
        </p:nvGraphicFramePr>
        <p:xfrm>
          <a:off x="241300" y="2092325"/>
          <a:ext cx="627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" name="Visio" r:id="rId9" imgW="995103" imgH="570227" progId="">
                  <p:embed/>
                </p:oleObj>
              </mc:Choice>
              <mc:Fallback>
                <p:oleObj name="Visio" r:id="rId9" imgW="995103" imgH="570227" progId="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2092325"/>
                        <a:ext cx="627063" cy="36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2" name="Object 140"/>
          <p:cNvGraphicFramePr>
            <a:graphicFrameLocks noChangeAspect="1"/>
          </p:cNvGraphicFramePr>
          <p:nvPr/>
        </p:nvGraphicFramePr>
        <p:xfrm>
          <a:off x="319088" y="3429000"/>
          <a:ext cx="6096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" name="Visio" r:id="rId11" imgW="995103" imgH="570227" progId="">
                  <p:embed/>
                </p:oleObj>
              </mc:Choice>
              <mc:Fallback>
                <p:oleObj name="Visio" r:id="rId11" imgW="995103" imgH="570227" progId="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3429000"/>
                        <a:ext cx="609600" cy="350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5" descr="Сборка новая 4 осно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8875" y="1304925"/>
            <a:ext cx="182721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7" descr="подвижный электро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8625" y="1808163"/>
            <a:ext cx="627063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6"/>
          <p:cNvSpPr txBox="1">
            <a:spLocks noChangeArrowheads="1"/>
          </p:cNvSpPr>
          <p:nvPr/>
        </p:nvSpPr>
        <p:spPr bwMode="auto">
          <a:xfrm>
            <a:off x="93663" y="4083050"/>
            <a:ext cx="1208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15" rIns="91413" bIns="45715">
            <a:spAutoFit/>
          </a:bodyPr>
          <a:lstStyle/>
          <a:p>
            <a:r>
              <a:rPr lang="ru-RU" altLang="ru-RU" sz="1600" b="1">
                <a:cs typeface="Arial" charset="0"/>
              </a:rPr>
              <a:t>изделие</a:t>
            </a:r>
          </a:p>
        </p:txBody>
      </p:sp>
      <p:sp>
        <p:nvSpPr>
          <p:cNvPr id="19461" name="Line 67"/>
          <p:cNvSpPr>
            <a:spLocks noChangeShapeType="1"/>
          </p:cNvSpPr>
          <p:nvPr/>
        </p:nvSpPr>
        <p:spPr bwMode="auto">
          <a:xfrm>
            <a:off x="1158875" y="4343400"/>
            <a:ext cx="790575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lIns="91413" tIns="45715" rIns="91413" bIns="45715"/>
          <a:lstStyle/>
          <a:p>
            <a:endParaRPr lang="ru-RU"/>
          </a:p>
        </p:txBody>
      </p:sp>
      <p:sp>
        <p:nvSpPr>
          <p:cNvPr id="19462" name="Text Box 68"/>
          <p:cNvSpPr txBox="1">
            <a:spLocks noChangeArrowheads="1"/>
          </p:cNvSpPr>
          <p:nvPr/>
        </p:nvSpPr>
        <p:spPr bwMode="auto">
          <a:xfrm>
            <a:off x="150813" y="1447800"/>
            <a:ext cx="1208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15" rIns="91413" bIns="45715">
            <a:spAutoFit/>
          </a:bodyPr>
          <a:lstStyle/>
          <a:p>
            <a:r>
              <a:rPr lang="ru-RU" altLang="ru-RU" sz="1600" b="1">
                <a:cs typeface="Arial" charset="0"/>
              </a:rPr>
              <a:t>камера</a:t>
            </a:r>
          </a:p>
        </p:txBody>
      </p:sp>
      <p:sp>
        <p:nvSpPr>
          <p:cNvPr id="19463" name="Text Box 69"/>
          <p:cNvSpPr txBox="1">
            <a:spLocks noChangeArrowheads="1"/>
          </p:cNvSpPr>
          <p:nvPr/>
        </p:nvSpPr>
        <p:spPr bwMode="auto">
          <a:xfrm>
            <a:off x="77788" y="2060575"/>
            <a:ext cx="1208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15" rIns="91413" bIns="45715">
            <a:spAutoFit/>
          </a:bodyPr>
          <a:lstStyle/>
          <a:p>
            <a:r>
              <a:rPr lang="ru-RU" altLang="ru-RU" sz="1600" b="1">
                <a:cs typeface="Arial" charset="0"/>
              </a:rPr>
              <a:t>электрод</a:t>
            </a:r>
            <a:endParaRPr lang="ru-RU" altLang="ru-RU" b="1">
              <a:cs typeface="Arial" charset="0"/>
            </a:endParaRPr>
          </a:p>
        </p:txBody>
      </p:sp>
      <p:sp>
        <p:nvSpPr>
          <p:cNvPr id="19464" name="Line 73"/>
          <p:cNvSpPr>
            <a:spLocks noChangeShapeType="1"/>
          </p:cNvSpPr>
          <p:nvPr/>
        </p:nvSpPr>
        <p:spPr bwMode="auto">
          <a:xfrm flipV="1">
            <a:off x="762000" y="2852738"/>
            <a:ext cx="504825" cy="0"/>
          </a:xfrm>
          <a:prstGeom prst="line">
            <a:avLst/>
          </a:prstGeom>
          <a:noFill/>
          <a:ln w="47625">
            <a:solidFill>
              <a:srgbClr val="808000"/>
            </a:solidFill>
            <a:round/>
            <a:headEnd/>
            <a:tailEnd type="triangle" w="med" len="med"/>
          </a:ln>
        </p:spPr>
        <p:txBody>
          <a:bodyPr lIns="91413" tIns="45715" rIns="91413" bIns="45715"/>
          <a:lstStyle/>
          <a:p>
            <a:endParaRPr lang="ru-RU"/>
          </a:p>
        </p:txBody>
      </p:sp>
      <p:sp>
        <p:nvSpPr>
          <p:cNvPr id="19465" name="Text Box 74"/>
          <p:cNvSpPr txBox="1">
            <a:spLocks noChangeArrowheads="1"/>
          </p:cNvSpPr>
          <p:nvPr/>
        </p:nvSpPr>
        <p:spPr bwMode="auto">
          <a:xfrm>
            <a:off x="617538" y="25288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3" tIns="45715" rIns="91413" bIns="45715">
            <a:spAutoFit/>
          </a:bodyPr>
          <a:lstStyle/>
          <a:p>
            <a:r>
              <a:rPr lang="ru-RU" altLang="ru-RU" b="1">
                <a:cs typeface="Arial" charset="0"/>
              </a:rPr>
              <a:t>Не</a:t>
            </a:r>
          </a:p>
        </p:txBody>
      </p:sp>
      <p:sp>
        <p:nvSpPr>
          <p:cNvPr id="19466" name="Text Box 76"/>
          <p:cNvSpPr txBox="1">
            <a:spLocks noChangeArrowheads="1"/>
          </p:cNvSpPr>
          <p:nvPr/>
        </p:nvSpPr>
        <p:spPr bwMode="auto">
          <a:xfrm>
            <a:off x="41275" y="2960688"/>
            <a:ext cx="120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15" rIns="91413" bIns="45715">
            <a:spAutoFit/>
          </a:bodyPr>
          <a:lstStyle/>
          <a:p>
            <a:r>
              <a:rPr lang="ru-RU" altLang="ru-RU" sz="1600" b="1">
                <a:cs typeface="Arial" charset="0"/>
              </a:rPr>
              <a:t>капилляр</a:t>
            </a:r>
          </a:p>
        </p:txBody>
      </p:sp>
      <p:sp>
        <p:nvSpPr>
          <p:cNvPr id="19467" name="Line 72"/>
          <p:cNvSpPr>
            <a:spLocks noChangeShapeType="1"/>
          </p:cNvSpPr>
          <p:nvPr/>
        </p:nvSpPr>
        <p:spPr bwMode="auto">
          <a:xfrm>
            <a:off x="1085850" y="2347913"/>
            <a:ext cx="8636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 lIns="91413" tIns="45715" rIns="91413" bIns="45715"/>
          <a:lstStyle/>
          <a:p>
            <a:endParaRPr lang="ru-RU"/>
          </a:p>
        </p:txBody>
      </p:sp>
      <p:sp>
        <p:nvSpPr>
          <p:cNvPr id="19468" name="Line 71"/>
          <p:cNvSpPr>
            <a:spLocks noChangeShapeType="1"/>
          </p:cNvSpPr>
          <p:nvPr/>
        </p:nvSpPr>
        <p:spPr bwMode="auto">
          <a:xfrm>
            <a:off x="1014413" y="1773238"/>
            <a:ext cx="6477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 lIns="91413" tIns="45715" rIns="91413" bIns="45715"/>
          <a:lstStyle/>
          <a:p>
            <a:endParaRPr lang="ru-RU"/>
          </a:p>
        </p:txBody>
      </p:sp>
      <p:sp>
        <p:nvSpPr>
          <p:cNvPr id="19469" name="Line 75"/>
          <p:cNvSpPr>
            <a:spLocks noChangeShapeType="1"/>
          </p:cNvSpPr>
          <p:nvPr/>
        </p:nvSpPr>
        <p:spPr bwMode="auto">
          <a:xfrm>
            <a:off x="1158875" y="3176588"/>
            <a:ext cx="720725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lIns="91413" tIns="45715" rIns="91413" bIns="45715"/>
          <a:lstStyle/>
          <a:p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975383" y="3128964"/>
            <a:ext cx="72008" cy="28651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976438" y="3421063"/>
            <a:ext cx="90487" cy="460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74" name="Rectangle 9"/>
          <p:cNvSpPr>
            <a:spLocks noChangeArrowheads="1"/>
          </p:cNvSpPr>
          <p:nvPr/>
        </p:nvSpPr>
        <p:spPr bwMode="auto">
          <a:xfrm>
            <a:off x="2973388" y="1173163"/>
            <a:ext cx="58674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Clr>
                <a:schemeClr val="bg2"/>
              </a:buClr>
              <a:buSzPct val="75000"/>
            </a:pPr>
            <a:r>
              <a:rPr lang="ru-RU" altLang="ru-RU" sz="1600" b="1"/>
              <a:t>Преимущества способа дуговой сварки неплавящимся электродом при создании внутреннего давления в изделиях:</a:t>
            </a:r>
          </a:p>
          <a:p>
            <a:pPr eaLnBrk="0" hangingPunct="0">
              <a:buClr>
                <a:schemeClr val="bg2"/>
              </a:buClr>
              <a:buSzPct val="75000"/>
            </a:pPr>
            <a:r>
              <a:rPr lang="ru-RU" altLang="ru-RU" sz="1600"/>
              <a:t>- Высокое давление;</a:t>
            </a:r>
          </a:p>
          <a:p>
            <a:pPr eaLnBrk="0" hangingPunct="0">
              <a:buClr>
                <a:schemeClr val="bg2"/>
              </a:buClr>
              <a:buSzPct val="75000"/>
            </a:pPr>
            <a:r>
              <a:rPr lang="ru-RU" altLang="ru-RU" sz="1600"/>
              <a:t>- Высокая концентрация газа внутри изделия до 99,9%;</a:t>
            </a:r>
          </a:p>
          <a:p>
            <a:pPr eaLnBrk="0" hangingPunct="0">
              <a:buClr>
                <a:schemeClr val="bg2"/>
              </a:buClr>
              <a:buSzPct val="75000"/>
            </a:pPr>
            <a:r>
              <a:rPr lang="ru-RU" altLang="ru-RU" sz="1600"/>
              <a:t>- Реализация способа в дистанционных условиях;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0400" cy="9906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Специфика технологии дуговой сварки в условиях повышенного давления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76" name="Рисунок 3" descr="Вырезка экрана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5000" y="4419600"/>
            <a:ext cx="1184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7050" y="2895600"/>
            <a:ext cx="112553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09913" y="4343400"/>
            <a:ext cx="10398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Рисунок 31" descr="H:\Картинки которые могут пригодится\Фото ВНИИНИ\Пр81 №1 1-слой Р=5 атм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45000" y="2887663"/>
            <a:ext cx="123666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Рисунок 32" descr="H:\Картинки которые могут пригодится\Фото ВНИИНИ\Пр 88 №1б-б СА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07088" y="44196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1" name="TextBox 22"/>
          <p:cNvSpPr txBox="1">
            <a:spLocks noChangeArrowheads="1"/>
          </p:cNvSpPr>
          <p:nvPr/>
        </p:nvSpPr>
        <p:spPr bwMode="auto">
          <a:xfrm>
            <a:off x="2744788" y="4065588"/>
            <a:ext cx="62436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Внешний вид (а) и результаты металлографического контроля (б)качественного шва*</a:t>
            </a:r>
          </a:p>
        </p:txBody>
      </p:sp>
      <p:sp>
        <p:nvSpPr>
          <p:cNvPr id="19482" name="TextBox 35"/>
          <p:cNvSpPr txBox="1">
            <a:spLocks noChangeArrowheads="1"/>
          </p:cNvSpPr>
          <p:nvPr/>
        </p:nvSpPr>
        <p:spPr bwMode="auto">
          <a:xfrm>
            <a:off x="3067050" y="3819525"/>
            <a:ext cx="282575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cs typeface="Arial" charset="0"/>
              </a:rPr>
              <a:t>а</a:t>
            </a:r>
          </a:p>
        </p:txBody>
      </p:sp>
      <p:sp>
        <p:nvSpPr>
          <p:cNvPr id="19483" name="TextBox 36"/>
          <p:cNvSpPr txBox="1">
            <a:spLocks noChangeArrowheads="1"/>
          </p:cNvSpPr>
          <p:nvPr/>
        </p:nvSpPr>
        <p:spPr bwMode="auto">
          <a:xfrm>
            <a:off x="4430713" y="3738563"/>
            <a:ext cx="28575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cs typeface="Arial" charset="0"/>
              </a:rPr>
              <a:t>б</a:t>
            </a:r>
          </a:p>
        </p:txBody>
      </p:sp>
      <p:sp>
        <p:nvSpPr>
          <p:cNvPr id="19484" name="TextBox 37"/>
          <p:cNvSpPr txBox="1">
            <a:spLocks noChangeArrowheads="1"/>
          </p:cNvSpPr>
          <p:nvPr/>
        </p:nvSpPr>
        <p:spPr bwMode="auto">
          <a:xfrm>
            <a:off x="2608263" y="5334000"/>
            <a:ext cx="4159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Брак : а - «прожег», б – не проплавление; в – вздутие</a:t>
            </a:r>
            <a:r>
              <a:rPr lang="en-US" sz="1200"/>
              <a:t>.</a:t>
            </a:r>
            <a:endParaRPr lang="ru-RU" sz="1200"/>
          </a:p>
        </p:txBody>
      </p:sp>
      <p:sp>
        <p:nvSpPr>
          <p:cNvPr id="19486" name="TextBox 30"/>
          <p:cNvSpPr txBox="1">
            <a:spLocks noChangeArrowheads="1"/>
          </p:cNvSpPr>
          <p:nvPr/>
        </p:nvSpPr>
        <p:spPr bwMode="auto">
          <a:xfrm>
            <a:off x="3124200" y="5026025"/>
            <a:ext cx="284163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cs typeface="Arial" charset="0"/>
              </a:rPr>
              <a:t>а</a:t>
            </a:r>
          </a:p>
        </p:txBody>
      </p:sp>
      <p:sp>
        <p:nvSpPr>
          <p:cNvPr id="19487" name="TextBox 34"/>
          <p:cNvSpPr txBox="1">
            <a:spLocks noChangeArrowheads="1"/>
          </p:cNvSpPr>
          <p:nvPr/>
        </p:nvSpPr>
        <p:spPr bwMode="auto">
          <a:xfrm>
            <a:off x="4440238" y="5026025"/>
            <a:ext cx="287337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cs typeface="Arial" charset="0"/>
              </a:rPr>
              <a:t>б</a:t>
            </a:r>
          </a:p>
        </p:txBody>
      </p:sp>
      <p:sp>
        <p:nvSpPr>
          <p:cNvPr id="19488" name="TextBox 38"/>
          <p:cNvSpPr txBox="1">
            <a:spLocks noChangeArrowheads="1"/>
          </p:cNvSpPr>
          <p:nvPr/>
        </p:nvSpPr>
        <p:spPr bwMode="auto">
          <a:xfrm>
            <a:off x="5888038" y="5026025"/>
            <a:ext cx="280987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cs typeface="Arial" charset="0"/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00121 -0.03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 descr="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4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2813" cy="2000250"/>
          </a:xfrm>
        </p:spPr>
        <p:txBody>
          <a:bodyPr>
            <a:spAutoFit/>
          </a:bodyPr>
          <a:lstStyle/>
          <a:p>
            <a:pPr marL="0" indent="0"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2400" b="1" u="sng" dirty="0" smtClean="0"/>
              <a:t>Цель работы</a:t>
            </a:r>
            <a:r>
              <a:rPr lang="ru-RU" altLang="ru-RU" sz="2400" u="sng" dirty="0" smtClean="0"/>
              <a:t> </a:t>
            </a:r>
            <a:r>
              <a:rPr lang="ru-RU" altLang="ru-RU" sz="2000" dirty="0" smtClean="0"/>
              <a:t>– </a:t>
            </a:r>
            <a:r>
              <a:rPr lang="ru-RU" altLang="ru-RU" sz="2000" dirty="0" smtClean="0">
                <a:latin typeface="Arial" charset="0"/>
              </a:rPr>
              <a:t>повышение стабильности  качества сварных соединений при герметизации малогабаритных изделий при повышенном до 15 МПа давлении защитных газов путем изучения физических и технологических особенностей  параметров дуги при таком давлении и создания на основе этих исследований технологии сварки.</a:t>
            </a:r>
          </a:p>
        </p:txBody>
      </p:sp>
      <p:sp>
        <p:nvSpPr>
          <p:cNvPr id="54275" name="Прямоугольник 1"/>
          <p:cNvSpPr>
            <a:spLocks noChangeArrowheads="1"/>
          </p:cNvSpPr>
          <p:nvPr/>
        </p:nvSpPr>
        <p:spPr bwMode="auto">
          <a:xfrm>
            <a:off x="304800" y="3886200"/>
            <a:ext cx="8135938" cy="2616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400" b="1" u="sng" dirty="0">
                <a:latin typeface="+mn-lt"/>
              </a:rPr>
              <a:t>Задачи: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000" dirty="0"/>
              <a:t>1. Исследование физических и технологических особенностей горения сварочной дуги при повышенном (до </a:t>
            </a:r>
            <a:r>
              <a:rPr lang="ru-RU" altLang="ru-RU" sz="2000" dirty="0" smtClean="0"/>
              <a:t>15 </a:t>
            </a:r>
            <a:r>
              <a:rPr lang="ru-RU" altLang="ru-RU" sz="2000" dirty="0"/>
              <a:t>МПа) давлении инертного </a:t>
            </a:r>
            <a:r>
              <a:rPr lang="ru-RU" altLang="ru-RU" sz="2000" dirty="0" smtClean="0"/>
              <a:t>газа</a:t>
            </a:r>
            <a:r>
              <a:rPr lang="ru-RU" altLang="ru-RU" sz="2000" dirty="0"/>
              <a:t>;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000" dirty="0" smtClean="0"/>
              <a:t>2. Разработка конструкции сварного соединения;</a:t>
            </a:r>
            <a:endParaRPr lang="ru-RU" altLang="ru-RU" sz="2000" dirty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000" dirty="0"/>
              <a:t>3</a:t>
            </a:r>
            <a:r>
              <a:rPr lang="ru-RU" altLang="ru-RU" sz="2000" dirty="0" smtClean="0"/>
              <a:t>. </a:t>
            </a:r>
            <a:r>
              <a:rPr lang="ru-RU" altLang="ru-RU" sz="2000" dirty="0"/>
              <a:t>Разработка технологии дуговой сварки малогабаритных </a:t>
            </a:r>
            <a:r>
              <a:rPr lang="ru-RU" altLang="ru-RU" sz="2000" dirty="0" smtClean="0"/>
              <a:t>изделий в </a:t>
            </a:r>
            <a:r>
              <a:rPr lang="ru-RU" altLang="ru-RU" sz="2000" dirty="0"/>
              <a:t>защитном газе при повышенном </a:t>
            </a:r>
            <a:r>
              <a:rPr lang="ru-RU" altLang="ru-RU" sz="2000" dirty="0" smtClean="0"/>
              <a:t>давлении.</a:t>
            </a:r>
            <a:endParaRPr lang="ru-RU" altLang="ru-RU" sz="2000" dirty="0"/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31" name="Рисунок 4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0400" cy="9906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Влияние давления на проплавляющую способность дуги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33" name="Picture 2" descr="C:\Users\nazarov\Desktop\Безымянны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275" y="1423988"/>
            <a:ext cx="14478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4" name="TextBox 45"/>
          <p:cNvSpPr txBox="1">
            <a:spLocks noChangeArrowheads="1"/>
          </p:cNvSpPr>
          <p:nvPr/>
        </p:nvSpPr>
        <p:spPr bwMode="auto">
          <a:xfrm>
            <a:off x="1958975" y="1436688"/>
            <a:ext cx="903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камера</a:t>
            </a:r>
          </a:p>
        </p:txBody>
      </p:sp>
      <p:sp>
        <p:nvSpPr>
          <p:cNvPr id="12335" name="TextBox 46"/>
          <p:cNvSpPr txBox="1">
            <a:spLocks noChangeArrowheads="1"/>
          </p:cNvSpPr>
          <p:nvPr/>
        </p:nvSpPr>
        <p:spPr bwMode="auto">
          <a:xfrm>
            <a:off x="1900238" y="1806575"/>
            <a:ext cx="1077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электрод</a:t>
            </a:r>
          </a:p>
        </p:txBody>
      </p:sp>
      <p:sp>
        <p:nvSpPr>
          <p:cNvPr id="12336" name="TextBox 47"/>
          <p:cNvSpPr txBox="1">
            <a:spLocks noChangeArrowheads="1"/>
          </p:cNvSpPr>
          <p:nvPr/>
        </p:nvSpPr>
        <p:spPr bwMode="auto">
          <a:xfrm>
            <a:off x="1898650" y="2230438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образец</a:t>
            </a:r>
          </a:p>
        </p:txBody>
      </p:sp>
      <p:sp>
        <p:nvSpPr>
          <p:cNvPr id="12337" name="TextBox 48"/>
          <p:cNvSpPr txBox="1">
            <a:spLocks noChangeArrowheads="1"/>
          </p:cNvSpPr>
          <p:nvPr/>
        </p:nvSpPr>
        <p:spPr bwMode="auto">
          <a:xfrm>
            <a:off x="1814513" y="2671763"/>
            <a:ext cx="1525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медная цанга</a:t>
            </a:r>
          </a:p>
        </p:txBody>
      </p:sp>
      <p:cxnSp>
        <p:nvCxnSpPr>
          <p:cNvPr id="50" name="Прямая со стрелкой 49"/>
          <p:cNvCxnSpPr>
            <a:stCxn id="12334" idx="1"/>
          </p:cNvCxnSpPr>
          <p:nvPr/>
        </p:nvCxnSpPr>
        <p:spPr>
          <a:xfrm flipH="1">
            <a:off x="1662113" y="1620838"/>
            <a:ext cx="296862" cy="1857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12335" idx="1"/>
          </p:cNvCxnSpPr>
          <p:nvPr/>
        </p:nvCxnSpPr>
        <p:spPr>
          <a:xfrm flipH="1">
            <a:off x="1260475" y="1990725"/>
            <a:ext cx="639763" cy="1841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2336" idx="1"/>
          </p:cNvCxnSpPr>
          <p:nvPr/>
        </p:nvCxnSpPr>
        <p:spPr>
          <a:xfrm flipH="1">
            <a:off x="1260475" y="2416175"/>
            <a:ext cx="638175" cy="1841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1412875" y="2855913"/>
            <a:ext cx="398463" cy="130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2" name="TextBox 53"/>
          <p:cNvSpPr txBox="1">
            <a:spLocks noChangeArrowheads="1"/>
          </p:cNvSpPr>
          <p:nvPr/>
        </p:nvSpPr>
        <p:spPr bwMode="auto">
          <a:xfrm>
            <a:off x="438150" y="3221038"/>
            <a:ext cx="1933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cs typeface="Arial" charset="0"/>
              </a:rPr>
              <a:t>Схема эксперимента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758113" y="6132513"/>
            <a:ext cx="74612" cy="809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Ромб 55"/>
          <p:cNvSpPr/>
          <p:nvPr/>
        </p:nvSpPr>
        <p:spPr>
          <a:xfrm>
            <a:off x="8747125" y="6132513"/>
            <a:ext cx="107950" cy="115887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45" name="Rectangle 19"/>
          <p:cNvSpPr>
            <a:spLocks noChangeArrowheads="1"/>
          </p:cNvSpPr>
          <p:nvPr/>
        </p:nvSpPr>
        <p:spPr bwMode="auto">
          <a:xfrm>
            <a:off x="2498725" y="5791200"/>
            <a:ext cx="6600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73088"/>
            <a:r>
              <a:rPr lang="ru-RU" altLang="ru-RU" sz="1400">
                <a:ea typeface="Times New Roman" pitchFamily="18" charset="0"/>
                <a:cs typeface="Arial" charset="0"/>
              </a:rPr>
              <a:t>Зависимость площади проплавления сварного шва от давления гелия</a:t>
            </a:r>
          </a:p>
          <a:p>
            <a:pPr indent="573088"/>
            <a:r>
              <a:rPr lang="ru-RU" altLang="ru-RU" sz="1400">
                <a:ea typeface="Times New Roman" pitchFamily="18" charset="0"/>
                <a:cs typeface="Arial" charset="0"/>
              </a:rPr>
              <a:t>при постоянных параметрах </a:t>
            </a:r>
            <a:r>
              <a:rPr lang="en-US" altLang="ru-RU" sz="1400" b="1">
                <a:ea typeface="Times New Roman" pitchFamily="18" charset="0"/>
                <a:cs typeface="Arial" charset="0"/>
              </a:rPr>
              <a:t>I</a:t>
            </a:r>
            <a:r>
              <a:rPr lang="ru-RU" altLang="ru-RU" sz="1400" b="1" baseline="-30000">
                <a:ea typeface="Times New Roman" pitchFamily="18" charset="0"/>
                <a:cs typeface="Arial" charset="0"/>
              </a:rPr>
              <a:t>св</a:t>
            </a:r>
            <a:r>
              <a:rPr lang="ru-RU" altLang="ru-RU" sz="1400" b="1">
                <a:ea typeface="Times New Roman" pitchFamily="18" charset="0"/>
                <a:cs typeface="Arial" charset="0"/>
              </a:rPr>
              <a:t>=40А, </a:t>
            </a:r>
            <a:r>
              <a:rPr lang="en-US" altLang="ru-RU" sz="1400" b="1">
                <a:ea typeface="Times New Roman" pitchFamily="18" charset="0"/>
                <a:cs typeface="Arial" charset="0"/>
              </a:rPr>
              <a:t>t</a:t>
            </a:r>
            <a:r>
              <a:rPr lang="ru-RU" altLang="ru-RU" sz="1400" b="1" baseline="-30000">
                <a:ea typeface="Times New Roman" pitchFamily="18" charset="0"/>
                <a:cs typeface="Arial" charset="0"/>
              </a:rPr>
              <a:t>св</a:t>
            </a:r>
            <a:r>
              <a:rPr lang="ru-RU" altLang="ru-RU" sz="1400" b="1">
                <a:ea typeface="Times New Roman" pitchFamily="18" charset="0"/>
                <a:cs typeface="Arial" charset="0"/>
              </a:rPr>
              <a:t>=1с</a:t>
            </a:r>
            <a:r>
              <a:rPr lang="ru-RU" altLang="ru-RU" sz="1400">
                <a:ea typeface="Times New Roman" pitchFamily="18" charset="0"/>
                <a:cs typeface="Arial" charset="0"/>
              </a:rPr>
              <a:t>;   </a:t>
            </a:r>
            <a:r>
              <a:rPr lang="en-US" altLang="ru-RU" sz="1400">
                <a:ea typeface="Times New Roman" pitchFamily="18" charset="0"/>
                <a:cs typeface="Arial" charset="0"/>
              </a:rPr>
              <a:t>L</a:t>
            </a:r>
            <a:r>
              <a:rPr lang="ru-RU" altLang="ru-RU" sz="1400" baseline="-30000">
                <a:ea typeface="Times New Roman" pitchFamily="18" charset="0"/>
                <a:cs typeface="Arial" charset="0"/>
              </a:rPr>
              <a:t>д</a:t>
            </a:r>
            <a:r>
              <a:rPr lang="ru-RU" altLang="ru-RU" sz="1400">
                <a:ea typeface="Times New Roman" pitchFamily="18" charset="0"/>
                <a:cs typeface="Arial" charset="0"/>
              </a:rPr>
              <a:t>=1 мм (   ), </a:t>
            </a:r>
            <a:r>
              <a:rPr lang="en-US" sz="1400">
                <a:latin typeface="Calibri" pitchFamily="34" charset="0"/>
                <a:ea typeface="Times New Roman" pitchFamily="18" charset="0"/>
                <a:cs typeface="Arial" charset="0"/>
              </a:rPr>
              <a:t>L</a:t>
            </a:r>
            <a:r>
              <a:rPr lang="ru-RU" sz="1400" baseline="-25000">
                <a:latin typeface="Calibri" pitchFamily="34" charset="0"/>
                <a:ea typeface="Times New Roman" pitchFamily="18" charset="0"/>
                <a:cs typeface="Arial" charset="0"/>
              </a:rPr>
              <a:t>д</a:t>
            </a:r>
            <a:r>
              <a:rPr lang="ru-RU" sz="1400">
                <a:latin typeface="Calibri" pitchFamily="34" charset="0"/>
                <a:ea typeface="Times New Roman" pitchFamily="18" charset="0"/>
                <a:cs typeface="Arial" charset="0"/>
              </a:rPr>
              <a:t>=4 мм (   )</a:t>
            </a:r>
            <a:endParaRPr lang="ru-RU" altLang="ru-RU" sz="1400">
              <a:ea typeface="Times New Roman" pitchFamily="18" charset="0"/>
              <a:cs typeface="Arial" charset="0"/>
            </a:endParaRPr>
          </a:p>
        </p:txBody>
      </p:sp>
      <p:pic>
        <p:nvPicPr>
          <p:cNvPr id="12346" name="Рисунок 1" descr="Вырезка экрана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8675" y="2798763"/>
            <a:ext cx="54864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7" name="Picture 2" descr="F:\ЭКСПЕРИМЕНТЫ\НОВЫЙ ЭКС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02100" y="1809750"/>
            <a:ext cx="9398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8" name="Picture 3" descr="F:\ЭКСПЕРИМЕНТЫ\НОВЫЙ ЭКС\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5975" y="1800225"/>
            <a:ext cx="9255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9" name="Picture 4" descr="F:\ЭКСПЕРИМЕНТЫ\НОВЫЙ ЭКС\1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42238" y="1806575"/>
            <a:ext cx="8699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50" name="Picture 23" descr="Рис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4663" y="3733800"/>
            <a:ext cx="197802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51" name="TextBox 2"/>
          <p:cNvSpPr txBox="1">
            <a:spLocks noChangeArrowheads="1"/>
          </p:cNvSpPr>
          <p:nvPr/>
        </p:nvSpPr>
        <p:spPr bwMode="auto">
          <a:xfrm>
            <a:off x="-9525" y="5665788"/>
            <a:ext cx="3179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cs typeface="Arial" charset="0"/>
              </a:rPr>
              <a:t>Установка сварки при повышенном </a:t>
            </a:r>
          </a:p>
          <a:p>
            <a:pPr algn="ctr"/>
            <a:r>
              <a:rPr lang="ru-RU" sz="1400">
                <a:cs typeface="Arial" charset="0"/>
              </a:rPr>
              <a:t>давлением УСПД-200</a:t>
            </a:r>
          </a:p>
        </p:txBody>
      </p:sp>
      <p:sp>
        <p:nvSpPr>
          <p:cNvPr id="12352" name="TextBox 3"/>
          <p:cNvSpPr txBox="1">
            <a:spLocks noChangeArrowheads="1"/>
          </p:cNvSpPr>
          <p:nvPr/>
        </p:nvSpPr>
        <p:spPr bwMode="auto">
          <a:xfrm>
            <a:off x="4799013" y="1355725"/>
            <a:ext cx="2625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Сварка при </a:t>
            </a:r>
            <a:r>
              <a:rPr lang="en-US" altLang="ru-RU" b="1">
                <a:ea typeface="Times New Roman" pitchFamily="18" charset="0"/>
                <a:cs typeface="Arial" charset="0"/>
              </a:rPr>
              <a:t>I</a:t>
            </a:r>
            <a:r>
              <a:rPr lang="ru-RU" altLang="ru-RU" b="1" baseline="-30000">
                <a:ea typeface="Times New Roman" pitchFamily="18" charset="0"/>
                <a:cs typeface="Arial" charset="0"/>
              </a:rPr>
              <a:t>св</a:t>
            </a:r>
            <a:r>
              <a:rPr lang="ru-RU">
                <a:latin typeface="Calibri" pitchFamily="34" charset="0"/>
              </a:rPr>
              <a:t>, </a:t>
            </a:r>
            <a:r>
              <a:rPr lang="en-US" altLang="ru-RU" b="1">
                <a:cs typeface="Times New Roman" pitchFamily="18" charset="0"/>
              </a:rPr>
              <a:t>t</a:t>
            </a:r>
            <a:r>
              <a:rPr lang="ru-RU" altLang="ru-RU" baseline="-30000">
                <a:cs typeface="Times New Roman" pitchFamily="18" charset="0"/>
              </a:rPr>
              <a:t>св</a:t>
            </a:r>
            <a:r>
              <a:rPr lang="ru-RU">
                <a:latin typeface="Calibri" pitchFamily="34" charset="0"/>
              </a:rPr>
              <a:t>=</a:t>
            </a:r>
            <a:r>
              <a:rPr lang="en-US">
                <a:latin typeface="Calibri" pitchFamily="34" charset="0"/>
              </a:rPr>
              <a:t>const.</a:t>
            </a:r>
            <a:endParaRPr lang="ru-RU">
              <a:latin typeface="Calibri" pitchFamily="34" charset="0"/>
            </a:endParaRPr>
          </a:p>
        </p:txBody>
      </p:sp>
      <p:sp>
        <p:nvSpPr>
          <p:cNvPr id="12353" name="TextBox 4"/>
          <p:cNvSpPr txBox="1">
            <a:spLocks noChangeArrowheads="1"/>
          </p:cNvSpPr>
          <p:nvPr/>
        </p:nvSpPr>
        <p:spPr bwMode="auto">
          <a:xfrm>
            <a:off x="4329113" y="2622550"/>
            <a:ext cx="39385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cs typeface="Arial" charset="0"/>
              </a:rPr>
              <a:t>Внешний вид образцов: а – 0 ати; б – 75 ати; в – 150ати.  </a:t>
            </a:r>
          </a:p>
        </p:txBody>
      </p:sp>
      <p:graphicFrame>
        <p:nvGraphicFramePr>
          <p:cNvPr id="12328" name="Object 40"/>
          <p:cNvGraphicFramePr>
            <a:graphicFrameLocks noChangeAspect="1"/>
          </p:cNvGraphicFramePr>
          <p:nvPr/>
        </p:nvGraphicFramePr>
        <p:xfrm>
          <a:off x="4648200" y="2416175"/>
          <a:ext cx="4730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Visio" r:id="rId10" imgW="995103" imgH="570227" progId="">
                  <p:embed/>
                </p:oleObj>
              </mc:Choice>
              <mc:Fallback>
                <p:oleObj name="Visio" r:id="rId10" imgW="995103" imgH="570227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16175"/>
                        <a:ext cx="473075" cy="271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9" name="Object 41"/>
          <p:cNvGraphicFramePr>
            <a:graphicFrameLocks noChangeAspect="1"/>
          </p:cNvGraphicFramePr>
          <p:nvPr/>
        </p:nvGraphicFramePr>
        <p:xfrm>
          <a:off x="6369050" y="2416175"/>
          <a:ext cx="4730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Visio" r:id="rId12" imgW="995103" imgH="570227" progId="">
                  <p:embed/>
                </p:oleObj>
              </mc:Choice>
              <mc:Fallback>
                <p:oleObj name="Visio" r:id="rId12" imgW="995103" imgH="570227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50" y="2416175"/>
                        <a:ext cx="473075" cy="271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30" name="Object 42"/>
          <p:cNvGraphicFramePr>
            <a:graphicFrameLocks noChangeAspect="1"/>
          </p:cNvGraphicFramePr>
          <p:nvPr/>
        </p:nvGraphicFramePr>
        <p:xfrm>
          <a:off x="8240713" y="2381250"/>
          <a:ext cx="4730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Visio" r:id="rId13" imgW="995103" imgH="570227" progId="">
                  <p:embed/>
                </p:oleObj>
              </mc:Choice>
              <mc:Fallback>
                <p:oleObj name="Visio" r:id="rId13" imgW="995103" imgH="570227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0713" y="2381250"/>
                        <a:ext cx="473075" cy="271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7"/>
          <p:cNvPicPr>
            <a:picLocks noChangeAspect="1"/>
          </p:cNvPicPr>
          <p:nvPr/>
        </p:nvPicPr>
        <p:blipFill>
          <a:blip r:embed="rId2"/>
          <a:srcRect l="12332" r="12704"/>
          <a:stretch>
            <a:fillRect/>
          </a:stretch>
        </p:blipFill>
        <p:spPr bwMode="auto">
          <a:xfrm>
            <a:off x="0" y="0"/>
            <a:ext cx="9223375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4" descr="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52600" y="228600"/>
            <a:ext cx="7010400" cy="9906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Исследование ВАХ дуги при повышенном давлении гелия и аргона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219200" y="1220199"/>
          <a:ext cx="2562353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6360848" y="1283335"/>
          <a:ext cx="251936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810000" y="1252855"/>
          <a:ext cx="2588149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2286000" y="3486150"/>
            <a:ext cx="469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libri" pitchFamily="34" charset="0"/>
              </a:rPr>
              <a:t>ВАХ дуги в гелии при длине дуги: </a:t>
            </a:r>
            <a:r>
              <a:rPr lang="en-US" sz="1400">
                <a:latin typeface="Calibri" pitchFamily="34" charset="0"/>
              </a:rPr>
              <a:t>L</a:t>
            </a:r>
            <a:r>
              <a:rPr lang="ru-RU" sz="1400" baseline="-25000">
                <a:latin typeface="Calibri" pitchFamily="34" charset="0"/>
              </a:rPr>
              <a:t>д</a:t>
            </a:r>
            <a:r>
              <a:rPr lang="ru-RU" sz="1400">
                <a:latin typeface="Calibri" pitchFamily="34" charset="0"/>
              </a:rPr>
              <a:t>=1мм; </a:t>
            </a:r>
            <a:r>
              <a:rPr lang="en-US" sz="1400">
                <a:latin typeface="Calibri" pitchFamily="34" charset="0"/>
              </a:rPr>
              <a:t>L</a:t>
            </a:r>
            <a:r>
              <a:rPr lang="ru-RU" sz="1400" baseline="-25000">
                <a:latin typeface="Calibri" pitchFamily="34" charset="0"/>
              </a:rPr>
              <a:t>д</a:t>
            </a:r>
            <a:r>
              <a:rPr lang="ru-RU" sz="1400">
                <a:latin typeface="Calibri" pitchFamily="34" charset="0"/>
              </a:rPr>
              <a:t>=2мм; </a:t>
            </a:r>
            <a:r>
              <a:rPr lang="en-US" sz="1400">
                <a:latin typeface="Calibri" pitchFamily="34" charset="0"/>
              </a:rPr>
              <a:t>L</a:t>
            </a:r>
            <a:r>
              <a:rPr lang="ru-RU" sz="1400" baseline="-25000">
                <a:latin typeface="Calibri" pitchFamily="34" charset="0"/>
              </a:rPr>
              <a:t>д</a:t>
            </a:r>
            <a:r>
              <a:rPr lang="ru-RU" sz="1400">
                <a:latin typeface="Calibri" pitchFamily="34" charset="0"/>
              </a:rPr>
              <a:t>=3мм.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6537888" y="3716587"/>
          <a:ext cx="2297430" cy="184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608" name="TextBox 14"/>
          <p:cNvSpPr txBox="1">
            <a:spLocks noChangeArrowheads="1"/>
          </p:cNvSpPr>
          <p:nvPr/>
        </p:nvSpPr>
        <p:spPr bwMode="auto">
          <a:xfrm>
            <a:off x="2303463" y="6019800"/>
            <a:ext cx="4783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libri" pitchFamily="34" charset="0"/>
              </a:rPr>
              <a:t>ВАХ дуги в аргоне при длине дуги: </a:t>
            </a:r>
            <a:r>
              <a:rPr lang="en-US" sz="1400">
                <a:latin typeface="Calibri" pitchFamily="34" charset="0"/>
              </a:rPr>
              <a:t>L</a:t>
            </a:r>
            <a:r>
              <a:rPr lang="ru-RU" sz="1400" baseline="-25000">
                <a:latin typeface="Calibri" pitchFamily="34" charset="0"/>
              </a:rPr>
              <a:t>д</a:t>
            </a:r>
            <a:r>
              <a:rPr lang="ru-RU" sz="1400">
                <a:latin typeface="Calibri" pitchFamily="34" charset="0"/>
              </a:rPr>
              <a:t>=1мм; </a:t>
            </a:r>
            <a:r>
              <a:rPr lang="en-US" sz="1400">
                <a:latin typeface="Calibri" pitchFamily="34" charset="0"/>
              </a:rPr>
              <a:t>L</a:t>
            </a:r>
            <a:r>
              <a:rPr lang="ru-RU" sz="1400" baseline="-25000">
                <a:latin typeface="Calibri" pitchFamily="34" charset="0"/>
              </a:rPr>
              <a:t>д</a:t>
            </a:r>
            <a:r>
              <a:rPr lang="ru-RU" sz="1400">
                <a:latin typeface="Calibri" pitchFamily="34" charset="0"/>
              </a:rPr>
              <a:t>=2мм; </a:t>
            </a:r>
            <a:r>
              <a:rPr lang="en-US" sz="1400">
                <a:latin typeface="Calibri" pitchFamily="34" charset="0"/>
              </a:rPr>
              <a:t>L</a:t>
            </a:r>
            <a:r>
              <a:rPr lang="ru-RU" sz="1400" baseline="-25000">
                <a:latin typeface="Calibri" pitchFamily="34" charset="0"/>
              </a:rPr>
              <a:t>д</a:t>
            </a:r>
            <a:r>
              <a:rPr lang="ru-RU" sz="1400">
                <a:latin typeface="Calibri" pitchFamily="34" charset="0"/>
              </a:rPr>
              <a:t>=3мм.</a:t>
            </a:r>
          </a:p>
        </p:txBody>
      </p:sp>
      <p:sp>
        <p:nvSpPr>
          <p:cNvPr id="25609" name="TextBox 16"/>
          <p:cNvSpPr txBox="1">
            <a:spLocks noChangeArrowheads="1"/>
          </p:cNvSpPr>
          <p:nvPr/>
        </p:nvSpPr>
        <p:spPr bwMode="auto">
          <a:xfrm>
            <a:off x="136525" y="1524000"/>
            <a:ext cx="47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He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25610" name="TextBox 17"/>
          <p:cNvSpPr txBox="1">
            <a:spLocks noChangeArrowheads="1"/>
          </p:cNvSpPr>
          <p:nvPr/>
        </p:nvSpPr>
        <p:spPr bwMode="auto">
          <a:xfrm>
            <a:off x="125413" y="4225925"/>
            <a:ext cx="44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Ar</a:t>
            </a:r>
            <a:endParaRPr lang="ru-RU" sz="2000" b="1">
              <a:latin typeface="Calibri" pitchFamily="34" charset="0"/>
            </a:endParaRPr>
          </a:p>
        </p:txBody>
      </p:sp>
      <p:sp>
        <p:nvSpPr>
          <p:cNvPr id="25611" name="TextBox 1"/>
          <p:cNvSpPr txBox="1">
            <a:spLocks noChangeArrowheads="1"/>
          </p:cNvSpPr>
          <p:nvPr/>
        </p:nvSpPr>
        <p:spPr bwMode="auto">
          <a:xfrm>
            <a:off x="1827213" y="3019425"/>
            <a:ext cx="1754187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U</a:t>
            </a:r>
            <a:r>
              <a:rPr lang="ru-RU" sz="1200" baseline="-25000">
                <a:latin typeface="Calibri" pitchFamily="34" charset="0"/>
              </a:rPr>
              <a:t>д</a:t>
            </a:r>
            <a:r>
              <a:rPr lang="ru-RU" sz="1200">
                <a:latin typeface="Calibri" pitchFamily="34" charset="0"/>
              </a:rPr>
              <a:t>=1.34*</a:t>
            </a:r>
            <a:r>
              <a:rPr lang="en-US" sz="1200">
                <a:latin typeface="Calibri" pitchFamily="34" charset="0"/>
              </a:rPr>
              <a:t>P</a:t>
            </a:r>
            <a:r>
              <a:rPr lang="ru-RU" sz="1200">
                <a:latin typeface="Calibri" pitchFamily="34" charset="0"/>
              </a:rPr>
              <a:t>-0.13*I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ru-RU" sz="1200">
                <a:latin typeface="Calibri" pitchFamily="34" charset="0"/>
              </a:rPr>
              <a:t> +34.8</a:t>
            </a:r>
          </a:p>
          <a:p>
            <a:r>
              <a:rPr lang="ru-RU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св</a:t>
            </a:r>
            <a:r>
              <a:rPr lang="ru-RU" sz="1200">
                <a:latin typeface="Calibri" pitchFamily="34" charset="0"/>
              </a:rPr>
              <a:t>= </a:t>
            </a:r>
            <a:r>
              <a:rPr lang="en-US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ru-RU" sz="1200">
                <a:latin typeface="Calibri" pitchFamily="34" charset="0"/>
              </a:rPr>
              <a:t>-(0.007* </a:t>
            </a:r>
            <a:r>
              <a:rPr lang="en-US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ru-RU" sz="1200">
                <a:latin typeface="Calibri" pitchFamily="34" charset="0"/>
              </a:rPr>
              <a:t> -0.03)*</a:t>
            </a:r>
            <a:r>
              <a:rPr lang="en-US" sz="1200">
                <a:latin typeface="Calibri" pitchFamily="34" charset="0"/>
              </a:rPr>
              <a:t>P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5612" name="TextBox 18"/>
          <p:cNvSpPr txBox="1">
            <a:spLocks noChangeArrowheads="1"/>
          </p:cNvSpPr>
          <p:nvPr/>
        </p:nvSpPr>
        <p:spPr bwMode="auto">
          <a:xfrm>
            <a:off x="3886200" y="3024188"/>
            <a:ext cx="2651125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U</a:t>
            </a:r>
            <a:r>
              <a:rPr lang="ru-RU" sz="1200" baseline="-25000">
                <a:latin typeface="Calibri" pitchFamily="34" charset="0"/>
              </a:rPr>
              <a:t>д</a:t>
            </a:r>
            <a:r>
              <a:rPr lang="ru-RU" sz="1200">
                <a:latin typeface="Calibri" pitchFamily="34" charset="0"/>
              </a:rPr>
              <a:t>=0,025*I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ru-RU" sz="1200">
                <a:latin typeface="Calibri" pitchFamily="34" charset="0"/>
              </a:rPr>
              <a:t> *</a:t>
            </a:r>
            <a:r>
              <a:rPr lang="en-US" sz="1200">
                <a:latin typeface="Calibri" pitchFamily="34" charset="0"/>
              </a:rPr>
              <a:t>P</a:t>
            </a:r>
            <a:r>
              <a:rPr lang="ru-RU" sz="1200">
                <a:latin typeface="Calibri" pitchFamily="34" charset="0"/>
              </a:rPr>
              <a:t>+2,42*</a:t>
            </a:r>
            <a:r>
              <a:rPr lang="en-US" sz="1200">
                <a:latin typeface="Calibri" pitchFamily="34" charset="0"/>
              </a:rPr>
              <a:t>P</a:t>
            </a:r>
            <a:r>
              <a:rPr lang="ru-RU" sz="1200">
                <a:latin typeface="Calibri" pitchFamily="34" charset="0"/>
              </a:rPr>
              <a:t>-0.25*I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ru-RU" sz="1200">
                <a:latin typeface="Calibri" pitchFamily="34" charset="0"/>
              </a:rPr>
              <a:t> +44.31</a:t>
            </a:r>
          </a:p>
          <a:p>
            <a:r>
              <a:rPr lang="ru-RU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св</a:t>
            </a:r>
            <a:r>
              <a:rPr lang="ru-RU" sz="1200">
                <a:latin typeface="Calibri" pitchFamily="34" charset="0"/>
              </a:rPr>
              <a:t>= </a:t>
            </a:r>
            <a:r>
              <a:rPr lang="en-US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ru-RU" sz="1200">
                <a:latin typeface="Calibri" pitchFamily="34" charset="0"/>
              </a:rPr>
              <a:t>-(0.01* </a:t>
            </a:r>
            <a:r>
              <a:rPr lang="en-US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ru-RU" sz="1200">
                <a:latin typeface="Calibri" pitchFamily="34" charset="0"/>
              </a:rPr>
              <a:t> -0.05)*</a:t>
            </a:r>
            <a:r>
              <a:rPr lang="en-US" sz="1200">
                <a:latin typeface="Calibri" pitchFamily="34" charset="0"/>
              </a:rPr>
              <a:t>P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5613" name="TextBox 19"/>
          <p:cNvSpPr txBox="1">
            <a:spLocks noChangeArrowheads="1"/>
          </p:cNvSpPr>
          <p:nvPr/>
        </p:nvSpPr>
        <p:spPr bwMode="auto">
          <a:xfrm>
            <a:off x="6591300" y="3019425"/>
            <a:ext cx="230981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U</a:t>
            </a:r>
            <a:r>
              <a:rPr lang="ru-RU" sz="1200" baseline="-25000">
                <a:latin typeface="Calibri" pitchFamily="34" charset="0"/>
              </a:rPr>
              <a:t>д</a:t>
            </a:r>
            <a:r>
              <a:rPr lang="ru-RU" sz="1200">
                <a:latin typeface="Calibri" pitchFamily="34" charset="0"/>
              </a:rPr>
              <a:t>=0,065*I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ru-RU" sz="1200">
                <a:latin typeface="Calibri" pitchFamily="34" charset="0"/>
              </a:rPr>
              <a:t>*</a:t>
            </a:r>
            <a:r>
              <a:rPr lang="en-US" sz="1200">
                <a:latin typeface="Calibri" pitchFamily="34" charset="0"/>
              </a:rPr>
              <a:t>P</a:t>
            </a:r>
            <a:r>
              <a:rPr lang="ru-RU" sz="1200">
                <a:latin typeface="Calibri" pitchFamily="34" charset="0"/>
              </a:rPr>
              <a:t>+3,3*</a:t>
            </a:r>
            <a:r>
              <a:rPr lang="en-US" sz="1200">
                <a:latin typeface="Calibri" pitchFamily="34" charset="0"/>
              </a:rPr>
              <a:t>P</a:t>
            </a:r>
            <a:r>
              <a:rPr lang="ru-RU" sz="1200">
                <a:latin typeface="Calibri" pitchFamily="34" charset="0"/>
              </a:rPr>
              <a:t>-0.5*I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ru-RU" sz="1200">
                <a:latin typeface="Calibri" pitchFamily="34" charset="0"/>
              </a:rPr>
              <a:t> +51,9</a:t>
            </a:r>
          </a:p>
          <a:p>
            <a:r>
              <a:rPr lang="ru-RU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св</a:t>
            </a:r>
            <a:r>
              <a:rPr lang="ru-RU" sz="1200">
                <a:latin typeface="Calibri" pitchFamily="34" charset="0"/>
              </a:rPr>
              <a:t>= </a:t>
            </a:r>
            <a:r>
              <a:rPr lang="en-US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ru-RU" sz="1200">
                <a:latin typeface="Calibri" pitchFamily="34" charset="0"/>
              </a:rPr>
              <a:t>-(0.013* </a:t>
            </a:r>
            <a:r>
              <a:rPr lang="en-US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ru-RU" sz="1200">
                <a:latin typeface="Calibri" pitchFamily="34" charset="0"/>
              </a:rPr>
              <a:t> -0.06)*</a:t>
            </a:r>
            <a:r>
              <a:rPr lang="en-US" sz="1200">
                <a:latin typeface="Calibri" pitchFamily="34" charset="0"/>
              </a:rPr>
              <a:t>P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5614" name="TextBox 20"/>
          <p:cNvSpPr txBox="1">
            <a:spLocks noChangeArrowheads="1"/>
          </p:cNvSpPr>
          <p:nvPr/>
        </p:nvSpPr>
        <p:spPr bwMode="auto">
          <a:xfrm>
            <a:off x="1752600" y="5545138"/>
            <a:ext cx="206375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U</a:t>
            </a:r>
            <a:r>
              <a:rPr lang="ru-RU" sz="1200" baseline="-25000">
                <a:latin typeface="Calibri" pitchFamily="34" charset="0"/>
              </a:rPr>
              <a:t>д</a:t>
            </a:r>
            <a:r>
              <a:rPr lang="ru-RU" sz="1200">
                <a:latin typeface="Calibri" pitchFamily="34" charset="0"/>
              </a:rPr>
              <a:t>=</a:t>
            </a:r>
            <a:r>
              <a:rPr lang="en-US" sz="1200">
                <a:latin typeface="Calibri" pitchFamily="34" charset="0"/>
              </a:rPr>
              <a:t>0,008</a:t>
            </a:r>
            <a:r>
              <a:rPr lang="ru-RU" sz="1200">
                <a:latin typeface="Calibri" pitchFamily="34" charset="0"/>
              </a:rPr>
              <a:t>*</a:t>
            </a:r>
            <a:r>
              <a:rPr lang="en-US" sz="1200">
                <a:latin typeface="Calibri" pitchFamily="34" charset="0"/>
              </a:rPr>
              <a:t>P*</a:t>
            </a:r>
            <a:r>
              <a:rPr lang="ru-RU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en-US" sz="1200">
                <a:latin typeface="Calibri" pitchFamily="34" charset="0"/>
              </a:rPr>
              <a:t>+</a:t>
            </a:r>
            <a:r>
              <a:rPr lang="ru-RU" sz="1200">
                <a:latin typeface="Calibri" pitchFamily="34" charset="0"/>
              </a:rPr>
              <a:t>0.</a:t>
            </a:r>
            <a:r>
              <a:rPr lang="en-US" sz="1200">
                <a:latin typeface="Calibri" pitchFamily="34" charset="0"/>
              </a:rPr>
              <a:t>88</a:t>
            </a:r>
            <a:r>
              <a:rPr lang="ru-RU" sz="1200">
                <a:latin typeface="Calibri" pitchFamily="34" charset="0"/>
              </a:rPr>
              <a:t>*</a:t>
            </a:r>
            <a:r>
              <a:rPr lang="en-US" sz="1200">
                <a:latin typeface="Calibri" pitchFamily="34" charset="0"/>
              </a:rPr>
              <a:t>P</a:t>
            </a:r>
            <a:r>
              <a:rPr lang="ru-RU" sz="1200">
                <a:latin typeface="Calibri" pitchFamily="34" charset="0"/>
              </a:rPr>
              <a:t> +</a:t>
            </a:r>
            <a:r>
              <a:rPr lang="en-US" sz="1200">
                <a:latin typeface="Calibri" pitchFamily="34" charset="0"/>
              </a:rPr>
              <a:t>15,38</a:t>
            </a:r>
            <a:endParaRPr lang="ru-RU" sz="1200">
              <a:latin typeface="Calibri" pitchFamily="34" charset="0"/>
            </a:endParaRPr>
          </a:p>
          <a:p>
            <a:r>
              <a:rPr lang="ru-RU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св</a:t>
            </a:r>
            <a:r>
              <a:rPr lang="ru-RU" sz="1200">
                <a:latin typeface="Calibri" pitchFamily="34" charset="0"/>
              </a:rPr>
              <a:t>= </a:t>
            </a:r>
            <a:r>
              <a:rPr lang="en-US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ru-RU" sz="1200">
                <a:latin typeface="Calibri" pitchFamily="34" charset="0"/>
              </a:rPr>
              <a:t>-(0.00</a:t>
            </a:r>
            <a:r>
              <a:rPr lang="en-US" sz="1200">
                <a:latin typeface="Calibri" pitchFamily="34" charset="0"/>
              </a:rPr>
              <a:t>4</a:t>
            </a:r>
            <a:r>
              <a:rPr lang="ru-RU" sz="1200">
                <a:latin typeface="Calibri" pitchFamily="34" charset="0"/>
              </a:rPr>
              <a:t>* </a:t>
            </a:r>
            <a:r>
              <a:rPr lang="en-US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ru-RU" sz="1200">
                <a:latin typeface="Calibri" pitchFamily="34" charset="0"/>
              </a:rPr>
              <a:t> -0.0</a:t>
            </a:r>
            <a:r>
              <a:rPr lang="en-US" sz="1200">
                <a:latin typeface="Calibri" pitchFamily="34" charset="0"/>
              </a:rPr>
              <a:t>13</a:t>
            </a:r>
            <a:r>
              <a:rPr lang="ru-RU" sz="1200">
                <a:latin typeface="Calibri" pitchFamily="34" charset="0"/>
              </a:rPr>
              <a:t>)*</a:t>
            </a:r>
            <a:r>
              <a:rPr lang="en-US" sz="1200">
                <a:latin typeface="Calibri" pitchFamily="34" charset="0"/>
              </a:rPr>
              <a:t>P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5615" name="TextBox 21"/>
          <p:cNvSpPr txBox="1">
            <a:spLocks noChangeArrowheads="1"/>
          </p:cNvSpPr>
          <p:nvPr/>
        </p:nvSpPr>
        <p:spPr bwMode="auto">
          <a:xfrm>
            <a:off x="4259263" y="5548313"/>
            <a:ext cx="1906587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U</a:t>
            </a:r>
            <a:r>
              <a:rPr lang="ru-RU" sz="1200" baseline="-25000">
                <a:latin typeface="Calibri" pitchFamily="34" charset="0"/>
              </a:rPr>
              <a:t>д</a:t>
            </a:r>
            <a:r>
              <a:rPr lang="ru-RU" sz="1200">
                <a:latin typeface="Calibri" pitchFamily="34" charset="0"/>
              </a:rPr>
              <a:t>=</a:t>
            </a:r>
            <a:r>
              <a:rPr lang="en-US" sz="1200">
                <a:latin typeface="Calibri" pitchFamily="34" charset="0"/>
              </a:rPr>
              <a:t>0,01</a:t>
            </a:r>
            <a:r>
              <a:rPr lang="ru-RU" sz="1200">
                <a:latin typeface="Calibri" pitchFamily="34" charset="0"/>
              </a:rPr>
              <a:t>*</a:t>
            </a:r>
            <a:r>
              <a:rPr lang="en-US" sz="1200">
                <a:latin typeface="Calibri" pitchFamily="34" charset="0"/>
              </a:rPr>
              <a:t>P*</a:t>
            </a:r>
            <a:r>
              <a:rPr lang="ru-RU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en-US" sz="1200">
                <a:latin typeface="Calibri" pitchFamily="34" charset="0"/>
              </a:rPr>
              <a:t>+1,25</a:t>
            </a:r>
            <a:r>
              <a:rPr lang="ru-RU" sz="1200">
                <a:latin typeface="Calibri" pitchFamily="34" charset="0"/>
              </a:rPr>
              <a:t>*</a:t>
            </a:r>
            <a:r>
              <a:rPr lang="en-US" sz="1200">
                <a:latin typeface="Calibri" pitchFamily="34" charset="0"/>
              </a:rPr>
              <a:t>P</a:t>
            </a:r>
            <a:r>
              <a:rPr lang="ru-RU" sz="1200">
                <a:latin typeface="Calibri" pitchFamily="34" charset="0"/>
              </a:rPr>
              <a:t> +</a:t>
            </a:r>
            <a:r>
              <a:rPr lang="en-US" sz="1200">
                <a:latin typeface="Calibri" pitchFamily="34" charset="0"/>
              </a:rPr>
              <a:t>15,6</a:t>
            </a:r>
            <a:endParaRPr lang="ru-RU" sz="1200">
              <a:latin typeface="Calibri" pitchFamily="34" charset="0"/>
            </a:endParaRPr>
          </a:p>
          <a:p>
            <a:r>
              <a:rPr lang="ru-RU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св</a:t>
            </a:r>
            <a:r>
              <a:rPr lang="ru-RU" sz="1200">
                <a:latin typeface="Calibri" pitchFamily="34" charset="0"/>
              </a:rPr>
              <a:t>= </a:t>
            </a:r>
            <a:r>
              <a:rPr lang="en-US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ru-RU" sz="1200">
                <a:latin typeface="Calibri" pitchFamily="34" charset="0"/>
              </a:rPr>
              <a:t>-(0.00</a:t>
            </a:r>
            <a:r>
              <a:rPr lang="en-US" sz="1200">
                <a:latin typeface="Calibri" pitchFamily="34" charset="0"/>
              </a:rPr>
              <a:t>85</a:t>
            </a:r>
            <a:r>
              <a:rPr lang="ru-RU" sz="1200">
                <a:latin typeface="Calibri" pitchFamily="34" charset="0"/>
              </a:rPr>
              <a:t>* </a:t>
            </a:r>
            <a:r>
              <a:rPr lang="en-US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ru-RU" sz="1200">
                <a:latin typeface="Calibri" pitchFamily="34" charset="0"/>
              </a:rPr>
              <a:t> -0.</a:t>
            </a:r>
            <a:r>
              <a:rPr lang="en-US" sz="1200">
                <a:latin typeface="Calibri" pitchFamily="34" charset="0"/>
              </a:rPr>
              <a:t>12</a:t>
            </a:r>
            <a:r>
              <a:rPr lang="ru-RU" sz="1200">
                <a:latin typeface="Calibri" pitchFamily="34" charset="0"/>
              </a:rPr>
              <a:t>)*</a:t>
            </a:r>
            <a:r>
              <a:rPr lang="en-US" sz="1200">
                <a:latin typeface="Calibri" pitchFamily="34" charset="0"/>
              </a:rPr>
              <a:t>P</a:t>
            </a:r>
            <a:endParaRPr lang="ru-RU" sz="1200">
              <a:latin typeface="Calibri" pitchFamily="34" charset="0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3928286" y="3758135"/>
          <a:ext cx="2300356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1433153" y="3748877"/>
          <a:ext cx="23004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618" name="TextBox 24"/>
          <p:cNvSpPr txBox="1">
            <a:spLocks noChangeArrowheads="1"/>
          </p:cNvSpPr>
          <p:nvPr/>
        </p:nvSpPr>
        <p:spPr bwMode="auto">
          <a:xfrm>
            <a:off x="6778625" y="5557838"/>
            <a:ext cx="1984375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U</a:t>
            </a:r>
            <a:r>
              <a:rPr lang="ru-RU" sz="1200" baseline="-25000">
                <a:latin typeface="Calibri" pitchFamily="34" charset="0"/>
              </a:rPr>
              <a:t>д</a:t>
            </a:r>
            <a:r>
              <a:rPr lang="ru-RU" sz="1200">
                <a:latin typeface="Calibri" pitchFamily="34" charset="0"/>
              </a:rPr>
              <a:t>=</a:t>
            </a:r>
            <a:r>
              <a:rPr lang="en-US" sz="1200">
                <a:latin typeface="Calibri" pitchFamily="34" charset="0"/>
              </a:rPr>
              <a:t>0,013</a:t>
            </a:r>
            <a:r>
              <a:rPr lang="ru-RU" sz="1200">
                <a:latin typeface="Calibri" pitchFamily="34" charset="0"/>
              </a:rPr>
              <a:t>*</a:t>
            </a:r>
            <a:r>
              <a:rPr lang="en-US" sz="1200">
                <a:latin typeface="Calibri" pitchFamily="34" charset="0"/>
              </a:rPr>
              <a:t>P*</a:t>
            </a:r>
            <a:r>
              <a:rPr lang="ru-RU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en-US" sz="1200">
                <a:latin typeface="Calibri" pitchFamily="34" charset="0"/>
              </a:rPr>
              <a:t>+1,44</a:t>
            </a:r>
            <a:r>
              <a:rPr lang="ru-RU" sz="1200">
                <a:latin typeface="Calibri" pitchFamily="34" charset="0"/>
              </a:rPr>
              <a:t>*</a:t>
            </a:r>
            <a:r>
              <a:rPr lang="en-US" sz="1200">
                <a:latin typeface="Calibri" pitchFamily="34" charset="0"/>
              </a:rPr>
              <a:t>P</a:t>
            </a:r>
            <a:r>
              <a:rPr lang="ru-RU" sz="1200">
                <a:latin typeface="Calibri" pitchFamily="34" charset="0"/>
              </a:rPr>
              <a:t> +</a:t>
            </a:r>
            <a:r>
              <a:rPr lang="en-US" sz="1200">
                <a:latin typeface="Calibri" pitchFamily="34" charset="0"/>
              </a:rPr>
              <a:t>16,8</a:t>
            </a:r>
            <a:endParaRPr lang="ru-RU" sz="1200">
              <a:latin typeface="Calibri" pitchFamily="34" charset="0"/>
            </a:endParaRPr>
          </a:p>
          <a:p>
            <a:r>
              <a:rPr lang="ru-RU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св</a:t>
            </a:r>
            <a:r>
              <a:rPr lang="ru-RU" sz="1200">
                <a:latin typeface="Calibri" pitchFamily="34" charset="0"/>
              </a:rPr>
              <a:t>= </a:t>
            </a:r>
            <a:r>
              <a:rPr lang="en-US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ru-RU" sz="1200">
                <a:latin typeface="Calibri" pitchFamily="34" charset="0"/>
              </a:rPr>
              <a:t>-(0.0</a:t>
            </a:r>
            <a:r>
              <a:rPr lang="en-US" sz="1200">
                <a:latin typeface="Calibri" pitchFamily="34" charset="0"/>
              </a:rPr>
              <a:t>1</a:t>
            </a:r>
            <a:r>
              <a:rPr lang="ru-RU" sz="1200">
                <a:latin typeface="Calibri" pitchFamily="34" charset="0"/>
              </a:rPr>
              <a:t>* </a:t>
            </a:r>
            <a:r>
              <a:rPr lang="en-US" sz="1200">
                <a:latin typeface="Calibri" pitchFamily="34" charset="0"/>
              </a:rPr>
              <a:t>I</a:t>
            </a:r>
            <a:r>
              <a:rPr lang="ru-RU" sz="1200" baseline="-25000">
                <a:latin typeface="Calibri" pitchFamily="34" charset="0"/>
              </a:rPr>
              <a:t>у</a:t>
            </a:r>
            <a:r>
              <a:rPr lang="ru-RU" sz="1200">
                <a:latin typeface="Calibri" pitchFamily="34" charset="0"/>
              </a:rPr>
              <a:t> -0.</a:t>
            </a:r>
            <a:r>
              <a:rPr lang="en-US" sz="1200">
                <a:latin typeface="Calibri" pitchFamily="34" charset="0"/>
              </a:rPr>
              <a:t>12</a:t>
            </a:r>
            <a:r>
              <a:rPr lang="ru-RU" sz="1200">
                <a:latin typeface="Calibri" pitchFamily="34" charset="0"/>
              </a:rPr>
              <a:t>)*</a:t>
            </a:r>
            <a:r>
              <a:rPr lang="en-US" sz="1200">
                <a:latin typeface="Calibri" pitchFamily="34" charset="0"/>
              </a:rPr>
              <a:t>P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5619" name="TextBox 6"/>
          <p:cNvSpPr txBox="1">
            <a:spLocks noChangeArrowheads="1"/>
          </p:cNvSpPr>
          <p:nvPr/>
        </p:nvSpPr>
        <p:spPr bwMode="auto">
          <a:xfrm>
            <a:off x="-49213" y="2886075"/>
            <a:ext cx="1857376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Формулы расчета U</a:t>
            </a:r>
            <a:r>
              <a:rPr lang="ru-RU" sz="1200" baseline="-25000">
                <a:latin typeface="Calibri" pitchFamily="34" charset="0"/>
              </a:rPr>
              <a:t>д</a:t>
            </a:r>
            <a:r>
              <a:rPr lang="ru-RU" sz="1400" baseline="-25000">
                <a:latin typeface="Calibri" pitchFamily="34" charset="0"/>
              </a:rPr>
              <a:t> </a:t>
            </a:r>
            <a:r>
              <a:rPr lang="ru-RU" sz="1200">
                <a:latin typeface="Calibri" pitchFamily="34" charset="0"/>
              </a:rPr>
              <a:t>и </a:t>
            </a:r>
            <a:r>
              <a:rPr lang="ru-RU" sz="1400">
                <a:latin typeface="Calibri" pitchFamily="34" charset="0"/>
              </a:rPr>
              <a:t>I</a:t>
            </a:r>
            <a:r>
              <a:rPr lang="ru-RU" sz="1400" baseline="-25000">
                <a:latin typeface="Calibri" pitchFamily="34" charset="0"/>
              </a:rPr>
              <a:t>св</a:t>
            </a:r>
          </a:p>
          <a:p>
            <a:r>
              <a:rPr lang="ru-RU" sz="1200">
                <a:latin typeface="Calibri" pitchFamily="34" charset="0"/>
              </a:rPr>
              <a:t>для диапазонов:</a:t>
            </a:r>
          </a:p>
          <a:p>
            <a:r>
              <a:rPr lang="en-US" sz="1200">
                <a:latin typeface="Calibri" pitchFamily="34" charset="0"/>
              </a:rPr>
              <a:t>P= 1</a:t>
            </a:r>
            <a:r>
              <a:rPr lang="ru-RU" sz="1200">
                <a:latin typeface="Calibri" pitchFamily="34" charset="0"/>
              </a:rPr>
              <a:t>…15МПа;</a:t>
            </a:r>
          </a:p>
          <a:p>
            <a:r>
              <a:rPr lang="en-US" sz="1200">
                <a:latin typeface="Calibri" pitchFamily="34" charset="0"/>
              </a:rPr>
              <a:t>I</a:t>
            </a:r>
            <a:r>
              <a:rPr lang="ru-RU" sz="800">
                <a:latin typeface="Calibri" pitchFamily="34" charset="0"/>
              </a:rPr>
              <a:t>у</a:t>
            </a:r>
            <a:r>
              <a:rPr lang="ru-RU" sz="1200">
                <a:latin typeface="Calibri" pitchFamily="34" charset="0"/>
              </a:rPr>
              <a:t>=10…50А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350" y="3748088"/>
            <a:ext cx="9131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21" name="Рисунок 28" descr="Вырезка экрана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371600"/>
            <a:ext cx="6953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Рисунок 29" descr="Вырезка экрана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3810000"/>
            <a:ext cx="6953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3" name="TextBox 30"/>
          <p:cNvSpPr txBox="1">
            <a:spLocks noChangeArrowheads="1"/>
          </p:cNvSpPr>
          <p:nvPr/>
        </p:nvSpPr>
        <p:spPr bwMode="auto">
          <a:xfrm>
            <a:off x="-30163" y="5386388"/>
            <a:ext cx="18589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Формулы расчета U</a:t>
            </a:r>
            <a:r>
              <a:rPr lang="ru-RU" sz="1200" baseline="-25000">
                <a:latin typeface="Calibri" pitchFamily="34" charset="0"/>
              </a:rPr>
              <a:t>д</a:t>
            </a:r>
            <a:r>
              <a:rPr lang="ru-RU" sz="1400" baseline="-25000">
                <a:latin typeface="Calibri" pitchFamily="34" charset="0"/>
              </a:rPr>
              <a:t> </a:t>
            </a:r>
            <a:r>
              <a:rPr lang="ru-RU" sz="1200">
                <a:latin typeface="Calibri" pitchFamily="34" charset="0"/>
              </a:rPr>
              <a:t>и </a:t>
            </a:r>
            <a:r>
              <a:rPr lang="ru-RU" sz="1400">
                <a:latin typeface="Calibri" pitchFamily="34" charset="0"/>
              </a:rPr>
              <a:t>I</a:t>
            </a:r>
            <a:r>
              <a:rPr lang="ru-RU" sz="1400" baseline="-25000">
                <a:latin typeface="Calibri" pitchFamily="34" charset="0"/>
              </a:rPr>
              <a:t>св</a:t>
            </a:r>
          </a:p>
          <a:p>
            <a:r>
              <a:rPr lang="ru-RU" sz="1200">
                <a:latin typeface="Calibri" pitchFamily="34" charset="0"/>
              </a:rPr>
              <a:t>для диапазонов:</a:t>
            </a:r>
          </a:p>
          <a:p>
            <a:r>
              <a:rPr lang="en-US" sz="1200">
                <a:latin typeface="Calibri" pitchFamily="34" charset="0"/>
              </a:rPr>
              <a:t>P= 1</a:t>
            </a:r>
            <a:r>
              <a:rPr lang="ru-RU" sz="1200">
                <a:latin typeface="Calibri" pitchFamily="34" charset="0"/>
              </a:rPr>
              <a:t>…15МПа;</a:t>
            </a:r>
          </a:p>
          <a:p>
            <a:r>
              <a:rPr lang="en-US" sz="1200">
                <a:latin typeface="Calibri" pitchFamily="34" charset="0"/>
              </a:rPr>
              <a:t>I</a:t>
            </a:r>
            <a:r>
              <a:rPr lang="ru-RU" sz="800">
                <a:latin typeface="Calibri" pitchFamily="34" charset="0"/>
              </a:rPr>
              <a:t>у</a:t>
            </a:r>
            <a:r>
              <a:rPr lang="ru-RU" sz="1200">
                <a:latin typeface="Calibri" pitchFamily="34" charset="0"/>
              </a:rPr>
              <a:t>=20…70А</a:t>
            </a:r>
          </a:p>
        </p:txBody>
      </p:sp>
      <p:pic>
        <p:nvPicPr>
          <p:cNvPr id="25624" name="Рисунок 35" descr="Вырезка экрана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48038" y="2771775"/>
            <a:ext cx="1635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5" name="Рисунок 36" descr="Вырезка экрана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8688" y="2827338"/>
            <a:ext cx="1635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6" name="Рисунок 37" descr="Вырезка экрана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58200" y="2844800"/>
            <a:ext cx="1635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7" name="Рисунок 38" descr="Вырезка экрана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48675" y="5314950"/>
            <a:ext cx="1635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8" name="Рисунок 39" descr="Вырезка экрана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35650" y="5324475"/>
            <a:ext cx="1635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9" name="Рисунок 40" descr="Вырезка экрана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36925" y="5314950"/>
            <a:ext cx="1635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0" name="Рисунок 41" descr="Вырезка экрана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00488" y="1295400"/>
            <a:ext cx="2174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1" name="Рисунок 42" descr="Вырезка экрана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86525" y="1295400"/>
            <a:ext cx="219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Рисунок 43" descr="Вырезка экрана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04925" y="1295400"/>
            <a:ext cx="219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3" name="Рисунок 44" descr="Вырезка экрана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62400" y="3810000"/>
            <a:ext cx="219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4" name="Рисунок 45" descr="Вырезка экрана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57325" y="3810000"/>
            <a:ext cx="219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5" name="Рисунок 46" descr="Вырезка экрана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62725" y="3810000"/>
            <a:ext cx="219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3" name="Рисунок 4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52600" y="228600"/>
            <a:ext cx="7010400" cy="9906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Влияние давления инертных газов на эффективность процесса сварки</a:t>
            </a: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677870" y="1303544"/>
          <a:ext cx="5513811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56" name="TextBox 1"/>
          <p:cNvSpPr txBox="1">
            <a:spLocks noChangeArrowheads="1"/>
          </p:cNvSpPr>
          <p:nvPr/>
        </p:nvSpPr>
        <p:spPr bwMode="auto">
          <a:xfrm>
            <a:off x="3962400" y="4357688"/>
            <a:ext cx="1336675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η</a:t>
            </a:r>
            <a:r>
              <a:rPr lang="ru-RU">
                <a:latin typeface="Calibri" pitchFamily="34" charset="0"/>
              </a:rPr>
              <a:t>=</a:t>
            </a:r>
            <a:r>
              <a:rPr lang="el-GR">
                <a:latin typeface="Calibri" pitchFamily="34" charset="0"/>
              </a:rPr>
              <a:t>η</a:t>
            </a:r>
            <a:r>
              <a:rPr lang="ru-RU" sz="800">
                <a:latin typeface="Calibri" pitchFamily="34" charset="0"/>
              </a:rPr>
              <a:t>0</a:t>
            </a:r>
            <a:r>
              <a:rPr lang="ru-RU">
                <a:latin typeface="Calibri" pitchFamily="34" charset="0"/>
              </a:rPr>
              <a:t>(1-0,</a:t>
            </a:r>
            <a:r>
              <a:rPr lang="en-US">
                <a:latin typeface="Calibri" pitchFamily="34" charset="0"/>
              </a:rPr>
              <a:t>2P)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762000" y="4218281"/>
          <a:ext cx="3039046" cy="186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5572126" y="4074121"/>
          <a:ext cx="3190874" cy="2082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359" name="Рисунок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13200" y="2825750"/>
            <a:ext cx="7969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0" name="Рисунок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67063" y="1524000"/>
            <a:ext cx="126841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1" name="Picture 2" descr="F:\от Артемьевой\пр 8 № 10 х5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8325" y="2481263"/>
            <a:ext cx="131603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>
            <a:stCxn id="13" idx="1"/>
          </p:cNvCxnSpPr>
          <p:nvPr/>
        </p:nvCxnSpPr>
        <p:spPr>
          <a:xfrm flipH="1">
            <a:off x="3124200" y="3124200"/>
            <a:ext cx="889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445000" y="1752600"/>
            <a:ext cx="812800" cy="889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290" idx="0"/>
          </p:cNvCxnSpPr>
          <p:nvPr/>
        </p:nvCxnSpPr>
        <p:spPr>
          <a:xfrm flipV="1">
            <a:off x="6305550" y="1763713"/>
            <a:ext cx="411163" cy="71755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5" name="TextBox 21"/>
          <p:cNvSpPr txBox="1">
            <a:spLocks noChangeArrowheads="1"/>
          </p:cNvSpPr>
          <p:nvPr/>
        </p:nvSpPr>
        <p:spPr bwMode="auto">
          <a:xfrm>
            <a:off x="1524000" y="1273175"/>
            <a:ext cx="595313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W</a:t>
            </a:r>
            <a:r>
              <a:rPr lang="ru-RU" sz="800">
                <a:latin typeface="Calibri" pitchFamily="34" charset="0"/>
              </a:rPr>
              <a:t>д</a:t>
            </a:r>
            <a:r>
              <a:rPr lang="ru-RU" sz="1200">
                <a:latin typeface="Calibri" pitchFamily="34" charset="0"/>
              </a:rPr>
              <a:t>, Вт</a:t>
            </a:r>
          </a:p>
        </p:txBody>
      </p:sp>
      <p:sp>
        <p:nvSpPr>
          <p:cNvPr id="13366" name="TextBox 23"/>
          <p:cNvSpPr txBox="1">
            <a:spLocks noChangeArrowheads="1"/>
          </p:cNvSpPr>
          <p:nvPr/>
        </p:nvSpPr>
        <p:spPr bwMode="auto">
          <a:xfrm>
            <a:off x="6619875" y="3457575"/>
            <a:ext cx="6953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S</a:t>
            </a:r>
            <a:r>
              <a:rPr lang="ru-RU" sz="800">
                <a:latin typeface="Calibri" pitchFamily="34" charset="0"/>
              </a:rPr>
              <a:t>пр</a:t>
            </a:r>
            <a:r>
              <a:rPr lang="ru-RU" sz="1200">
                <a:latin typeface="Calibri" pitchFamily="34" charset="0"/>
              </a:rPr>
              <a:t>,</a:t>
            </a:r>
            <a:r>
              <a:rPr lang="en-US" sz="1200">
                <a:latin typeface="Calibri" pitchFamily="34" charset="0"/>
              </a:rPr>
              <a:t> </a:t>
            </a:r>
            <a:r>
              <a:rPr lang="ru-RU" sz="1200">
                <a:latin typeface="Calibri" pitchFamily="34" charset="0"/>
              </a:rPr>
              <a:t>мм</a:t>
            </a:r>
            <a:r>
              <a:rPr lang="ru-RU" sz="1200" baseline="30000">
                <a:latin typeface="Calibri" pitchFamily="34" charset="0"/>
              </a:rPr>
              <a:t>2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3367" name="TextBox 22"/>
          <p:cNvSpPr txBox="1">
            <a:spLocks noChangeArrowheads="1"/>
          </p:cNvSpPr>
          <p:nvPr/>
        </p:nvSpPr>
        <p:spPr bwMode="auto">
          <a:xfrm>
            <a:off x="854075" y="3581400"/>
            <a:ext cx="7448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Влияние мощности дуги в гелии на проплавление металла в гелии при </a:t>
            </a:r>
          </a:p>
          <a:p>
            <a:pPr algn="ctr"/>
            <a:r>
              <a:rPr lang="ru-RU" sz="1200">
                <a:latin typeface="Calibri" pitchFamily="34" charset="0"/>
              </a:rPr>
              <a:t>регулировании током (</a:t>
            </a:r>
            <a:r>
              <a:rPr lang="en-US" sz="1200">
                <a:latin typeface="Calibri" pitchFamily="34" charset="0"/>
              </a:rPr>
              <a:t>L</a:t>
            </a:r>
            <a:r>
              <a:rPr lang="ru-RU" sz="1200" baseline="-25000">
                <a:latin typeface="Calibri" pitchFamily="34" charset="0"/>
              </a:rPr>
              <a:t>д</a:t>
            </a:r>
            <a:r>
              <a:rPr lang="ru-RU" sz="1200">
                <a:latin typeface="Calibri" pitchFamily="34" charset="0"/>
              </a:rPr>
              <a:t>=1мм;</a:t>
            </a:r>
            <a:r>
              <a:rPr lang="ru-RU" altLang="ru-RU" sz="1200">
                <a:latin typeface="Calibri" pitchFamily="34" charset="0"/>
              </a:rPr>
              <a:t> </a:t>
            </a:r>
            <a:r>
              <a:rPr lang="en-US" altLang="ru-RU" sz="1200">
                <a:latin typeface="Calibri" pitchFamily="34" charset="0"/>
              </a:rPr>
              <a:t>t</a:t>
            </a:r>
            <a:r>
              <a:rPr lang="ru-RU" altLang="ru-RU" sz="800">
                <a:latin typeface="Calibri" pitchFamily="34" charset="0"/>
              </a:rPr>
              <a:t>св</a:t>
            </a:r>
            <a:r>
              <a:rPr lang="ru-RU" altLang="ru-RU" sz="1200">
                <a:latin typeface="Calibri" pitchFamily="34" charset="0"/>
              </a:rPr>
              <a:t>=1с; </a:t>
            </a:r>
            <a:r>
              <a:rPr lang="en-US" altLang="ru-RU" sz="1200">
                <a:latin typeface="Calibri" pitchFamily="34" charset="0"/>
              </a:rPr>
              <a:t>P=</a:t>
            </a:r>
            <a:r>
              <a:rPr lang="ru-RU" altLang="ru-RU" sz="1200">
                <a:latin typeface="Calibri" pitchFamily="34" charset="0"/>
              </a:rPr>
              <a:t>0,1МПа</a:t>
            </a:r>
            <a:r>
              <a:rPr lang="ru-RU" sz="1200">
                <a:latin typeface="Calibri" pitchFamily="34" charset="0"/>
              </a:rPr>
              <a:t>) (     ) и давлением (    ) (</a:t>
            </a:r>
            <a:r>
              <a:rPr lang="en-US" sz="1200">
                <a:latin typeface="Calibri" pitchFamily="34" charset="0"/>
              </a:rPr>
              <a:t>L</a:t>
            </a:r>
            <a:r>
              <a:rPr lang="ru-RU" sz="1200" baseline="-25000">
                <a:latin typeface="Calibri" pitchFamily="34" charset="0"/>
              </a:rPr>
              <a:t>д</a:t>
            </a:r>
            <a:r>
              <a:rPr lang="ru-RU" sz="1200">
                <a:latin typeface="Calibri" pitchFamily="34" charset="0"/>
              </a:rPr>
              <a:t>=1мм; </a:t>
            </a:r>
            <a:r>
              <a:rPr lang="en-US" altLang="ru-RU" sz="1200">
                <a:latin typeface="Calibri" pitchFamily="34" charset="0"/>
              </a:rPr>
              <a:t>I</a:t>
            </a:r>
            <a:r>
              <a:rPr lang="ru-RU" altLang="ru-RU" sz="900">
                <a:latin typeface="Calibri" pitchFamily="34" charset="0"/>
              </a:rPr>
              <a:t>св</a:t>
            </a:r>
            <a:r>
              <a:rPr lang="ru-RU" altLang="ru-RU" sz="1200">
                <a:latin typeface="Calibri" pitchFamily="34" charset="0"/>
              </a:rPr>
              <a:t>=40А; </a:t>
            </a:r>
            <a:r>
              <a:rPr lang="en-US" altLang="ru-RU" sz="1200">
                <a:latin typeface="Calibri" pitchFamily="34" charset="0"/>
              </a:rPr>
              <a:t>t</a:t>
            </a:r>
            <a:r>
              <a:rPr lang="ru-RU" altLang="ru-RU" sz="800">
                <a:latin typeface="Calibri" pitchFamily="34" charset="0"/>
              </a:rPr>
              <a:t>св</a:t>
            </a:r>
            <a:r>
              <a:rPr lang="ru-RU" altLang="ru-RU" sz="1200">
                <a:latin typeface="Calibri" pitchFamily="34" charset="0"/>
              </a:rPr>
              <a:t>=1с; </a:t>
            </a:r>
            <a:r>
              <a:rPr lang="en-US" altLang="ru-RU" sz="1200">
                <a:latin typeface="Calibri" pitchFamily="34" charset="0"/>
              </a:rPr>
              <a:t>P=</a:t>
            </a:r>
            <a:r>
              <a:rPr lang="ru-RU" altLang="ru-RU" sz="1200">
                <a:latin typeface="Calibri" pitchFamily="34" charset="0"/>
              </a:rPr>
              <a:t>0,1…15МПа</a:t>
            </a:r>
            <a:r>
              <a:rPr lang="ru-RU" sz="1200">
                <a:latin typeface="Calibri" pitchFamily="34" charset="0"/>
              </a:rPr>
              <a:t>)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67200" y="3886200"/>
            <a:ext cx="74613" cy="809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Ромб 26"/>
          <p:cNvSpPr/>
          <p:nvPr/>
        </p:nvSpPr>
        <p:spPr>
          <a:xfrm>
            <a:off x="5410200" y="3860800"/>
            <a:ext cx="107950" cy="115888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70" name="TextBox 24"/>
          <p:cNvSpPr txBox="1">
            <a:spLocks noChangeArrowheads="1"/>
          </p:cNvSpPr>
          <p:nvPr/>
        </p:nvSpPr>
        <p:spPr bwMode="auto">
          <a:xfrm>
            <a:off x="5648325" y="4067175"/>
            <a:ext cx="2952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%</a:t>
            </a:r>
          </a:p>
        </p:txBody>
      </p:sp>
      <p:sp>
        <p:nvSpPr>
          <p:cNvPr id="13371" name="TextBox 27"/>
          <p:cNvSpPr txBox="1">
            <a:spLocks noChangeArrowheads="1"/>
          </p:cNvSpPr>
          <p:nvPr/>
        </p:nvSpPr>
        <p:spPr bwMode="auto">
          <a:xfrm>
            <a:off x="8277225" y="5867400"/>
            <a:ext cx="4857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МПа</a:t>
            </a:r>
          </a:p>
        </p:txBody>
      </p:sp>
      <p:sp>
        <p:nvSpPr>
          <p:cNvPr id="13372" name="TextBox 29"/>
          <p:cNvSpPr txBox="1">
            <a:spLocks noChangeArrowheads="1"/>
          </p:cNvSpPr>
          <p:nvPr/>
        </p:nvSpPr>
        <p:spPr bwMode="auto">
          <a:xfrm>
            <a:off x="762000" y="6015038"/>
            <a:ext cx="31400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Влияние давления на эффективность сварки </a:t>
            </a:r>
          </a:p>
        </p:txBody>
      </p:sp>
      <p:sp>
        <p:nvSpPr>
          <p:cNvPr id="13373" name="TextBox 39"/>
          <p:cNvSpPr txBox="1">
            <a:spLocks noChangeArrowheads="1"/>
          </p:cNvSpPr>
          <p:nvPr/>
        </p:nvSpPr>
        <p:spPr bwMode="auto">
          <a:xfrm>
            <a:off x="3324225" y="5791200"/>
            <a:ext cx="48577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МПа</a:t>
            </a:r>
          </a:p>
        </p:txBody>
      </p:sp>
      <p:sp>
        <p:nvSpPr>
          <p:cNvPr id="13374" name="TextBox 40"/>
          <p:cNvSpPr txBox="1">
            <a:spLocks noChangeArrowheads="1"/>
          </p:cNvSpPr>
          <p:nvPr/>
        </p:nvSpPr>
        <p:spPr bwMode="auto">
          <a:xfrm>
            <a:off x="5843588" y="6015038"/>
            <a:ext cx="2882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Влияние давления на потери при сварке </a:t>
            </a:r>
          </a:p>
        </p:txBody>
      </p:sp>
      <p:sp>
        <p:nvSpPr>
          <p:cNvPr id="13375" name="TextBox 38"/>
          <p:cNvSpPr txBox="1">
            <a:spLocks noChangeArrowheads="1"/>
          </p:cNvSpPr>
          <p:nvPr/>
        </p:nvSpPr>
        <p:spPr bwMode="auto">
          <a:xfrm>
            <a:off x="7810500" y="4233863"/>
            <a:ext cx="512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Q(R)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3376" name="TextBox 42"/>
          <p:cNvSpPr txBox="1">
            <a:spLocks noChangeArrowheads="1"/>
          </p:cNvSpPr>
          <p:nvPr/>
        </p:nvSpPr>
        <p:spPr bwMode="auto">
          <a:xfrm>
            <a:off x="7926388" y="5184775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Q(cv)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3377" name="TextBox 43"/>
          <p:cNvSpPr txBox="1">
            <a:spLocks noChangeArrowheads="1"/>
          </p:cNvSpPr>
          <p:nvPr/>
        </p:nvSpPr>
        <p:spPr bwMode="auto">
          <a:xfrm>
            <a:off x="8472488" y="5295900"/>
            <a:ext cx="5302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124%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13378" name="TextBox 41"/>
          <p:cNvSpPr txBox="1">
            <a:spLocks noChangeArrowheads="1"/>
          </p:cNvSpPr>
          <p:nvPr/>
        </p:nvSpPr>
        <p:spPr bwMode="auto">
          <a:xfrm>
            <a:off x="3736975" y="4819650"/>
            <a:ext cx="18192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100">
                <a:latin typeface="Calibri" pitchFamily="34" charset="0"/>
              </a:rPr>
              <a:t>КПД процесса дуговой </a:t>
            </a:r>
          </a:p>
          <a:p>
            <a:pPr algn="ctr"/>
            <a:r>
              <a:rPr lang="ru-RU" sz="1100">
                <a:latin typeface="Calibri" pitchFamily="34" charset="0"/>
              </a:rPr>
              <a:t>сварки неплавящимся</a:t>
            </a:r>
          </a:p>
          <a:p>
            <a:pPr algn="ctr"/>
            <a:r>
              <a:rPr lang="ru-RU" sz="1100">
                <a:latin typeface="Calibri" pitchFamily="34" charset="0"/>
              </a:rPr>
              <a:t> электродом при </a:t>
            </a:r>
          </a:p>
          <a:p>
            <a:pPr algn="ctr"/>
            <a:r>
              <a:rPr lang="ru-RU" sz="1100">
                <a:latin typeface="Calibri" pitchFamily="34" charset="0"/>
              </a:rPr>
              <a:t>повышенном давлении</a:t>
            </a:r>
          </a:p>
          <a:p>
            <a:pPr algn="ctr"/>
            <a:r>
              <a:rPr lang="ru-RU" sz="1100">
                <a:latin typeface="Calibri" pitchFamily="34" charset="0"/>
              </a:rPr>
              <a:t>гелия. При </a:t>
            </a:r>
            <a:r>
              <a:rPr lang="en-US" sz="1100">
                <a:latin typeface="Calibri" pitchFamily="34" charset="0"/>
              </a:rPr>
              <a:t>P=0…15 </a:t>
            </a:r>
            <a:r>
              <a:rPr lang="ru-RU" sz="1100">
                <a:latin typeface="Calibri" pitchFamily="34" charset="0"/>
              </a:rPr>
              <a:t>Мпа.</a:t>
            </a:r>
          </a:p>
          <a:p>
            <a:pPr algn="ctr"/>
            <a:r>
              <a:rPr lang="el-GR" sz="1200">
                <a:latin typeface="Calibri" pitchFamily="34" charset="0"/>
              </a:rPr>
              <a:t>η</a:t>
            </a:r>
            <a:r>
              <a:rPr lang="ru-RU" sz="800">
                <a:latin typeface="Calibri" pitchFamily="34" charset="0"/>
              </a:rPr>
              <a:t>0 </a:t>
            </a:r>
            <a:r>
              <a:rPr lang="ru-RU" sz="1200">
                <a:latin typeface="Calibri" pitchFamily="34" charset="0"/>
              </a:rPr>
              <a:t>– </a:t>
            </a:r>
            <a:r>
              <a:rPr lang="ru-RU" sz="1100">
                <a:latin typeface="Calibri" pitchFamily="34" charset="0"/>
              </a:rPr>
              <a:t>кдп при нормальных </a:t>
            </a:r>
          </a:p>
          <a:p>
            <a:pPr algn="ctr"/>
            <a:r>
              <a:rPr lang="ru-RU" sz="1100">
                <a:latin typeface="Calibri" pitchFamily="34" charset="0"/>
              </a:rPr>
              <a:t>условиях (</a:t>
            </a:r>
            <a:r>
              <a:rPr lang="en-US" sz="1100">
                <a:latin typeface="Calibri" pitchFamily="34" charset="0"/>
              </a:rPr>
              <a:t>P=</a:t>
            </a:r>
            <a:r>
              <a:rPr lang="ru-RU" sz="1100">
                <a:latin typeface="Calibri" pitchFamily="34" charset="0"/>
              </a:rPr>
              <a:t>0,1МПа).</a:t>
            </a:r>
          </a:p>
          <a:p>
            <a:pPr algn="ctr"/>
            <a:endParaRPr lang="ru-RU" sz="1000">
              <a:latin typeface="Calibri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810000" y="4233863"/>
            <a:ext cx="1752600" cy="2058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350" name="Object 38"/>
          <p:cNvGraphicFramePr>
            <a:graphicFrameLocks noChangeAspect="1"/>
          </p:cNvGraphicFramePr>
          <p:nvPr/>
        </p:nvGraphicFramePr>
        <p:xfrm>
          <a:off x="4033838" y="1995488"/>
          <a:ext cx="465137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Visio" r:id="rId10" imgW="905040" imgH="495360" progId="">
                  <p:embed/>
                </p:oleObj>
              </mc:Choice>
              <mc:Fallback>
                <p:oleObj name="Visio" r:id="rId10" imgW="905040" imgH="49536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1995488"/>
                        <a:ext cx="465137" cy="255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1" name="Object 39"/>
          <p:cNvGraphicFramePr>
            <a:graphicFrameLocks noChangeAspect="1"/>
          </p:cNvGraphicFramePr>
          <p:nvPr/>
        </p:nvGraphicFramePr>
        <p:xfrm>
          <a:off x="6591300" y="2870200"/>
          <a:ext cx="465138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Visio" r:id="rId12" imgW="905040" imgH="495360" progId="">
                  <p:embed/>
                </p:oleObj>
              </mc:Choice>
              <mc:Fallback>
                <p:oleObj name="Visio" r:id="rId12" imgW="905040" imgH="495360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2870200"/>
                        <a:ext cx="465138" cy="255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2" name="Object 40"/>
          <p:cNvGraphicFramePr>
            <a:graphicFrameLocks noChangeAspect="1"/>
          </p:cNvGraphicFramePr>
          <p:nvPr/>
        </p:nvGraphicFramePr>
        <p:xfrm>
          <a:off x="4341813" y="3173413"/>
          <a:ext cx="465137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Visio" r:id="rId13" imgW="905040" imgH="495360" progId="">
                  <p:embed/>
                </p:oleObj>
              </mc:Choice>
              <mc:Fallback>
                <p:oleObj name="Visio" r:id="rId13" imgW="905040" imgH="495360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3173413"/>
                        <a:ext cx="465137" cy="255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2" name="Рисунок 4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0400" cy="9906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55A9E"/>
                </a:solidFill>
                <a:latin typeface="Arial" pitchFamily="34" charset="0"/>
                <a:cs typeface="Arial" pitchFamily="34" charset="0"/>
              </a:rPr>
              <a:t>Разработка конструкции сварного соединения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rgbClr val="114E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04" name="Rectangle 102"/>
          <p:cNvSpPr>
            <a:spLocks noChangeArrowheads="1"/>
          </p:cNvSpPr>
          <p:nvPr/>
        </p:nvSpPr>
        <p:spPr bwMode="auto">
          <a:xfrm>
            <a:off x="3276600" y="3051175"/>
            <a:ext cx="669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altLang="ru-RU" sz="120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  </a:t>
            </a:r>
            <a:endParaRPr lang="ru-RU" altLang="ru-RU"/>
          </a:p>
        </p:txBody>
      </p:sp>
      <p:sp>
        <p:nvSpPr>
          <p:cNvPr id="9305" name="Text Box 17"/>
          <p:cNvSpPr txBox="1">
            <a:spLocks noChangeArrowheads="1"/>
          </p:cNvSpPr>
          <p:nvPr/>
        </p:nvSpPr>
        <p:spPr bwMode="auto">
          <a:xfrm>
            <a:off x="1905000" y="2362200"/>
            <a:ext cx="3048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latin typeface="Times New Roman" pitchFamily="18" charset="0"/>
              </a:rPr>
              <a:t>а</a:t>
            </a:r>
          </a:p>
        </p:txBody>
      </p:sp>
      <p:pic>
        <p:nvPicPr>
          <p:cNvPr id="9306" name="Picture 6" descr="без заг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895600"/>
            <a:ext cx="1025525" cy="11969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9301" name="Object 85"/>
          <p:cNvGraphicFramePr>
            <a:graphicFrameLocks noChangeAspect="1"/>
          </p:cNvGraphicFramePr>
          <p:nvPr/>
        </p:nvGraphicFramePr>
        <p:xfrm>
          <a:off x="1093788" y="3821113"/>
          <a:ext cx="465137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Visio" r:id="rId5" imgW="905040" imgH="495360" progId="">
                  <p:embed/>
                </p:oleObj>
              </mc:Choice>
              <mc:Fallback>
                <p:oleObj name="Visio" r:id="rId5" imgW="905040" imgH="495360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3821113"/>
                        <a:ext cx="465137" cy="255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07" name="Picture 36"/>
          <p:cNvPicPr>
            <a:picLocks noChangeAspect="1" noChangeArrowheads="1"/>
          </p:cNvPicPr>
          <p:nvPr/>
        </p:nvPicPr>
        <p:blipFill>
          <a:blip r:embed="rId7"/>
          <a:srcRect l="4521" t="2528" b="18851"/>
          <a:stretch>
            <a:fillRect/>
          </a:stretch>
        </p:blipFill>
        <p:spPr bwMode="auto">
          <a:xfrm>
            <a:off x="5257800" y="1441450"/>
            <a:ext cx="3570288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08" name="Rectangle 41"/>
          <p:cNvSpPr>
            <a:spLocks noChangeArrowheads="1"/>
          </p:cNvSpPr>
          <p:nvPr/>
        </p:nvSpPr>
        <p:spPr bwMode="auto">
          <a:xfrm>
            <a:off x="7077075" y="2693988"/>
            <a:ext cx="1371600" cy="274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ru-RU" sz="1600" b="1">
                <a:latin typeface="Times New Roman" pitchFamily="18" charset="0"/>
              </a:rPr>
              <a:t>h</a:t>
            </a:r>
            <a:r>
              <a:rPr lang="ru-RU" altLang="ru-RU" b="1"/>
              <a:t> = (</a:t>
            </a:r>
            <a:r>
              <a:rPr lang="ru-RU" altLang="ru-RU" sz="1600" b="1">
                <a:latin typeface="Times New Roman" pitchFamily="18" charset="0"/>
              </a:rPr>
              <a:t>0,5…0,7)</a:t>
            </a:r>
            <a:r>
              <a:rPr lang="en-US" altLang="ru-RU" sz="1600" b="1">
                <a:latin typeface="Times New Roman" pitchFamily="18" charset="0"/>
              </a:rPr>
              <a:t>d</a:t>
            </a:r>
            <a:endParaRPr lang="ru-RU" altLang="ru-RU" sz="1600" b="1" baseline="-25000">
              <a:latin typeface="Times New Roman" pitchFamily="18" charset="0"/>
            </a:endParaRPr>
          </a:p>
        </p:txBody>
      </p:sp>
      <p:pic>
        <p:nvPicPr>
          <p:cNvPr id="9309" name="Picture 39"/>
          <p:cNvPicPr>
            <a:picLocks noChangeAspect="1" noChangeArrowheads="1"/>
          </p:cNvPicPr>
          <p:nvPr/>
        </p:nvPicPr>
        <p:blipFill>
          <a:blip r:embed="rId8"/>
          <a:srcRect l="5301" t="3848" b="17421"/>
          <a:stretch>
            <a:fillRect/>
          </a:stretch>
        </p:blipFill>
        <p:spPr bwMode="auto">
          <a:xfrm>
            <a:off x="1981200" y="1441450"/>
            <a:ext cx="321945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0" name="Rectangle 43"/>
          <p:cNvSpPr>
            <a:spLocks noChangeArrowheads="1"/>
          </p:cNvSpPr>
          <p:nvPr/>
        </p:nvSpPr>
        <p:spPr bwMode="auto">
          <a:xfrm>
            <a:off x="4195763" y="2724150"/>
            <a:ext cx="762000" cy="244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altLang="ru-RU" sz="1600" b="1">
                <a:latin typeface="Times New Roman" pitchFamily="18" charset="0"/>
              </a:rPr>
              <a:t>с/</a:t>
            </a:r>
            <a:r>
              <a:rPr lang="en-US" altLang="ru-RU" sz="1600" b="1">
                <a:latin typeface="Times New Roman" pitchFamily="18" charset="0"/>
              </a:rPr>
              <a:t>d</a:t>
            </a:r>
            <a:r>
              <a:rPr lang="ru-RU" altLang="ru-RU" sz="1600" b="1">
                <a:latin typeface="Times New Roman" pitchFamily="18" charset="0"/>
              </a:rPr>
              <a:t> </a:t>
            </a:r>
            <a:r>
              <a:rPr lang="en-US" altLang="ru-RU" sz="1600" b="1">
                <a:latin typeface="Times New Roman" pitchFamily="18" charset="0"/>
                <a:cs typeface="Times New Roman" pitchFamily="18" charset="0"/>
              </a:rPr>
              <a:t>≥0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,2</a:t>
            </a:r>
            <a:endParaRPr lang="ru-RU" altLang="ru-RU" sz="1600" b="1" baseline="-25000">
              <a:latin typeface="Times New Roman" pitchFamily="18" charset="0"/>
            </a:endParaRPr>
          </a:p>
        </p:txBody>
      </p:sp>
      <p:sp>
        <p:nvSpPr>
          <p:cNvPr id="9311" name="Text Box 17"/>
          <p:cNvSpPr txBox="1">
            <a:spLocks noChangeArrowheads="1"/>
          </p:cNvSpPr>
          <p:nvPr/>
        </p:nvSpPr>
        <p:spPr bwMode="auto">
          <a:xfrm>
            <a:off x="5600700" y="1524000"/>
            <a:ext cx="304800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latin typeface="Times New Roman" pitchFamily="18" charset="0"/>
              </a:rPr>
              <a:t>б</a:t>
            </a:r>
          </a:p>
        </p:txBody>
      </p:sp>
      <p:sp>
        <p:nvSpPr>
          <p:cNvPr id="9312" name="Text Box 9"/>
          <p:cNvSpPr txBox="1">
            <a:spLocks noChangeArrowheads="1"/>
          </p:cNvSpPr>
          <p:nvPr/>
        </p:nvSpPr>
        <p:spPr bwMode="auto">
          <a:xfrm>
            <a:off x="2552700" y="3363913"/>
            <a:ext cx="55626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altLang="ru-RU" sz="1200">
                <a:cs typeface="Arial" charset="0"/>
              </a:rPr>
              <a:t>Изменение толщины свариваемой кромки (а) и величины вылета изделия из цанги (б) от диаметра торцового шва без заглушки</a:t>
            </a:r>
          </a:p>
        </p:txBody>
      </p:sp>
      <p:pic>
        <p:nvPicPr>
          <p:cNvPr id="9313" name="Picture 28"/>
          <p:cNvPicPr>
            <a:picLocks noChangeAspect="1" noChangeArrowheads="1"/>
          </p:cNvPicPr>
          <p:nvPr/>
        </p:nvPicPr>
        <p:blipFill>
          <a:blip r:embed="rId9"/>
          <a:srcRect t="23740" r="21211" b="7597"/>
          <a:stretch>
            <a:fillRect/>
          </a:stretch>
        </p:blipFill>
        <p:spPr bwMode="auto">
          <a:xfrm>
            <a:off x="5370513" y="4191000"/>
            <a:ext cx="32019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4" name="Text Box 15"/>
          <p:cNvSpPr txBox="1">
            <a:spLocks noChangeArrowheads="1"/>
          </p:cNvSpPr>
          <p:nvPr/>
        </p:nvSpPr>
        <p:spPr bwMode="auto">
          <a:xfrm>
            <a:off x="6694488" y="5302250"/>
            <a:ext cx="1981200" cy="220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ru-RU" sz="1600" b="1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</a:rPr>
              <a:t> = (0,25…0,35)</a:t>
            </a:r>
            <a:r>
              <a:rPr lang="en-US" altLang="ru-RU" sz="1600" b="1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/>
        </p:nvGraphicFramePr>
        <p:xfrm>
          <a:off x="1972787" y="4038600"/>
          <a:ext cx="3132613" cy="190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316" name="TextBox 1"/>
          <p:cNvSpPr txBox="1">
            <a:spLocks noChangeArrowheads="1"/>
          </p:cNvSpPr>
          <p:nvPr/>
        </p:nvSpPr>
        <p:spPr bwMode="auto">
          <a:xfrm>
            <a:off x="3509963" y="5240338"/>
            <a:ext cx="1519237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alibri" pitchFamily="34" charset="0"/>
              </a:rPr>
              <a:t>t</a:t>
            </a:r>
            <a:r>
              <a:rPr lang="ru-RU" sz="800" b="1">
                <a:latin typeface="Calibri" pitchFamily="34" charset="0"/>
              </a:rPr>
              <a:t>св</a:t>
            </a:r>
            <a:r>
              <a:rPr lang="ru-RU" sz="1600" b="1">
                <a:latin typeface="Calibri" pitchFamily="34" charset="0"/>
              </a:rPr>
              <a:t>=(0,1…0,15)</a:t>
            </a:r>
            <a:r>
              <a:rPr lang="en-US" sz="1600" b="1">
                <a:latin typeface="Calibri" pitchFamily="34" charset="0"/>
              </a:rPr>
              <a:t>d</a:t>
            </a:r>
            <a:endParaRPr lang="ru-RU" sz="1600" b="1">
              <a:latin typeface="Calibri" pitchFamily="34" charset="0"/>
            </a:endParaRPr>
          </a:p>
        </p:txBody>
      </p:sp>
      <p:pic>
        <p:nvPicPr>
          <p:cNvPr id="9317" name="Picture 33" descr="X:\Kaplin\от Артемьевой\Пр 87 ш№2 х50 ВТ1-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4191000"/>
            <a:ext cx="10255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" name="Picture 35" descr="F:\Образцы для ВНИИНМ им. Бочвара\Образцы из ДУО стали\Фото ВНИИНИ 2\Дуо фотошоп.jpg"/>
          <p:cNvPicPr>
            <a:picLocks noChangeAspect="1" noChangeArrowheads="1"/>
          </p:cNvPicPr>
          <p:nvPr/>
        </p:nvPicPr>
        <p:blipFill>
          <a:blip r:embed="rId12"/>
          <a:srcRect l="4921" r="9645"/>
          <a:stretch>
            <a:fillRect/>
          </a:stretch>
        </p:blipFill>
        <p:spPr bwMode="auto">
          <a:xfrm>
            <a:off x="498475" y="5268913"/>
            <a:ext cx="102552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" name="TextBox 2"/>
          <p:cNvSpPr txBox="1">
            <a:spLocks noChangeArrowheads="1"/>
          </p:cNvSpPr>
          <p:nvPr/>
        </p:nvSpPr>
        <p:spPr bwMode="auto">
          <a:xfrm>
            <a:off x="2303463" y="5362575"/>
            <a:ext cx="1287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непроплавление</a:t>
            </a:r>
          </a:p>
        </p:txBody>
      </p:sp>
      <p:sp>
        <p:nvSpPr>
          <p:cNvPr id="9320" name="TextBox 26"/>
          <p:cNvSpPr txBox="1">
            <a:spLocks noChangeArrowheads="1"/>
          </p:cNvSpPr>
          <p:nvPr/>
        </p:nvSpPr>
        <p:spPr bwMode="auto">
          <a:xfrm>
            <a:off x="2312988" y="4359275"/>
            <a:ext cx="2338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Calibri" pitchFamily="34" charset="0"/>
              </a:rPr>
              <a:t>нарушение формы шва, выплеск</a:t>
            </a:r>
          </a:p>
        </p:txBody>
      </p:sp>
      <p:sp>
        <p:nvSpPr>
          <p:cNvPr id="9321" name="TextBox 27"/>
          <p:cNvSpPr txBox="1">
            <a:spLocks noChangeArrowheads="1"/>
          </p:cNvSpPr>
          <p:nvPr/>
        </p:nvSpPr>
        <p:spPr bwMode="auto">
          <a:xfrm rot="-740976">
            <a:off x="3086100" y="4816475"/>
            <a:ext cx="17954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latin typeface="Calibri" pitchFamily="34" charset="0"/>
              </a:rPr>
              <a:t>Качественное формирование</a:t>
            </a:r>
          </a:p>
        </p:txBody>
      </p:sp>
      <p:sp>
        <p:nvSpPr>
          <p:cNvPr id="9322" name="TextBox 22"/>
          <p:cNvSpPr txBox="1">
            <a:spLocks noChangeArrowheads="1"/>
          </p:cNvSpPr>
          <p:nvPr/>
        </p:nvSpPr>
        <p:spPr bwMode="auto">
          <a:xfrm>
            <a:off x="1905000" y="4043363"/>
            <a:ext cx="420688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200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ru-RU" altLang="ru-RU" sz="800">
                <a:solidFill>
                  <a:srgbClr val="000000"/>
                </a:solidFill>
                <a:latin typeface="Calibri" pitchFamily="34" charset="0"/>
              </a:rPr>
              <a:t>св, с</a:t>
            </a:r>
            <a:endParaRPr lang="ru-RU">
              <a:latin typeface="Calibri" pitchFamily="34" charset="0"/>
            </a:endParaRPr>
          </a:p>
        </p:txBody>
      </p:sp>
      <p:sp>
        <p:nvSpPr>
          <p:cNvPr id="9323" name="TextBox 23"/>
          <p:cNvSpPr txBox="1">
            <a:spLocks noChangeArrowheads="1"/>
          </p:cNvSpPr>
          <p:nvPr/>
        </p:nvSpPr>
        <p:spPr bwMode="auto">
          <a:xfrm>
            <a:off x="4679950" y="5638800"/>
            <a:ext cx="5461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d, </a:t>
            </a:r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мм</a:t>
            </a:r>
            <a:endParaRPr lang="ru-RU">
              <a:latin typeface="Calibri" pitchFamily="34" charset="0"/>
            </a:endParaRPr>
          </a:p>
        </p:txBody>
      </p:sp>
      <p:sp>
        <p:nvSpPr>
          <p:cNvPr id="9324" name="TextBox 30"/>
          <p:cNvSpPr txBox="1">
            <a:spLocks noChangeArrowheads="1"/>
          </p:cNvSpPr>
          <p:nvPr/>
        </p:nvSpPr>
        <p:spPr bwMode="auto">
          <a:xfrm>
            <a:off x="8367713" y="5638800"/>
            <a:ext cx="547687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d, </a:t>
            </a:r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мм</a:t>
            </a:r>
            <a:endParaRPr lang="ru-RU">
              <a:latin typeface="Calibri" pitchFamily="34" charset="0"/>
            </a:endParaRPr>
          </a:p>
        </p:txBody>
      </p:sp>
      <p:sp>
        <p:nvSpPr>
          <p:cNvPr id="9325" name="TextBox 31"/>
          <p:cNvSpPr txBox="1">
            <a:spLocks noChangeArrowheads="1"/>
          </p:cNvSpPr>
          <p:nvPr/>
        </p:nvSpPr>
        <p:spPr bwMode="auto">
          <a:xfrm>
            <a:off x="5334000" y="4097338"/>
            <a:ext cx="485775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h, </a:t>
            </a:r>
            <a:r>
              <a:rPr lang="ru-RU" sz="1000">
                <a:solidFill>
                  <a:srgbClr val="000000"/>
                </a:solidFill>
                <a:latin typeface="Calibri" pitchFamily="34" charset="0"/>
              </a:rPr>
              <a:t>мм</a:t>
            </a:r>
            <a:endParaRPr lang="ru-RU" sz="1000">
              <a:latin typeface="Calibri" pitchFamily="34" charset="0"/>
            </a:endParaRPr>
          </a:p>
        </p:txBody>
      </p:sp>
      <p:sp>
        <p:nvSpPr>
          <p:cNvPr id="9326" name="Text Box 9"/>
          <p:cNvSpPr txBox="1">
            <a:spLocks noChangeArrowheads="1"/>
          </p:cNvSpPr>
          <p:nvPr/>
        </p:nvSpPr>
        <p:spPr bwMode="auto">
          <a:xfrm>
            <a:off x="2019300" y="5915025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>
                <a:cs typeface="Arial" charset="0"/>
              </a:rPr>
              <a:t>Влияние времени сварки на качество </a:t>
            </a:r>
          </a:p>
          <a:p>
            <a:pPr algn="ctr"/>
            <a:r>
              <a:rPr lang="ru-RU" altLang="ru-RU" sz="1200">
                <a:cs typeface="Arial" charset="0"/>
              </a:rPr>
              <a:t>сварных соединений</a:t>
            </a:r>
          </a:p>
        </p:txBody>
      </p:sp>
      <p:sp>
        <p:nvSpPr>
          <p:cNvPr id="9327" name="Text Box 9"/>
          <p:cNvSpPr txBox="1">
            <a:spLocks noChangeArrowheads="1"/>
          </p:cNvSpPr>
          <p:nvPr/>
        </p:nvSpPr>
        <p:spPr bwMode="auto">
          <a:xfrm>
            <a:off x="160338" y="6205538"/>
            <a:ext cx="16875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altLang="ru-RU" sz="1000">
                <a:latin typeface="Times New Roman" pitchFamily="18" charset="0"/>
              </a:rPr>
              <a:t>Сварной шов с заглушкой </a:t>
            </a:r>
          </a:p>
        </p:txBody>
      </p:sp>
      <p:sp>
        <p:nvSpPr>
          <p:cNvPr id="9328" name="Text Box 9"/>
          <p:cNvSpPr txBox="1">
            <a:spLocks noChangeArrowheads="1"/>
          </p:cNvSpPr>
          <p:nvPr/>
        </p:nvSpPr>
        <p:spPr bwMode="auto">
          <a:xfrm>
            <a:off x="5614988" y="58674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>
                <a:cs typeface="Arial" charset="0"/>
              </a:rPr>
              <a:t>изменение величины вылета от диаметра при сварке с заглушкой</a:t>
            </a:r>
          </a:p>
        </p:txBody>
      </p:sp>
      <p:pic>
        <p:nvPicPr>
          <p:cNvPr id="9329" name="Picture 62" descr="C:\Users\kaplin\Desktop\Деталь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9888" y="1458913"/>
            <a:ext cx="133350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688975" y="1295400"/>
            <a:ext cx="0" cy="392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371600" y="1295400"/>
            <a:ext cx="0" cy="392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88975" y="1365250"/>
            <a:ext cx="682625" cy="0"/>
          </a:xfrm>
          <a:prstGeom prst="line">
            <a:avLst/>
          </a:prstGeom>
          <a:ln>
            <a:solidFill>
              <a:schemeClr val="tx1"/>
            </a:solidFill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33" name="TextBox 38"/>
          <p:cNvSpPr txBox="1">
            <a:spLocks noChangeArrowheads="1"/>
          </p:cNvSpPr>
          <p:nvPr/>
        </p:nvSpPr>
        <p:spPr bwMode="auto">
          <a:xfrm>
            <a:off x="917575" y="1219200"/>
            <a:ext cx="18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d</a:t>
            </a:r>
            <a:endParaRPr lang="ru-RU" sz="1200">
              <a:latin typeface="Calibri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304800" y="1687513"/>
            <a:ext cx="384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304800" y="2133600"/>
            <a:ext cx="384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381000" y="1687513"/>
            <a:ext cx="11113" cy="446087"/>
          </a:xfrm>
          <a:prstGeom prst="line">
            <a:avLst/>
          </a:prstGeom>
          <a:ln>
            <a:solidFill>
              <a:schemeClr val="tx1"/>
            </a:solidFill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37" name="TextBox 52"/>
          <p:cNvSpPr txBox="1">
            <a:spLocks noChangeArrowheads="1"/>
          </p:cNvSpPr>
          <p:nvPr/>
        </p:nvSpPr>
        <p:spPr bwMode="auto">
          <a:xfrm>
            <a:off x="192088" y="1752600"/>
            <a:ext cx="188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h</a:t>
            </a:r>
            <a:endParaRPr lang="ru-RU" sz="1200">
              <a:latin typeface="Calibri" pitchFamily="34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H="1" flipV="1">
            <a:off x="1219200" y="1763713"/>
            <a:ext cx="511175" cy="293687"/>
          </a:xfrm>
          <a:prstGeom prst="straightConnector1">
            <a:avLst/>
          </a:prstGeom>
          <a:ln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1011238" y="1631950"/>
            <a:ext cx="131762" cy="92075"/>
          </a:xfrm>
          <a:prstGeom prst="straightConnector1">
            <a:avLst/>
          </a:prstGeom>
          <a:ln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40" name="TextBox 69"/>
          <p:cNvSpPr txBox="1">
            <a:spLocks noChangeArrowheads="1"/>
          </p:cNvSpPr>
          <p:nvPr/>
        </p:nvSpPr>
        <p:spPr bwMode="auto">
          <a:xfrm>
            <a:off x="1524000" y="1781175"/>
            <a:ext cx="188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c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9341" name="Text Box 17"/>
          <p:cNvSpPr txBox="1">
            <a:spLocks noChangeArrowheads="1"/>
          </p:cNvSpPr>
          <p:nvPr/>
        </p:nvSpPr>
        <p:spPr bwMode="auto">
          <a:xfrm>
            <a:off x="2362200" y="1524000"/>
            <a:ext cx="3048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1600" b="1">
                <a:latin typeface="Times New Roman" pitchFamily="18" charset="0"/>
              </a:rPr>
              <a:t>a</a:t>
            </a:r>
            <a:endParaRPr lang="ru-RU" altLang="ru-RU" sz="1600" b="1">
              <a:latin typeface="Times New Roman" pitchFamily="18" charset="0"/>
            </a:endParaRPr>
          </a:p>
        </p:txBody>
      </p:sp>
      <p:sp>
        <p:nvSpPr>
          <p:cNvPr id="9342" name="TextBox 66"/>
          <p:cNvSpPr txBox="1">
            <a:spLocks noChangeArrowheads="1"/>
          </p:cNvSpPr>
          <p:nvPr/>
        </p:nvSpPr>
        <p:spPr bwMode="auto">
          <a:xfrm>
            <a:off x="127000" y="2574925"/>
            <a:ext cx="1701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>
                <a:latin typeface="Calibri" pitchFamily="34" charset="0"/>
              </a:rPr>
              <a:t>Эскиз сварного соединения</a:t>
            </a:r>
          </a:p>
        </p:txBody>
      </p:sp>
      <p:grpSp>
        <p:nvGrpSpPr>
          <p:cNvPr id="9343" name="Группа 83"/>
          <p:cNvGrpSpPr>
            <a:grpSpLocks/>
          </p:cNvGrpSpPr>
          <p:nvPr/>
        </p:nvGrpSpPr>
        <p:grpSpPr bwMode="auto">
          <a:xfrm>
            <a:off x="1101725" y="5995988"/>
            <a:ext cx="457200" cy="301625"/>
            <a:chOff x="-762000" y="3601495"/>
            <a:chExt cx="457200" cy="300431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-762000" y="3601495"/>
              <a:ext cx="457200" cy="3004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>
              <a:off x="-685800" y="3696368"/>
              <a:ext cx="0" cy="153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-685800" y="3767522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-381000" y="3696368"/>
              <a:ext cx="0" cy="1533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49" name="TextBox 88"/>
            <p:cNvSpPr txBox="1">
              <a:spLocks noChangeArrowheads="1"/>
            </p:cNvSpPr>
            <p:nvPr/>
          </p:nvSpPr>
          <p:spPr bwMode="auto">
            <a:xfrm>
              <a:off x="-720310" y="3606482"/>
              <a:ext cx="3738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>
                  <a:latin typeface="Calibri" pitchFamily="34" charset="0"/>
                </a:rPr>
                <a:t>1мм</a:t>
              </a:r>
            </a:p>
          </p:txBody>
        </p:sp>
      </p:grpSp>
      <p:sp>
        <p:nvSpPr>
          <p:cNvPr id="9344" name="Text Box 9"/>
          <p:cNvSpPr txBox="1">
            <a:spLocks noChangeArrowheads="1"/>
          </p:cNvSpPr>
          <p:nvPr/>
        </p:nvSpPr>
        <p:spPr bwMode="auto">
          <a:xfrm>
            <a:off x="127000" y="4953000"/>
            <a:ext cx="1789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altLang="ru-RU" sz="1000">
                <a:latin typeface="Times New Roman" pitchFamily="18" charset="0"/>
              </a:rPr>
              <a:t>Сварные швы без заглушки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6530</TotalTime>
  <Words>1551</Words>
  <Application>Microsoft Office PowerPoint</Application>
  <PresentationFormat>Экран (4:3)</PresentationFormat>
  <Paragraphs>250</Paragraphs>
  <Slides>12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Office Theme</vt:lpstr>
      <vt:lpstr>Visio</vt:lpstr>
      <vt:lpstr>Диаграмма</vt:lpstr>
      <vt:lpstr>Презентация PowerPoint</vt:lpstr>
      <vt:lpstr>Презентация PowerPoint</vt:lpstr>
      <vt:lpstr>Специфика технологии дуговой сварки в условиях повышенного давления </vt:lpstr>
      <vt:lpstr>Презентация PowerPoint</vt:lpstr>
      <vt:lpstr>Влияние давления на проплавляющую способность дуги  </vt:lpstr>
      <vt:lpstr>Презентация PowerPoint</vt:lpstr>
      <vt:lpstr>Презентация PowerPoint</vt:lpstr>
      <vt:lpstr>Презентация PowerPoint</vt:lpstr>
      <vt:lpstr>Разработка конструкции сварного соединения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mmn</dc:creator>
  <cp:lastModifiedBy>Александр В. Каплин</cp:lastModifiedBy>
  <cp:revision>325</cp:revision>
  <dcterms:created xsi:type="dcterms:W3CDTF">2014-06-27T05:45:07Z</dcterms:created>
  <dcterms:modified xsi:type="dcterms:W3CDTF">2019-04-08T04:28:07Z</dcterms:modified>
</cp:coreProperties>
</file>