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67" r:id="rId5"/>
    <p:sldId id="258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96370" autoAdjust="0"/>
  </p:normalViewPr>
  <p:slideViewPr>
    <p:cSldViewPr snapToGrid="0">
      <p:cViewPr varScale="1">
        <p:scale>
          <a:sx n="107" d="100"/>
          <a:sy n="107" d="100"/>
        </p:scale>
        <p:origin x="160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5064C-D15A-4097-86F8-A867FDAA1F88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DD55-53B1-4CA9-9F6D-6D733945B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3E9D-2C3C-4E54-9C80-F7AFD522433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F76E8-F6E7-4E3B-A026-32DDE6B2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76E8-F6E7-4E3B-A026-32DDE6B2D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84636-25B7-4B43-A480-64DBEADBD1AF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FEAB9-5E66-446F-AB3F-12E8172F8173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FBFD7-7CDF-4BC3-98C2-D1FC4C34786A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21AF5-0799-4436-87D4-46655E481D93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5329-A389-4BF4-93AA-454733080C5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311C3-4C9D-444B-8CF9-D09192764B64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28B3E-87B1-4E23-84C7-1C7EB2ED4174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FEF4B-38C8-4E5E-97FF-C663A2E6AF27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6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8CF2D-C876-4BAC-A248-C35C6ADC001B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AD270-F92B-4EDD-B4B6-A49C6C9B1550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697F3-A2E9-47E6-8C67-CB6B4916A97D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FF441BF-E4C9-47B6-8621-9935D14CCCFC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960721-D06D-47F3-ACE1-F170DD0F2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4875" y="2162175"/>
            <a:ext cx="7848600" cy="12192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>
              <a:solidFill>
                <a:srgbClr val="155A9E"/>
              </a:solidFill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55A9E"/>
                </a:solidFill>
                <a:ea typeface="+mj-ea"/>
              </a:rPr>
              <a:t>Классификация экспериментальных устройств для проведения испытаний в реакторе БОР-60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600" b="1" dirty="0">
              <a:solidFill>
                <a:srgbClr val="114EA7"/>
              </a:solidFill>
              <a:ea typeface="+mj-e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4875" y="3884103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155A9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©</a:t>
            </a:r>
            <a:r>
              <a:rPr lang="en-US" sz="2000" dirty="0">
                <a:solidFill>
                  <a:srgbClr val="155A9E"/>
                </a:solidFill>
                <a:ea typeface="+mj-ea"/>
              </a:rPr>
              <a:t> 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И.Ю. </a:t>
            </a:r>
            <a:r>
              <a:rPr lang="ru-RU" sz="2000" dirty="0" err="1">
                <a:solidFill>
                  <a:srgbClr val="155A9E"/>
                </a:solidFill>
                <a:ea typeface="+mj-ea"/>
              </a:rPr>
              <a:t>Жемков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, С.Г. Еремин, А.И. Плотников,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155A9E"/>
                </a:solidFill>
                <a:ea typeface="+mj-ea"/>
              </a:rPr>
              <a:t>    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Н.С. </a:t>
            </a:r>
            <a:r>
              <a:rPr lang="ru-RU" sz="2000" dirty="0" err="1">
                <a:solidFill>
                  <a:srgbClr val="155A9E"/>
                </a:solidFill>
                <a:ea typeface="+mj-ea"/>
              </a:rPr>
              <a:t>Погляд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,</a:t>
            </a:r>
            <a:r>
              <a:rPr lang="en-US" sz="2000" dirty="0">
                <a:solidFill>
                  <a:srgbClr val="155A9E"/>
                </a:solidFill>
                <a:ea typeface="+mj-ea"/>
              </a:rPr>
              <a:t> 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В.Ю. Анисимов, </a:t>
            </a:r>
            <a:r>
              <a:rPr lang="ru-RU" sz="2000" u="sng" dirty="0">
                <a:solidFill>
                  <a:srgbClr val="155A9E"/>
                </a:solidFill>
                <a:ea typeface="+mj-ea"/>
              </a:rPr>
              <a:t>А.В. Боев </a:t>
            </a:r>
            <a:endParaRPr lang="en-US" sz="2000" u="sng" dirty="0">
              <a:solidFill>
                <a:srgbClr val="155A9E"/>
              </a:solidFill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218" y="130629"/>
            <a:ext cx="729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XI </a:t>
            </a:r>
            <a:r>
              <a:rPr lang="ru-RU" dirty="0">
                <a:solidFill>
                  <a:schemeClr val="bg1"/>
                </a:solidFill>
              </a:rPr>
              <a:t>КОНФЕРЕНЦИЯ ПО РЕАКТОРНОМУ МАТЕРИАЛОВЕДЕНИЮ</a:t>
            </a:r>
          </a:p>
          <a:p>
            <a:r>
              <a:rPr lang="ru-RU" dirty="0">
                <a:solidFill>
                  <a:schemeClr val="bg1"/>
                </a:solidFill>
              </a:rPr>
              <a:t>Посвященная 55-летию отделения реакторного материаловедения АО «ГНЦ НИИАР»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3009900"/>
            <a:ext cx="644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Спасибо за внимание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0525" y="1219200"/>
            <a:ext cx="8229600" cy="4525963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экспериментальных исследований и последующего переноса полученных результатов на другие реакторы необходимо обеспечение требуемых условий облучения, соответствующих или близких к реальным условиям эксплуатации материалов. Для решения этой задачи применяются специальные экспериментальные устройства, обеспечивающие необходимые условия облучения в течение всего срока испытаний в реакторе.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устройства отличаются по способу получения информации, по уровню температур облучения, по конструктивному исполнению и среде, в которой проводятся испытания материалов</a:t>
            </a:r>
            <a:endParaRPr lang="ru-R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2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95844" y="192847"/>
            <a:ext cx="7452361" cy="7254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Экспериментальные устройства реактора БОР-60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" y="1196375"/>
            <a:ext cx="7667897" cy="5159975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95844" y="192847"/>
            <a:ext cx="7452361" cy="7254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Экспериментальные устройства реактора БОР-60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3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899" y="1600200"/>
            <a:ext cx="328612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СУЗ – рабочий орган системы управления и защиты реактора;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МП – материаловедческий пакет;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ЭТВС – экспериментальная ТВС;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СБЭ – стальная сборка бокового экрана;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красным цветом выделена инструментованная ячейка Д23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a.boev\AppData\Local\Microsoft\Windows\INetCache\Content.Word\Картограмм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086"/>
            <a:ext cx="5607050" cy="5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7254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Картограмма загрузки реактора БОР-60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4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4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0662" y="342899"/>
            <a:ext cx="7010400" cy="4857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Материалы испытанные в реакторе БОР-60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09094"/>
              </p:ext>
            </p:extLst>
          </p:nvPr>
        </p:nvGraphicFramePr>
        <p:xfrm>
          <a:off x="0" y="1114421"/>
          <a:ext cx="9143999" cy="57689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8234">
                  <a:extLst>
                    <a:ext uri="{9D8B030D-6E8A-4147-A177-3AD203B41FA5}">
                      <a16:colId xmlns:a16="http://schemas.microsoft.com/office/drawing/2014/main" val="3033518749"/>
                    </a:ext>
                  </a:extLst>
                </a:gridCol>
                <a:gridCol w="2058347">
                  <a:extLst>
                    <a:ext uri="{9D8B030D-6E8A-4147-A177-3AD203B41FA5}">
                      <a16:colId xmlns:a16="http://schemas.microsoft.com/office/drawing/2014/main" val="3922657918"/>
                    </a:ext>
                  </a:extLst>
                </a:gridCol>
                <a:gridCol w="5457418">
                  <a:extLst>
                    <a:ext uri="{9D8B030D-6E8A-4147-A177-3AD203B41FA5}">
                      <a16:colId xmlns:a16="http://schemas.microsoft.com/office/drawing/2014/main" val="2091824494"/>
                    </a:ext>
                  </a:extLst>
                </a:gridCol>
              </a:tblGrid>
              <a:tr h="2794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36812"/>
                  </a:ext>
                </a:extLst>
              </a:tr>
              <a:tr h="449935">
                <a:tc rowSpan="4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Топливные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Керамика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U,Pu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UC, UN, UPuN, UPuCN, PuO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-MgO,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+Np, Am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4536412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UPu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UZr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UPuZrNb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1219311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Металлокерамика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-U, 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-U, 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-PuO</a:t>
                      </a:r>
                      <a:r>
                        <a:rPr lang="it-IT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UN-U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9371291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Композит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UPuZr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)C, UO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-NiCr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555464"/>
                  </a:ext>
                </a:extLst>
              </a:tr>
              <a:tr h="279445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Поглощающие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Образцы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Ta, Hf, Dy, Sm, Gd, AlB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AlB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Eu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HfH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Gd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Dy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-HfO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5766919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Стержни СУЗ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CrB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(</a:t>
                      </a:r>
                      <a:r>
                        <a:rPr lang="pt-BR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– 19÷80 %), Eu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Eu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+ZrH</a:t>
                      </a:r>
                      <a:r>
                        <a:rPr lang="pt-BR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06706"/>
                  </a:ext>
                </a:extLst>
              </a:tr>
              <a:tr h="652037">
                <a:tc rowSpan="5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Конструкционные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Стали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ЭП450, ЭП823 03Х16Н9М2, ЭП912, ЭИ847, ЭП172, ЧС68, ВХ24, ЭП302Ш, 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09Г2С, АРМКО, </a:t>
                      </a:r>
                      <a:r>
                        <a:rPr lang="en-US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316, </a:t>
                      </a:r>
                      <a:r>
                        <a:rPr lang="en-US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-(12,14,18)</a:t>
                      </a:r>
                      <a:r>
                        <a:rPr lang="en-US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 </a:t>
                      </a:r>
                      <a:r>
                        <a:rPr lang="en-US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2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S421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(НТ9), 15-15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800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14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YWT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800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6636834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тугоплавкие материалы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WC,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С/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7921094"/>
                  </a:ext>
                </a:extLst>
              </a:tr>
              <a:tr h="449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сплавы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РЕ-16, Х20Н45М4Б, ВЦУ, Э110, Э125, Э117,Э635,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VCrTi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FeCr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ZrNbSnFeO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0667116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замедлители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ГРП-2-125, МП6-6, ГР-280, АРВ,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 ПГИ,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ZrH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4194466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нейтронов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Po-Be, Be, Sb-Be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548380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Теплоносители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жидкометаллические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68019"/>
                  </a:ext>
                </a:extLst>
              </a:tr>
              <a:tr h="279445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Электротехнические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изоляция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слюда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1143806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кабели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КТМС, КНМС(Н)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7898288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магниты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ЮНДК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387730"/>
                  </a:ext>
                </a:extLst>
              </a:tr>
              <a:tr h="279445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материалы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спец. керамика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ГБ-7, ИФ-46, ЦТС,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LiNbO</a:t>
                      </a:r>
                      <a:r>
                        <a:rPr lang="ru-RU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8345462"/>
                  </a:ext>
                </a:extLst>
              </a:tr>
              <a:tr h="27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биологическая защита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Бетоны различных марок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876132"/>
                  </a:ext>
                </a:extLst>
              </a:tr>
            </a:tbl>
          </a:graphicData>
        </a:graphic>
      </p:graphicFrame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5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8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581544" y="1251335"/>
            <a:ext cx="3326231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а) подвеска для облучения экспериментальных твэлов; 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б) подвеска для облучения экспериментальных твэлов с применением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твэльного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подогрева; 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в) подвеска для облучения образцов конструкционных материалов с применением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твэльного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подогрева;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– корпус;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– теплоизоляция (газ);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 – экспериментальные твэлы;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 – кассеты с образцами конструкционных материалов;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твэльный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подогрев;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00662" y="342899"/>
            <a:ext cx="7010400" cy="69532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Экспериментальная ТВС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" y="1295400"/>
            <a:ext cx="5451268" cy="50292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endCxn id="38" idx="1"/>
          </p:cNvCxnSpPr>
          <p:nvPr/>
        </p:nvCxnSpPr>
        <p:spPr>
          <a:xfrm flipV="1">
            <a:off x="1310301" y="1624710"/>
            <a:ext cx="410358" cy="3266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8" idx="3"/>
          </p:cNvCxnSpPr>
          <p:nvPr/>
        </p:nvCxnSpPr>
        <p:spPr>
          <a:xfrm>
            <a:off x="2033565" y="1624710"/>
            <a:ext cx="401594" cy="3266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39" idx="1"/>
          </p:cNvCxnSpPr>
          <p:nvPr/>
        </p:nvCxnSpPr>
        <p:spPr>
          <a:xfrm flipV="1">
            <a:off x="1502875" y="2538260"/>
            <a:ext cx="205180" cy="1846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9" idx="3"/>
          </p:cNvCxnSpPr>
          <p:nvPr/>
        </p:nvCxnSpPr>
        <p:spPr>
          <a:xfrm>
            <a:off x="2020961" y="2538260"/>
            <a:ext cx="213401" cy="1846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40" idx="1"/>
          </p:cNvCxnSpPr>
          <p:nvPr/>
        </p:nvCxnSpPr>
        <p:spPr>
          <a:xfrm flipV="1">
            <a:off x="1111925" y="3240881"/>
            <a:ext cx="596130" cy="3877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0" idx="3"/>
          </p:cNvCxnSpPr>
          <p:nvPr/>
        </p:nvCxnSpPr>
        <p:spPr>
          <a:xfrm>
            <a:off x="2020961" y="3240881"/>
            <a:ext cx="631752" cy="3877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42" idx="1"/>
          </p:cNvCxnSpPr>
          <p:nvPr/>
        </p:nvCxnSpPr>
        <p:spPr>
          <a:xfrm flipV="1">
            <a:off x="3115288" y="4276725"/>
            <a:ext cx="554621" cy="3416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42" idx="3"/>
          </p:cNvCxnSpPr>
          <p:nvPr/>
        </p:nvCxnSpPr>
        <p:spPr>
          <a:xfrm flipH="1" flipV="1">
            <a:off x="3982815" y="4276725"/>
            <a:ext cx="632049" cy="3416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1" idx="3"/>
          </p:cNvCxnSpPr>
          <p:nvPr/>
        </p:nvCxnSpPr>
        <p:spPr>
          <a:xfrm flipV="1">
            <a:off x="4049780" y="3265851"/>
            <a:ext cx="757657" cy="3853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20659" y="1440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08055" y="23535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08055" y="30562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6874" y="3466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669909" y="4092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22435" y="6327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56858" y="6327750"/>
            <a:ext cx="367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684147" y="6328114"/>
            <a:ext cx="323140" cy="368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en-US" dirty="0"/>
          </a:p>
        </p:txBody>
      </p:sp>
      <p:sp>
        <p:nvSpPr>
          <p:cNvPr id="5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6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753100" y="1451097"/>
            <a:ext cx="3390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а) проточная подвеска; 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непроточная подвеска;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в) ампульная подвеска; 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– корпус;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– теплоизоляция (газ);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 – кассеты с образцами конструкционных материалов;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 – негерметичная (б) и герметичная (в) ампулы;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00662" y="342899"/>
            <a:ext cx="7010400" cy="69532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Материаловедческий пакет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4" y="1190625"/>
            <a:ext cx="5335696" cy="50469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310301" y="1532709"/>
            <a:ext cx="490361" cy="2472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1162" y="1532708"/>
            <a:ext cx="632625" cy="2472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555481" y="2325189"/>
            <a:ext cx="245181" cy="1296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78888" y="3640183"/>
            <a:ext cx="921774" cy="4781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91162" y="3626167"/>
            <a:ext cx="903590" cy="4059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055223" y="2325189"/>
            <a:ext cx="252251" cy="1296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91162" y="2454866"/>
            <a:ext cx="497244" cy="4295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338513" y="4117733"/>
            <a:ext cx="419100" cy="123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00500" y="4117733"/>
            <a:ext cx="833438" cy="618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39459" y="12992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167" y="2100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9459" y="3365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96410" y="3808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2435" y="6327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56858" y="6327750"/>
            <a:ext cx="367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84147" y="6328114"/>
            <a:ext cx="323140" cy="368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en-US" dirty="0"/>
          </a:p>
        </p:txBody>
      </p:sp>
      <p:sp>
        <p:nvSpPr>
          <p:cNvPr id="5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7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9" y="1169435"/>
            <a:ext cx="1591033" cy="559245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0662" y="342899"/>
            <a:ext cx="7010400" cy="69532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Автономный петлевой канал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7974" y="1150629"/>
            <a:ext cx="3617147" cy="321587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endCxn id="38" idx="1"/>
          </p:cNvCxnSpPr>
          <p:nvPr/>
        </p:nvCxnSpPr>
        <p:spPr>
          <a:xfrm>
            <a:off x="1454331" y="4537568"/>
            <a:ext cx="945931" cy="4978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5" idx="1"/>
          </p:cNvCxnSpPr>
          <p:nvPr/>
        </p:nvCxnSpPr>
        <p:spPr>
          <a:xfrm>
            <a:off x="1657976" y="1292270"/>
            <a:ext cx="744482" cy="3539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7" idx="1"/>
          </p:cNvCxnSpPr>
          <p:nvPr/>
        </p:nvCxnSpPr>
        <p:spPr>
          <a:xfrm>
            <a:off x="1005145" y="3483932"/>
            <a:ext cx="1395118" cy="5898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6" idx="1"/>
          </p:cNvCxnSpPr>
          <p:nvPr/>
        </p:nvCxnSpPr>
        <p:spPr>
          <a:xfrm>
            <a:off x="1719394" y="2610640"/>
            <a:ext cx="683064" cy="1975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5231278" y="4537568"/>
            <a:ext cx="4036460" cy="18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– корпус;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– теплоизоляция (газ);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 – экспериментальные твэлы;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петлевой теплоноситель;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 – реакторный теплоноситель.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2458" y="14615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02458" y="26234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00263" y="3889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00262" y="48507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  <p:cxnSp>
        <p:nvCxnSpPr>
          <p:cNvPr id="40" name="Прямая соединительная линия 39"/>
          <p:cNvCxnSpPr>
            <a:endCxn id="41" idx="1"/>
          </p:cNvCxnSpPr>
          <p:nvPr/>
        </p:nvCxnSpPr>
        <p:spPr>
          <a:xfrm>
            <a:off x="1371600" y="5659964"/>
            <a:ext cx="1064694" cy="58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36294" y="5533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en-US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713168" y="1665839"/>
            <a:ext cx="1344482" cy="805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2707677" y="3783452"/>
            <a:ext cx="2208499" cy="12643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1" idx="3"/>
          </p:cNvCxnSpPr>
          <p:nvPr/>
        </p:nvCxnSpPr>
        <p:spPr>
          <a:xfrm flipV="1">
            <a:off x="2749200" y="4179391"/>
            <a:ext cx="2568890" cy="15386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713168" y="2115002"/>
            <a:ext cx="1277473" cy="7428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7" idx="3"/>
          </p:cNvCxnSpPr>
          <p:nvPr/>
        </p:nvCxnSpPr>
        <p:spPr>
          <a:xfrm flipV="1">
            <a:off x="2713169" y="2456454"/>
            <a:ext cx="2235349" cy="16173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8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8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323975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В реакторе БОР-60 проводится широкий спектр испытаний различных типов конструкционных материалов, поглотителей, замедлителей и ядерного топлива. Каждое из направлений исследований требует индивидуального подхода и создания уникального ЭУ. 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Накопленный за многолетнюю историю эксплуатации опыт проведения облучения в реакторе БОР-60 делает возможным выбор наиболее подходящего типа ЭУ под каждую задачу, при этом надежность получаемых данных подтверждается расчетно-экспериментальными исследованиями.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Использование расчетно-экспериментальных исследований на реакторе БОР-60, разработанных и примененных конструкций ЭУ, а также создание новых типов ЭУ позволяет максимально использовать экспериментальные возможности реактора и проводить новые исследования практически по всем перспективным направлениям развития ядерной энергетики.</a:t>
            </a:r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10375" y="6426200"/>
            <a:ext cx="2133600" cy="365125"/>
          </a:xfrm>
          <a:noFill/>
          <a:ln>
            <a:noFill/>
          </a:ln>
        </p:spPr>
        <p:txBody>
          <a:bodyPr/>
          <a:lstStyle/>
          <a:p>
            <a:fld id="{12960721-D06D-47F3-ACE1-F170DD0F222F}" type="slidenum">
              <a:rPr lang="en-US" sz="180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</a:rPr>
              <a:t>9</a:t>
            </a:fld>
            <a:endParaRPr lang="en-US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43126"/>
      </p:ext>
    </p:extLst>
  </p:cSld>
  <p:clrMapOvr>
    <a:masterClrMapping/>
  </p:clrMapOvr>
</p:sld>
</file>

<file path=ppt/theme/theme1.xml><?xml version="1.0" encoding="utf-8"?>
<a:theme xmlns:a="http://schemas.openxmlformats.org/drawingml/2006/main" name="00_shablon_korporativnogo_standarta_(1)_(4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00_shablon_korporativnogo_standarta_(1)_(4)</Template>
  <TotalTime>4972</TotalTime>
  <Words>679</Words>
  <Application>Microsoft Office PowerPoint</Application>
  <PresentationFormat>Экран (4:3)</PresentationFormat>
  <Paragraphs>124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MS Mincho</vt:lpstr>
      <vt:lpstr>Times New Roman</vt:lpstr>
      <vt:lpstr>00_shablon_korporativnogo_standarta_(1)_(4)</vt:lpstr>
      <vt:lpstr>Презентация PowerPoint</vt:lpstr>
      <vt:lpstr>Экспериментальные устройства реактора БОР-60</vt:lpstr>
      <vt:lpstr>Экспериментальные устройства реактора БОР-60</vt:lpstr>
      <vt:lpstr>Картограмма загрузки реактора БОР-60</vt:lpstr>
      <vt:lpstr>Материалы испытанные в реакторе БОР-60</vt:lpstr>
      <vt:lpstr>Экспериментальная ТВС</vt:lpstr>
      <vt:lpstr>Материаловедческий пакет</vt:lpstr>
      <vt:lpstr>Автономный петлевой канал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Боев Антон Владимирович</dc:creator>
  <cp:lastModifiedBy>Пользователь Windows</cp:lastModifiedBy>
  <cp:revision>61</cp:revision>
  <cp:lastPrinted>2019-05-17T10:45:32Z</cp:lastPrinted>
  <dcterms:created xsi:type="dcterms:W3CDTF">2019-05-14T05:41:55Z</dcterms:created>
  <dcterms:modified xsi:type="dcterms:W3CDTF">2019-05-30T05:30:09Z</dcterms:modified>
</cp:coreProperties>
</file>