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2"/>
  </p:notesMasterIdLst>
  <p:handoutMasterIdLst>
    <p:handoutMasterId r:id="rId13"/>
  </p:handoutMasterIdLst>
  <p:sldIdLst>
    <p:sldId id="256" r:id="rId2"/>
    <p:sldId id="257" r:id="rId3"/>
    <p:sldId id="268" r:id="rId4"/>
    <p:sldId id="267" r:id="rId5"/>
    <p:sldId id="258" r:id="rId6"/>
    <p:sldId id="260" r:id="rId7"/>
    <p:sldId id="262" r:id="rId8"/>
    <p:sldId id="264" r:id="rId9"/>
    <p:sldId id="265" r:id="rId10"/>
    <p:sldId id="266" r:id="rId1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42" autoAdjust="0"/>
    <p:restoredTop sz="96370" autoAdjust="0"/>
  </p:normalViewPr>
  <p:slideViewPr>
    <p:cSldViewPr snapToGrid="0">
      <p:cViewPr varScale="1">
        <p:scale>
          <a:sx n="107" d="100"/>
          <a:sy n="107" d="100"/>
        </p:scale>
        <p:origin x="1602" y="10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sz="quarter" idx="1"/>
          </p:nvPr>
        </p:nvSpPr>
        <p:spPr>
          <a:xfrm>
            <a:off x="3884614" y="0"/>
            <a:ext cx="2971800" cy="458788"/>
          </a:xfrm>
          <a:prstGeom prst="rect">
            <a:avLst/>
          </a:prstGeom>
        </p:spPr>
        <p:txBody>
          <a:bodyPr vert="horz" lIns="91440" tIns="45720" rIns="91440" bIns="45720" rtlCol="0"/>
          <a:lstStyle>
            <a:lvl1pPr algn="r">
              <a:defRPr sz="1200"/>
            </a:lvl1pPr>
          </a:lstStyle>
          <a:p>
            <a:fld id="{C815064C-D15A-4097-86F8-A867FDAA1F88}" type="datetimeFigureOut">
              <a:rPr lang="en-US" smtClean="0"/>
              <a:t>5/30/2019</a:t>
            </a:fld>
            <a:endParaRPr lang="en-US"/>
          </a:p>
        </p:txBody>
      </p:sp>
      <p:sp>
        <p:nvSpPr>
          <p:cNvPr id="4" name="Нижний колонтитул 3"/>
          <p:cNvSpPr>
            <a:spLocks noGrp="1"/>
          </p:cNvSpPr>
          <p:nvPr>
            <p:ph type="ftr" sz="quarter" idx="2"/>
          </p:nvPr>
        </p:nvSpPr>
        <p:spPr>
          <a:xfrm>
            <a:off x="0" y="8685214"/>
            <a:ext cx="2971800" cy="458787"/>
          </a:xfrm>
          <a:prstGeom prst="rect">
            <a:avLst/>
          </a:prstGeom>
        </p:spPr>
        <p:txBody>
          <a:bodyPr vert="horz" lIns="91440" tIns="45720" rIns="91440" bIns="45720" rtlCol="0" anchor="b"/>
          <a:lstStyle>
            <a:lvl1pPr algn="l">
              <a:defRPr sz="1200"/>
            </a:lvl1pPr>
          </a:lstStyle>
          <a:p>
            <a:endParaRPr lang="en-US"/>
          </a:p>
        </p:txBody>
      </p:sp>
      <p:sp>
        <p:nvSpPr>
          <p:cNvPr id="5" name="Номер слайда 4"/>
          <p:cNvSpPr>
            <a:spLocks noGrp="1"/>
          </p:cNvSpPr>
          <p:nvPr>
            <p:ph type="sldNum" sz="quarter" idx="3"/>
          </p:nvPr>
        </p:nvSpPr>
        <p:spPr>
          <a:xfrm>
            <a:off x="3884614" y="8685214"/>
            <a:ext cx="2971800" cy="458787"/>
          </a:xfrm>
          <a:prstGeom prst="rect">
            <a:avLst/>
          </a:prstGeom>
        </p:spPr>
        <p:txBody>
          <a:bodyPr vert="horz" lIns="91440" tIns="45720" rIns="91440" bIns="45720" rtlCol="0" anchor="b"/>
          <a:lstStyle>
            <a:lvl1pPr algn="r">
              <a:defRPr sz="1200"/>
            </a:lvl1pPr>
          </a:lstStyle>
          <a:p>
            <a:fld id="{F076DD55-53B1-4CA9-9F6D-6D733945BB8C}" type="slidenum">
              <a:rPr lang="en-US" smtClean="0"/>
              <a:t>‹#›</a:t>
            </a:fld>
            <a:endParaRPr lang="en-US"/>
          </a:p>
        </p:txBody>
      </p:sp>
    </p:spTree>
    <p:extLst>
      <p:ext uri="{BB962C8B-B14F-4D97-AF65-F5344CB8AC3E}">
        <p14:creationId xmlns:p14="http://schemas.microsoft.com/office/powerpoint/2010/main" val="3022110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4" y="0"/>
            <a:ext cx="2971800" cy="458788"/>
          </a:xfrm>
          <a:prstGeom prst="rect">
            <a:avLst/>
          </a:prstGeom>
        </p:spPr>
        <p:txBody>
          <a:bodyPr vert="horz" lIns="91440" tIns="45720" rIns="91440" bIns="45720" rtlCol="0"/>
          <a:lstStyle>
            <a:lvl1pPr algn="r">
              <a:defRPr sz="1200"/>
            </a:lvl1pPr>
          </a:lstStyle>
          <a:p>
            <a:fld id="{75D33E9D-2C3C-4E54-9C80-F7AFD522433F}" type="datetimeFigureOut">
              <a:rPr lang="en-US" smtClean="0"/>
              <a:t>5/30/2019</a:t>
            </a:fld>
            <a:endParaRPr lang="en-US"/>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1"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6" name="Нижний колонтитул 5"/>
          <p:cNvSpPr>
            <a:spLocks noGrp="1"/>
          </p:cNvSpPr>
          <p:nvPr>
            <p:ph type="ftr" sz="quarter" idx="4"/>
          </p:nvPr>
        </p:nvSpPr>
        <p:spPr>
          <a:xfrm>
            <a:off x="0" y="8685214"/>
            <a:ext cx="2971800" cy="458787"/>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4" y="8685214"/>
            <a:ext cx="2971800" cy="458787"/>
          </a:xfrm>
          <a:prstGeom prst="rect">
            <a:avLst/>
          </a:prstGeom>
        </p:spPr>
        <p:txBody>
          <a:bodyPr vert="horz" lIns="91440" tIns="45720" rIns="91440" bIns="45720" rtlCol="0" anchor="b"/>
          <a:lstStyle>
            <a:lvl1pPr algn="r">
              <a:defRPr sz="1200"/>
            </a:lvl1pPr>
          </a:lstStyle>
          <a:p>
            <a:fld id="{F5EF76E8-F6E7-4E3B-A026-32DDE6B2D37A}" type="slidenum">
              <a:rPr lang="en-US" smtClean="0"/>
              <a:t>‹#›</a:t>
            </a:fld>
            <a:endParaRPr lang="en-US"/>
          </a:p>
        </p:txBody>
      </p:sp>
    </p:spTree>
    <p:extLst>
      <p:ext uri="{BB962C8B-B14F-4D97-AF65-F5344CB8AC3E}">
        <p14:creationId xmlns:p14="http://schemas.microsoft.com/office/powerpoint/2010/main" val="1893834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F5EF76E8-F6E7-4E3B-A026-32DDE6B2D37A}" type="slidenum">
              <a:rPr lang="en-US" smtClean="0"/>
              <a:t>6</a:t>
            </a:fld>
            <a:endParaRPr lang="en-US"/>
          </a:p>
        </p:txBody>
      </p:sp>
    </p:spTree>
    <p:extLst>
      <p:ext uri="{BB962C8B-B14F-4D97-AF65-F5344CB8AC3E}">
        <p14:creationId xmlns:p14="http://schemas.microsoft.com/office/powerpoint/2010/main" val="17930279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ru-RU"/>
              <a:t>Образец заголовка</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a:p>
        </p:txBody>
      </p:sp>
      <p:sp>
        <p:nvSpPr>
          <p:cNvPr id="4" name="Date Placeholder 3"/>
          <p:cNvSpPr>
            <a:spLocks noGrp="1"/>
          </p:cNvSpPr>
          <p:nvPr>
            <p:ph type="dt" sz="half" idx="10"/>
          </p:nvPr>
        </p:nvSpPr>
        <p:spPr/>
        <p:txBody>
          <a:bodyPr/>
          <a:lstStyle>
            <a:lvl1pPr>
              <a:defRPr/>
            </a:lvl1pPr>
          </a:lstStyle>
          <a:p>
            <a:fld id="{8AA84636-25B7-4B43-A480-64DBEADBD1AF}" type="datetime1">
              <a:rPr lang="en-US" smtClean="0"/>
              <a:t>5/30/2019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12960721-D06D-47F3-ACE1-F170DD0F222F}" type="slidenum">
              <a:rPr lang="en-US" smtClean="0"/>
              <a:t>‹#›</a:t>
            </a:fld>
            <a:endParaRPr lang="en-US"/>
          </a:p>
        </p:txBody>
      </p:sp>
    </p:spTree>
    <p:extLst>
      <p:ext uri="{BB962C8B-B14F-4D97-AF65-F5344CB8AC3E}">
        <p14:creationId xmlns:p14="http://schemas.microsoft.com/office/powerpoint/2010/main" val="3181777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a:defRPr/>
            </a:lvl1pPr>
          </a:lstStyle>
          <a:p>
            <a:fld id="{4F2FEAB9-5E66-446F-AB3F-12E8172F8173}" type="datetime1">
              <a:rPr lang="en-US" smtClean="0"/>
              <a:t>5/30/2019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12960721-D06D-47F3-ACE1-F170DD0F222F}" type="slidenum">
              <a:rPr lang="en-US" smtClean="0"/>
              <a:t>‹#›</a:t>
            </a:fld>
            <a:endParaRPr lang="en-US"/>
          </a:p>
        </p:txBody>
      </p:sp>
    </p:spTree>
    <p:extLst>
      <p:ext uri="{BB962C8B-B14F-4D97-AF65-F5344CB8AC3E}">
        <p14:creationId xmlns:p14="http://schemas.microsoft.com/office/powerpoint/2010/main" val="388250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lvl1pPr>
              <a:defRPr/>
            </a:lvl1pPr>
          </a:lstStyle>
          <a:p>
            <a:fld id="{5CFFBFD7-7CDF-4BC3-98C2-D1FC4C34786A}" type="datetime1">
              <a:rPr lang="en-US" smtClean="0"/>
              <a:t>5/30/2019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2960721-D06D-47F3-ACE1-F170DD0F222F}" type="slidenum">
              <a:rPr lang="en-US" smtClean="0"/>
              <a:t>‹#›</a:t>
            </a:fld>
            <a:endParaRPr lang="en-US"/>
          </a:p>
        </p:txBody>
      </p:sp>
    </p:spTree>
    <p:extLst>
      <p:ext uri="{BB962C8B-B14F-4D97-AF65-F5344CB8AC3E}">
        <p14:creationId xmlns:p14="http://schemas.microsoft.com/office/powerpoint/2010/main" val="2139523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lvl1pPr>
              <a:defRPr/>
            </a:lvl1pPr>
          </a:lstStyle>
          <a:p>
            <a:fld id="{15321AF5-0799-4436-87D4-46655E481D93}" type="datetime1">
              <a:rPr lang="en-US" smtClean="0"/>
              <a:t>5/30/2019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12960721-D06D-47F3-ACE1-F170DD0F222F}" type="slidenum">
              <a:rPr lang="en-US" smtClean="0"/>
              <a:t>‹#›</a:t>
            </a:fld>
            <a:endParaRPr lang="en-US"/>
          </a:p>
        </p:txBody>
      </p:sp>
    </p:spTree>
    <p:extLst>
      <p:ext uri="{BB962C8B-B14F-4D97-AF65-F5344CB8AC3E}">
        <p14:creationId xmlns:p14="http://schemas.microsoft.com/office/powerpoint/2010/main" val="2085955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lvl1pPr>
              <a:defRPr/>
            </a:lvl1pPr>
          </a:lstStyle>
          <a:p>
            <a:fld id="{89545329-A389-4BF4-93AA-454733080C52}" type="datetime1">
              <a:rPr lang="en-US" smtClean="0"/>
              <a:t>5/30/2019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12960721-D06D-47F3-ACE1-F170DD0F222F}" type="slidenum">
              <a:rPr lang="en-US" smtClean="0"/>
              <a:t>‹#›</a:t>
            </a:fld>
            <a:endParaRPr lang="en-US"/>
          </a:p>
        </p:txBody>
      </p:sp>
    </p:spTree>
    <p:extLst>
      <p:ext uri="{BB962C8B-B14F-4D97-AF65-F5344CB8AC3E}">
        <p14:creationId xmlns:p14="http://schemas.microsoft.com/office/powerpoint/2010/main" val="3161078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Date Placeholder 3"/>
          <p:cNvSpPr>
            <a:spLocks noGrp="1"/>
          </p:cNvSpPr>
          <p:nvPr>
            <p:ph type="dt" sz="half" idx="10"/>
          </p:nvPr>
        </p:nvSpPr>
        <p:spPr/>
        <p:txBody>
          <a:bodyPr/>
          <a:lstStyle>
            <a:lvl1pPr>
              <a:defRPr/>
            </a:lvl1pPr>
          </a:lstStyle>
          <a:p>
            <a:fld id="{7EB311C3-4C9D-444B-8CF9-D09192764B64}" type="datetime1">
              <a:rPr lang="en-US" smtClean="0"/>
              <a:t>5/30/2019</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smtClean="0"/>
            </a:lvl1pPr>
          </a:lstStyle>
          <a:p>
            <a:fld id="{12960721-D06D-47F3-ACE1-F170DD0F222F}" type="slidenum">
              <a:rPr lang="en-US" smtClean="0"/>
              <a:t>‹#›</a:t>
            </a:fld>
            <a:endParaRPr lang="en-US"/>
          </a:p>
        </p:txBody>
      </p:sp>
    </p:spTree>
    <p:extLst>
      <p:ext uri="{BB962C8B-B14F-4D97-AF65-F5344CB8AC3E}">
        <p14:creationId xmlns:p14="http://schemas.microsoft.com/office/powerpoint/2010/main" val="1597546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Date Placeholder 3"/>
          <p:cNvSpPr>
            <a:spLocks noGrp="1"/>
          </p:cNvSpPr>
          <p:nvPr>
            <p:ph type="dt" sz="half" idx="10"/>
          </p:nvPr>
        </p:nvSpPr>
        <p:spPr/>
        <p:txBody>
          <a:bodyPr/>
          <a:lstStyle>
            <a:lvl1pPr>
              <a:defRPr/>
            </a:lvl1pPr>
          </a:lstStyle>
          <a:p>
            <a:fld id="{21728B3E-87B1-4E23-84C7-1C7EB2ED4174}" type="datetime1">
              <a:rPr lang="en-US" smtClean="0"/>
              <a:t>5/30/2019</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smtClean="0"/>
            </a:lvl1pPr>
          </a:lstStyle>
          <a:p>
            <a:fld id="{12960721-D06D-47F3-ACE1-F170DD0F222F}" type="slidenum">
              <a:rPr lang="en-US" smtClean="0"/>
              <a:t>‹#›</a:t>
            </a:fld>
            <a:endParaRPr lang="en-US"/>
          </a:p>
        </p:txBody>
      </p:sp>
    </p:spTree>
    <p:extLst>
      <p:ext uri="{BB962C8B-B14F-4D97-AF65-F5344CB8AC3E}">
        <p14:creationId xmlns:p14="http://schemas.microsoft.com/office/powerpoint/2010/main" val="1147426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3"/>
          <p:cNvSpPr>
            <a:spLocks noGrp="1"/>
          </p:cNvSpPr>
          <p:nvPr>
            <p:ph type="dt" sz="half" idx="10"/>
          </p:nvPr>
        </p:nvSpPr>
        <p:spPr/>
        <p:txBody>
          <a:bodyPr/>
          <a:lstStyle>
            <a:lvl1pPr>
              <a:defRPr/>
            </a:lvl1pPr>
          </a:lstStyle>
          <a:p>
            <a:fld id="{6E8FEF4B-38C8-4E5E-97FF-C663A2E6AF27}" type="datetime1">
              <a:rPr lang="en-US" smtClean="0"/>
              <a:t>5/30/2019</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smtClean="0"/>
            </a:lvl1pPr>
          </a:lstStyle>
          <a:p>
            <a:fld id="{12960721-D06D-47F3-ACE1-F170DD0F222F}" type="slidenum">
              <a:rPr lang="en-US" smtClean="0"/>
              <a:t>‹#›</a:t>
            </a:fld>
            <a:endParaRPr lang="en-US"/>
          </a:p>
        </p:txBody>
      </p:sp>
    </p:spTree>
    <p:extLst>
      <p:ext uri="{BB962C8B-B14F-4D97-AF65-F5344CB8AC3E}">
        <p14:creationId xmlns:p14="http://schemas.microsoft.com/office/powerpoint/2010/main" val="3654763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9BF8CF2D-C876-4BAC-A248-C35C6ADC001B}" type="datetime1">
              <a:rPr lang="en-US" smtClean="0"/>
              <a:t>5/30/2019</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smtClean="0"/>
            </a:lvl1pPr>
          </a:lstStyle>
          <a:p>
            <a:fld id="{12960721-D06D-47F3-ACE1-F170DD0F222F}" type="slidenum">
              <a:rPr lang="en-US" smtClean="0"/>
              <a:t>‹#›</a:t>
            </a:fld>
            <a:endParaRPr lang="en-US"/>
          </a:p>
        </p:txBody>
      </p:sp>
    </p:spTree>
    <p:extLst>
      <p:ext uri="{BB962C8B-B14F-4D97-AF65-F5344CB8AC3E}">
        <p14:creationId xmlns:p14="http://schemas.microsoft.com/office/powerpoint/2010/main" val="1282279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3"/>
          <p:cNvSpPr>
            <a:spLocks noGrp="1"/>
          </p:cNvSpPr>
          <p:nvPr>
            <p:ph type="dt" sz="half" idx="10"/>
          </p:nvPr>
        </p:nvSpPr>
        <p:spPr/>
        <p:txBody>
          <a:bodyPr/>
          <a:lstStyle>
            <a:lvl1pPr>
              <a:defRPr/>
            </a:lvl1pPr>
          </a:lstStyle>
          <a:p>
            <a:fld id="{5BFAD270-F92B-4EDD-B4B6-A49C6C9B1550}" type="datetime1">
              <a:rPr lang="en-US" smtClean="0"/>
              <a:t>5/30/2019</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smtClean="0"/>
            </a:lvl1pPr>
          </a:lstStyle>
          <a:p>
            <a:fld id="{12960721-D06D-47F3-ACE1-F170DD0F222F}" type="slidenum">
              <a:rPr lang="en-US" smtClean="0"/>
              <a:t>‹#›</a:t>
            </a:fld>
            <a:endParaRPr lang="en-US"/>
          </a:p>
        </p:txBody>
      </p:sp>
    </p:spTree>
    <p:extLst>
      <p:ext uri="{BB962C8B-B14F-4D97-AF65-F5344CB8AC3E}">
        <p14:creationId xmlns:p14="http://schemas.microsoft.com/office/powerpoint/2010/main" val="2410399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3"/>
          <p:cNvSpPr>
            <a:spLocks noGrp="1"/>
          </p:cNvSpPr>
          <p:nvPr>
            <p:ph type="dt" sz="half" idx="10"/>
          </p:nvPr>
        </p:nvSpPr>
        <p:spPr/>
        <p:txBody>
          <a:bodyPr/>
          <a:lstStyle>
            <a:lvl1pPr>
              <a:defRPr/>
            </a:lvl1pPr>
          </a:lstStyle>
          <a:p>
            <a:fld id="{609697F3-A2E9-47E6-8C67-CB6B4916A97D}" type="datetime1">
              <a:rPr lang="en-US" smtClean="0"/>
              <a:t>5/30/2019</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smtClean="0"/>
            </a:lvl1pPr>
          </a:lstStyle>
          <a:p>
            <a:fld id="{12960721-D06D-47F3-ACE1-F170DD0F222F}" type="slidenum">
              <a:rPr lang="en-US" smtClean="0"/>
              <a:t>‹#›</a:t>
            </a:fld>
            <a:endParaRPr lang="en-US"/>
          </a:p>
        </p:txBody>
      </p:sp>
    </p:spTree>
    <p:extLst>
      <p:ext uri="{BB962C8B-B14F-4D97-AF65-F5344CB8AC3E}">
        <p14:creationId xmlns:p14="http://schemas.microsoft.com/office/powerpoint/2010/main" val="3509507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en-US"/>
              <a:t>Образец заголовка</a:t>
            </a:r>
            <a:endParaRPr lang="en-US"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en-US"/>
              <a:t>Образец текста</a:t>
            </a:r>
          </a:p>
          <a:p>
            <a:pPr lvl="1"/>
            <a:r>
              <a:rPr lang="ru-RU" altLang="en-US"/>
              <a:t>Второй уровень</a:t>
            </a:r>
          </a:p>
          <a:p>
            <a:pPr lvl="2"/>
            <a:r>
              <a:rPr lang="ru-RU" altLang="en-US"/>
              <a:t>Третий уровень</a:t>
            </a:r>
          </a:p>
          <a:p>
            <a:pPr lvl="3"/>
            <a:r>
              <a:rPr lang="ru-RU" altLang="en-US"/>
              <a:t>Четвертый уровень</a:t>
            </a:r>
          </a:p>
          <a:p>
            <a:pPr lvl="4"/>
            <a:r>
              <a:rPr lang="ru-RU" altLang="en-US"/>
              <a:t>Пятый уровень</a:t>
            </a:r>
            <a:endParaRPr lang="en-US"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fld id="{2FF441BF-E4C9-47B6-8621-9935D14CCCFC}" type="datetime1">
              <a:rPr lang="en-US" smtClean="0"/>
              <a:t>5/30/2019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fld id="{12960721-D06D-47F3-ACE1-F170DD0F222F}" type="slidenum">
              <a:rPr lang="en-US" smtClean="0"/>
              <a:t>‹#›</a:t>
            </a:fld>
            <a:endParaRPr lang="en-US"/>
          </a:p>
        </p:txBody>
      </p:sp>
    </p:spTree>
    <p:extLst>
      <p:ext uri="{BB962C8B-B14F-4D97-AF65-F5344CB8AC3E}">
        <p14:creationId xmlns:p14="http://schemas.microsoft.com/office/powerpoint/2010/main" val="19170329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904875" y="2162175"/>
            <a:ext cx="7848600" cy="1219200"/>
          </a:xfrm>
          <a:prstGeom prst="rect">
            <a:avLst/>
          </a:prstGeom>
        </p:spPr>
        <p:txBody>
          <a:bodyPr anchor="ctr"/>
          <a:lstStyle/>
          <a:p>
            <a:pPr eaLnBrk="1" fontAlgn="auto" hangingPunct="1">
              <a:spcAft>
                <a:spcPts val="0"/>
              </a:spcAft>
              <a:defRPr/>
            </a:pPr>
            <a:endParaRPr lang="en-US" sz="3600" b="1" dirty="0">
              <a:solidFill>
                <a:srgbClr val="155A9E"/>
              </a:solidFill>
              <a:ea typeface="+mj-ea"/>
            </a:endParaRPr>
          </a:p>
          <a:p>
            <a:pPr eaLnBrk="1" fontAlgn="auto" hangingPunct="1">
              <a:spcAft>
                <a:spcPts val="0"/>
              </a:spcAft>
              <a:defRPr/>
            </a:pPr>
            <a:r>
              <a:rPr lang="en-US" sz="3200" b="1" dirty="0">
                <a:solidFill>
                  <a:srgbClr val="155A9E"/>
                </a:solidFill>
                <a:ea typeface="+mj-ea"/>
              </a:rPr>
              <a:t>Classification of irradiation rigs for material testing in BOR-60 reactor</a:t>
            </a:r>
            <a:r>
              <a:rPr lang="ru-RU" sz="3600" dirty="0">
                <a:solidFill>
                  <a:schemeClr val="bg1"/>
                </a:solidFill>
                <a:latin typeface="+mj-lt"/>
                <a:ea typeface="+mj-ea"/>
                <a:cs typeface="+mj-cs"/>
              </a:rPr>
              <a:t/>
            </a:r>
            <a:br>
              <a:rPr lang="ru-RU" sz="3600" dirty="0">
                <a:solidFill>
                  <a:schemeClr val="bg1"/>
                </a:solidFill>
                <a:latin typeface="+mj-lt"/>
                <a:ea typeface="+mj-ea"/>
                <a:cs typeface="+mj-cs"/>
              </a:rPr>
            </a:br>
            <a:endParaRPr lang="ru-RU" sz="3600" b="1" dirty="0">
              <a:solidFill>
                <a:srgbClr val="114EA7"/>
              </a:solidFill>
              <a:ea typeface="+mj-ea"/>
            </a:endParaRPr>
          </a:p>
        </p:txBody>
      </p:sp>
      <p:sp>
        <p:nvSpPr>
          <p:cNvPr id="5" name="Заголовок 1"/>
          <p:cNvSpPr txBox="1">
            <a:spLocks/>
          </p:cNvSpPr>
          <p:nvPr/>
        </p:nvSpPr>
        <p:spPr>
          <a:xfrm>
            <a:off x="904875" y="3884103"/>
            <a:ext cx="6629400" cy="609600"/>
          </a:xfrm>
          <a:prstGeom prst="rect">
            <a:avLst/>
          </a:prstGeom>
        </p:spPr>
        <p:txBody>
          <a:bodyPr anchor="ctr"/>
          <a:lstStyle/>
          <a:p>
            <a:pPr eaLnBrk="1" fontAlgn="auto" hangingPunct="1">
              <a:spcAft>
                <a:spcPts val="0"/>
              </a:spcAft>
              <a:defRPr/>
            </a:pPr>
            <a:r>
              <a:rPr lang="ru-RU" sz="2000" dirty="0">
                <a:solidFill>
                  <a:srgbClr val="155A9E"/>
                </a:solidFill>
                <a:latin typeface="Times New Roman" panose="02020603050405020304" pitchFamily="18" charset="0"/>
                <a:ea typeface="+mj-ea"/>
                <a:cs typeface="Times New Roman" panose="02020603050405020304" pitchFamily="18" charset="0"/>
              </a:rPr>
              <a:t>© </a:t>
            </a:r>
            <a:r>
              <a:rPr lang="en-US" sz="2000" dirty="0">
                <a:solidFill>
                  <a:srgbClr val="155A9E"/>
                </a:solidFill>
                <a:ea typeface="+mj-ea"/>
              </a:rPr>
              <a:t>I</a:t>
            </a:r>
            <a:r>
              <a:rPr lang="ru-RU" sz="2000" dirty="0">
                <a:solidFill>
                  <a:srgbClr val="155A9E"/>
                </a:solidFill>
                <a:ea typeface="+mj-ea"/>
              </a:rPr>
              <a:t>.</a:t>
            </a:r>
            <a:r>
              <a:rPr lang="en-US" sz="2000" dirty="0">
                <a:solidFill>
                  <a:srgbClr val="155A9E"/>
                </a:solidFill>
                <a:ea typeface="+mj-ea"/>
              </a:rPr>
              <a:t>Yu</a:t>
            </a:r>
            <a:r>
              <a:rPr lang="ru-RU" sz="2000" dirty="0">
                <a:solidFill>
                  <a:srgbClr val="155A9E"/>
                </a:solidFill>
                <a:ea typeface="+mj-ea"/>
              </a:rPr>
              <a:t>. </a:t>
            </a:r>
            <a:r>
              <a:rPr lang="en-US" sz="2000" dirty="0" err="1" smtClean="0">
                <a:solidFill>
                  <a:srgbClr val="155A9E"/>
                </a:solidFill>
                <a:ea typeface="+mj-ea"/>
              </a:rPr>
              <a:t>Zhemkov</a:t>
            </a:r>
            <a:r>
              <a:rPr lang="ru-RU" sz="2000" dirty="0" smtClean="0">
                <a:solidFill>
                  <a:srgbClr val="155A9E"/>
                </a:solidFill>
                <a:ea typeface="+mj-ea"/>
              </a:rPr>
              <a:t>, </a:t>
            </a:r>
            <a:r>
              <a:rPr lang="en-US" sz="2000" dirty="0">
                <a:solidFill>
                  <a:srgbClr val="155A9E"/>
                </a:solidFill>
                <a:ea typeface="+mj-ea"/>
              </a:rPr>
              <a:t>S</a:t>
            </a:r>
            <a:r>
              <a:rPr lang="ru-RU" sz="2000" dirty="0">
                <a:solidFill>
                  <a:srgbClr val="155A9E"/>
                </a:solidFill>
                <a:ea typeface="+mj-ea"/>
              </a:rPr>
              <a:t>.</a:t>
            </a:r>
            <a:r>
              <a:rPr lang="en-US" sz="2000" dirty="0">
                <a:solidFill>
                  <a:srgbClr val="155A9E"/>
                </a:solidFill>
                <a:ea typeface="+mj-ea"/>
              </a:rPr>
              <a:t>G</a:t>
            </a:r>
            <a:r>
              <a:rPr lang="ru-RU" sz="2000" dirty="0">
                <a:solidFill>
                  <a:srgbClr val="155A9E"/>
                </a:solidFill>
                <a:ea typeface="+mj-ea"/>
              </a:rPr>
              <a:t>. </a:t>
            </a:r>
            <a:r>
              <a:rPr lang="en-US" sz="2000" dirty="0" err="1">
                <a:solidFill>
                  <a:srgbClr val="155A9E"/>
                </a:solidFill>
                <a:ea typeface="+mj-ea"/>
              </a:rPr>
              <a:t>Eremin</a:t>
            </a:r>
            <a:r>
              <a:rPr lang="ru-RU" sz="2000" dirty="0">
                <a:solidFill>
                  <a:srgbClr val="155A9E"/>
                </a:solidFill>
                <a:ea typeface="+mj-ea"/>
              </a:rPr>
              <a:t>, </a:t>
            </a:r>
            <a:r>
              <a:rPr lang="en-US" sz="2000" dirty="0">
                <a:solidFill>
                  <a:srgbClr val="155A9E"/>
                </a:solidFill>
                <a:ea typeface="+mj-ea"/>
              </a:rPr>
              <a:t>A</a:t>
            </a:r>
            <a:r>
              <a:rPr lang="ru-RU" sz="2000" dirty="0">
                <a:solidFill>
                  <a:srgbClr val="155A9E"/>
                </a:solidFill>
                <a:ea typeface="+mj-ea"/>
              </a:rPr>
              <a:t>.</a:t>
            </a:r>
            <a:r>
              <a:rPr lang="en-US" sz="2000" dirty="0">
                <a:solidFill>
                  <a:srgbClr val="155A9E"/>
                </a:solidFill>
                <a:ea typeface="+mj-ea"/>
              </a:rPr>
              <a:t>I</a:t>
            </a:r>
            <a:r>
              <a:rPr lang="ru-RU" sz="2000" dirty="0">
                <a:solidFill>
                  <a:srgbClr val="155A9E"/>
                </a:solidFill>
                <a:ea typeface="+mj-ea"/>
              </a:rPr>
              <a:t>. </a:t>
            </a:r>
            <a:r>
              <a:rPr lang="en-US" sz="2000" dirty="0" err="1">
                <a:solidFill>
                  <a:srgbClr val="155A9E"/>
                </a:solidFill>
                <a:ea typeface="+mj-ea"/>
              </a:rPr>
              <a:t>Plotnikov</a:t>
            </a:r>
            <a:r>
              <a:rPr lang="ru-RU" sz="2000" dirty="0">
                <a:solidFill>
                  <a:srgbClr val="155A9E"/>
                </a:solidFill>
                <a:ea typeface="+mj-ea"/>
              </a:rPr>
              <a:t>,</a:t>
            </a:r>
          </a:p>
          <a:p>
            <a:pPr eaLnBrk="1" fontAlgn="auto" hangingPunct="1">
              <a:spcAft>
                <a:spcPts val="0"/>
              </a:spcAft>
              <a:defRPr/>
            </a:pPr>
            <a:r>
              <a:rPr lang="ru-RU" sz="2000" dirty="0">
                <a:solidFill>
                  <a:srgbClr val="155A9E"/>
                </a:solidFill>
                <a:ea typeface="+mj-ea"/>
              </a:rPr>
              <a:t>    </a:t>
            </a:r>
            <a:r>
              <a:rPr lang="en-US" sz="2000" dirty="0">
                <a:solidFill>
                  <a:srgbClr val="155A9E"/>
                </a:solidFill>
                <a:ea typeface="+mj-ea"/>
              </a:rPr>
              <a:t>N.S</a:t>
            </a:r>
            <a:r>
              <a:rPr lang="ru-RU" sz="2000" dirty="0">
                <a:solidFill>
                  <a:srgbClr val="155A9E"/>
                </a:solidFill>
                <a:ea typeface="+mj-ea"/>
              </a:rPr>
              <a:t>. </a:t>
            </a:r>
            <a:r>
              <a:rPr lang="en-US" sz="2000" dirty="0" err="1">
                <a:solidFill>
                  <a:srgbClr val="155A9E"/>
                </a:solidFill>
                <a:ea typeface="+mj-ea"/>
              </a:rPr>
              <a:t>Poglyad</a:t>
            </a:r>
            <a:r>
              <a:rPr lang="ru-RU" sz="2000" dirty="0">
                <a:solidFill>
                  <a:srgbClr val="155A9E"/>
                </a:solidFill>
                <a:ea typeface="+mj-ea"/>
              </a:rPr>
              <a:t>,</a:t>
            </a:r>
            <a:r>
              <a:rPr lang="en-US" sz="2000" dirty="0">
                <a:solidFill>
                  <a:srgbClr val="155A9E"/>
                </a:solidFill>
                <a:ea typeface="+mj-ea"/>
              </a:rPr>
              <a:t> V</a:t>
            </a:r>
            <a:r>
              <a:rPr lang="ru-RU" sz="2000" dirty="0">
                <a:solidFill>
                  <a:srgbClr val="155A9E"/>
                </a:solidFill>
                <a:ea typeface="+mj-ea"/>
              </a:rPr>
              <a:t>.</a:t>
            </a:r>
            <a:r>
              <a:rPr lang="en-US" sz="2000" dirty="0">
                <a:solidFill>
                  <a:srgbClr val="155A9E"/>
                </a:solidFill>
                <a:ea typeface="+mj-ea"/>
              </a:rPr>
              <a:t>Yu</a:t>
            </a:r>
            <a:r>
              <a:rPr lang="ru-RU" sz="2000" dirty="0">
                <a:solidFill>
                  <a:srgbClr val="155A9E"/>
                </a:solidFill>
                <a:ea typeface="+mj-ea"/>
              </a:rPr>
              <a:t>.</a:t>
            </a:r>
            <a:r>
              <a:rPr lang="en-US" sz="2000" dirty="0" err="1">
                <a:solidFill>
                  <a:srgbClr val="155A9E"/>
                </a:solidFill>
                <a:ea typeface="+mj-ea"/>
              </a:rPr>
              <a:t>Anisimov</a:t>
            </a:r>
            <a:r>
              <a:rPr lang="ru-RU" sz="2000" dirty="0">
                <a:solidFill>
                  <a:srgbClr val="155A9E"/>
                </a:solidFill>
                <a:ea typeface="+mj-ea"/>
              </a:rPr>
              <a:t>, </a:t>
            </a:r>
            <a:r>
              <a:rPr lang="en-US" sz="2000" u="sng" dirty="0">
                <a:solidFill>
                  <a:srgbClr val="155A9E"/>
                </a:solidFill>
                <a:ea typeface="+mj-ea"/>
              </a:rPr>
              <a:t>A.V</a:t>
            </a:r>
            <a:r>
              <a:rPr lang="ru-RU" sz="2000" u="sng" dirty="0">
                <a:solidFill>
                  <a:srgbClr val="155A9E"/>
                </a:solidFill>
                <a:ea typeface="+mj-ea"/>
              </a:rPr>
              <a:t>. </a:t>
            </a:r>
            <a:r>
              <a:rPr lang="en-US" sz="2000" u="sng" dirty="0" err="1">
                <a:solidFill>
                  <a:srgbClr val="155A9E"/>
                </a:solidFill>
                <a:ea typeface="+mj-ea"/>
              </a:rPr>
              <a:t>Boev</a:t>
            </a:r>
            <a:endParaRPr lang="en-US" sz="2000" u="sng" dirty="0">
              <a:solidFill>
                <a:srgbClr val="155A9E"/>
              </a:solidFill>
              <a:ea typeface="+mj-ea"/>
            </a:endParaRPr>
          </a:p>
        </p:txBody>
      </p:sp>
      <p:sp>
        <p:nvSpPr>
          <p:cNvPr id="3" name="TextBox 2"/>
          <p:cNvSpPr txBox="1"/>
          <p:nvPr/>
        </p:nvSpPr>
        <p:spPr>
          <a:xfrm>
            <a:off x="2013041" y="174172"/>
            <a:ext cx="6740434" cy="923330"/>
          </a:xfrm>
          <a:prstGeom prst="rect">
            <a:avLst/>
          </a:prstGeom>
          <a:noFill/>
        </p:spPr>
        <p:txBody>
          <a:bodyPr wrap="square" rtlCol="0">
            <a:spAutoFit/>
          </a:bodyPr>
          <a:lstStyle/>
          <a:p>
            <a:r>
              <a:rPr lang="en-US" dirty="0">
                <a:solidFill>
                  <a:schemeClr val="bg1"/>
                </a:solidFill>
              </a:rPr>
              <a:t>11</a:t>
            </a:r>
            <a:r>
              <a:rPr lang="en-US" baseline="30000" dirty="0">
                <a:solidFill>
                  <a:schemeClr val="bg1"/>
                </a:solidFill>
              </a:rPr>
              <a:t>th</a:t>
            </a:r>
            <a:r>
              <a:rPr lang="en-US" dirty="0">
                <a:solidFill>
                  <a:schemeClr val="bg1"/>
                </a:solidFill>
              </a:rPr>
              <a:t> CONFERENCE ON REACTOR MATERIAL SCIENCE</a:t>
            </a:r>
          </a:p>
          <a:p>
            <a:r>
              <a:rPr lang="en-US" dirty="0">
                <a:solidFill>
                  <a:schemeClr val="bg1"/>
                </a:solidFill>
              </a:rPr>
              <a:t>Dedicated to the 55</a:t>
            </a:r>
            <a:r>
              <a:rPr lang="en-US" baseline="30000" dirty="0">
                <a:solidFill>
                  <a:schemeClr val="bg1"/>
                </a:solidFill>
              </a:rPr>
              <a:t>th</a:t>
            </a:r>
            <a:r>
              <a:rPr lang="en-US" dirty="0">
                <a:solidFill>
                  <a:schemeClr val="bg1"/>
                </a:solidFill>
              </a:rPr>
              <a:t> Anniversary of the JSC </a:t>
            </a:r>
            <a:r>
              <a:rPr lang="ru-RU" dirty="0">
                <a:solidFill>
                  <a:schemeClr val="bg1"/>
                </a:solidFill>
              </a:rPr>
              <a:t>«</a:t>
            </a:r>
            <a:r>
              <a:rPr lang="en-US" dirty="0">
                <a:solidFill>
                  <a:schemeClr val="bg1"/>
                </a:solidFill>
              </a:rPr>
              <a:t>SSC RIAR</a:t>
            </a:r>
            <a:r>
              <a:rPr lang="ru-RU" dirty="0">
                <a:solidFill>
                  <a:schemeClr val="bg1"/>
                </a:solidFill>
              </a:rPr>
              <a:t>»</a:t>
            </a:r>
            <a:r>
              <a:rPr lang="en-US" dirty="0">
                <a:solidFill>
                  <a:schemeClr val="bg1"/>
                </a:solidFill>
              </a:rPr>
              <a:t> Material Testing Complex</a:t>
            </a:r>
          </a:p>
        </p:txBody>
      </p:sp>
    </p:spTree>
    <p:extLst>
      <p:ext uri="{BB962C8B-B14F-4D97-AF65-F5344CB8AC3E}">
        <p14:creationId xmlns:p14="http://schemas.microsoft.com/office/powerpoint/2010/main" val="42030299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22612" y="3009900"/>
            <a:ext cx="6826063" cy="707886"/>
          </a:xfrm>
          <a:prstGeom prst="rect">
            <a:avLst/>
          </a:prstGeom>
          <a:noFill/>
        </p:spPr>
        <p:txBody>
          <a:bodyPr wrap="square" rtlCol="0">
            <a:spAutoFit/>
          </a:bodyPr>
          <a:lstStyle/>
          <a:p>
            <a:r>
              <a:rPr lang="en-US" sz="4000" dirty="0" smtClean="0">
                <a:solidFill>
                  <a:schemeClr val="bg1"/>
                </a:solidFill>
              </a:rPr>
              <a:t>Thank you for your attention</a:t>
            </a:r>
            <a:endParaRPr lang="en-US" sz="4000" dirty="0">
              <a:solidFill>
                <a:schemeClr val="bg1"/>
              </a:solidFill>
            </a:endParaRPr>
          </a:p>
        </p:txBody>
      </p:sp>
    </p:spTree>
    <p:extLst>
      <p:ext uri="{BB962C8B-B14F-4D97-AF65-F5344CB8AC3E}">
        <p14:creationId xmlns:p14="http://schemas.microsoft.com/office/powerpoint/2010/main" val="15279420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2"/>
          <p:cNvSpPr>
            <a:spLocks noGrp="1"/>
          </p:cNvSpPr>
          <p:nvPr>
            <p:ph idx="1"/>
          </p:nvPr>
        </p:nvSpPr>
        <p:spPr>
          <a:xfrm>
            <a:off x="390525" y="1219200"/>
            <a:ext cx="8229600" cy="4525963"/>
          </a:xfrm>
        </p:spPr>
        <p:txBody>
          <a:bodyPr/>
          <a:lstStyle/>
          <a:p>
            <a:pPr marL="0" indent="0" algn="just">
              <a:lnSpc>
                <a:spcPct val="120000"/>
              </a:lnSpc>
              <a:buNone/>
            </a:pPr>
            <a:r>
              <a:rPr lang="en-US" sz="2200" dirty="0">
                <a:latin typeface="Arial" panose="020B0604020202020204" pitchFamily="34" charset="0"/>
                <a:cs typeface="Arial" panose="020B0604020202020204" pitchFamily="34" charset="0"/>
              </a:rPr>
              <a:t>For carrying out experimental studies and transferring of the obtained results to other reactors, it is necessary to ensure the required irradiation conditions equal to or close to the actual operating conditions of the materials. To solve this problem, special experimental devices are used, providing the necessary irradiation conditions during the whole period of testing on the reactor.</a:t>
            </a:r>
          </a:p>
          <a:p>
            <a:pPr marL="0" indent="0" algn="just">
              <a:lnSpc>
                <a:spcPct val="120000"/>
              </a:lnSpc>
              <a:buNone/>
            </a:pPr>
            <a:r>
              <a:rPr lang="en-US" sz="2200" dirty="0">
                <a:latin typeface="Arial" panose="020B0604020202020204" pitchFamily="34" charset="0"/>
                <a:cs typeface="Arial" panose="020B0604020202020204" pitchFamily="34" charset="0"/>
              </a:rPr>
              <a:t>Experimental devices differ in the method of obtaining information, in the value of irradiation temperatures, in their design and in the environment in which materials are tested.</a:t>
            </a:r>
          </a:p>
        </p:txBody>
      </p:sp>
      <p:sp>
        <p:nvSpPr>
          <p:cNvPr id="8" name="Номер слайда 7"/>
          <p:cNvSpPr>
            <a:spLocks noGrp="1"/>
          </p:cNvSpPr>
          <p:nvPr>
            <p:ph type="sldNum" sz="quarter" idx="12"/>
          </p:nvPr>
        </p:nvSpPr>
        <p:spPr>
          <a:xfrm>
            <a:off x="6810375" y="6426200"/>
            <a:ext cx="2133600" cy="365125"/>
          </a:xfrm>
          <a:noFill/>
          <a:ln>
            <a:noFill/>
          </a:ln>
        </p:spPr>
        <p:txBody>
          <a:bodyPr/>
          <a:lstStyle/>
          <a:p>
            <a:fld id="{12960721-D06D-47F3-ACE1-F170DD0F222F}" type="slidenum">
              <a:rPr lang="en-US" sz="1800" smtClean="0">
                <a:ln>
                  <a:solidFill>
                    <a:schemeClr val="tx2"/>
                  </a:solidFill>
                </a:ln>
                <a:solidFill>
                  <a:schemeClr val="tx2"/>
                </a:solidFill>
                <a:latin typeface="Arial" panose="020B0604020202020204" pitchFamily="34" charset="0"/>
              </a:rPr>
              <a:t>2</a:t>
            </a:fld>
            <a:endParaRPr lang="en-US" sz="1800" dirty="0">
              <a:ln>
                <a:solidFill>
                  <a:schemeClr val="tx2"/>
                </a:solidFill>
              </a:ln>
              <a:solidFill>
                <a:schemeClr val="tx2"/>
              </a:solidFill>
              <a:latin typeface="Arial" panose="020B0604020202020204" pitchFamily="34" charset="0"/>
            </a:endParaRPr>
          </a:p>
        </p:txBody>
      </p:sp>
      <p:sp>
        <p:nvSpPr>
          <p:cNvPr id="4" name="Заголовок 1"/>
          <p:cNvSpPr>
            <a:spLocks noGrp="1"/>
          </p:cNvSpPr>
          <p:nvPr>
            <p:ph type="title"/>
          </p:nvPr>
        </p:nvSpPr>
        <p:spPr>
          <a:xfrm>
            <a:off x="1595844" y="192847"/>
            <a:ext cx="7452361" cy="725488"/>
          </a:xfrm>
        </p:spPr>
        <p:txBody>
          <a:bodyPr rtlCol="0">
            <a:normAutofit/>
          </a:bodyPr>
          <a:lstStyle/>
          <a:p>
            <a:pPr algn="l" fontAlgn="auto">
              <a:spcAft>
                <a:spcPts val="0"/>
              </a:spcAft>
              <a:defRPr/>
            </a:pPr>
            <a:r>
              <a:rPr lang="en-US" sz="2400" b="1" dirty="0">
                <a:solidFill>
                  <a:srgbClr val="155A9E"/>
                </a:solidFill>
                <a:latin typeface="Arial" pitchFamily="34" charset="0"/>
                <a:cs typeface="Arial" pitchFamily="34" charset="0"/>
              </a:rPr>
              <a:t>Experimental devices of </a:t>
            </a:r>
            <a:r>
              <a:rPr lang="en-US" sz="2400" b="1" dirty="0" smtClean="0">
                <a:solidFill>
                  <a:srgbClr val="155A9E"/>
                </a:solidFill>
                <a:latin typeface="Arial" pitchFamily="34" charset="0"/>
                <a:cs typeface="Arial" pitchFamily="34" charset="0"/>
              </a:rPr>
              <a:t>the BOR-60 reactor</a:t>
            </a:r>
            <a:endParaRPr lang="ru-RU" sz="2400" b="1" dirty="0">
              <a:solidFill>
                <a:srgbClr val="114EA7"/>
              </a:solidFill>
              <a:latin typeface="Arial" pitchFamily="34" charset="0"/>
              <a:cs typeface="Arial" pitchFamily="34" charset="0"/>
            </a:endParaRPr>
          </a:p>
        </p:txBody>
      </p:sp>
    </p:spTree>
    <p:extLst>
      <p:ext uri="{BB962C8B-B14F-4D97-AF65-F5344CB8AC3E}">
        <p14:creationId xmlns:p14="http://schemas.microsoft.com/office/powerpoint/2010/main" val="23355060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Объект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0943" y="1228414"/>
            <a:ext cx="7710873" cy="5270998"/>
          </a:xfrm>
        </p:spPr>
      </p:pic>
      <p:sp>
        <p:nvSpPr>
          <p:cNvPr id="14" name="Заголовок 1"/>
          <p:cNvSpPr>
            <a:spLocks noGrp="1"/>
          </p:cNvSpPr>
          <p:nvPr>
            <p:ph type="title"/>
          </p:nvPr>
        </p:nvSpPr>
        <p:spPr>
          <a:xfrm>
            <a:off x="1595844" y="192847"/>
            <a:ext cx="7452361" cy="725488"/>
          </a:xfrm>
        </p:spPr>
        <p:txBody>
          <a:bodyPr rtlCol="0">
            <a:normAutofit/>
          </a:bodyPr>
          <a:lstStyle/>
          <a:p>
            <a:pPr algn="l" fontAlgn="auto">
              <a:spcAft>
                <a:spcPts val="0"/>
              </a:spcAft>
              <a:defRPr/>
            </a:pPr>
            <a:r>
              <a:rPr lang="en-US" sz="2400" b="1" dirty="0">
                <a:solidFill>
                  <a:srgbClr val="155A9E"/>
                </a:solidFill>
                <a:latin typeface="Arial" pitchFamily="34" charset="0"/>
                <a:cs typeface="Arial" pitchFamily="34" charset="0"/>
              </a:rPr>
              <a:t>Experimental devices of </a:t>
            </a:r>
            <a:r>
              <a:rPr lang="en-US" sz="2400" b="1" dirty="0" smtClean="0">
                <a:solidFill>
                  <a:srgbClr val="155A9E"/>
                </a:solidFill>
                <a:latin typeface="Arial" pitchFamily="34" charset="0"/>
                <a:cs typeface="Arial" pitchFamily="34" charset="0"/>
              </a:rPr>
              <a:t>the BOR-60 reactor</a:t>
            </a:r>
            <a:endParaRPr lang="ru-RU" sz="2400" b="1" dirty="0">
              <a:solidFill>
                <a:srgbClr val="114EA7"/>
              </a:solidFill>
              <a:latin typeface="Arial" pitchFamily="34" charset="0"/>
              <a:cs typeface="Arial" pitchFamily="34" charset="0"/>
            </a:endParaRPr>
          </a:p>
        </p:txBody>
      </p:sp>
      <p:sp>
        <p:nvSpPr>
          <p:cNvPr id="15" name="Номер слайда 7"/>
          <p:cNvSpPr>
            <a:spLocks noGrp="1"/>
          </p:cNvSpPr>
          <p:nvPr>
            <p:ph type="sldNum" sz="quarter" idx="12"/>
          </p:nvPr>
        </p:nvSpPr>
        <p:spPr>
          <a:xfrm>
            <a:off x="6810375" y="6426200"/>
            <a:ext cx="2133600" cy="365125"/>
          </a:xfrm>
          <a:noFill/>
          <a:ln>
            <a:noFill/>
          </a:ln>
        </p:spPr>
        <p:txBody>
          <a:bodyPr/>
          <a:lstStyle/>
          <a:p>
            <a:fld id="{12960721-D06D-47F3-ACE1-F170DD0F222F}" type="slidenum">
              <a:rPr lang="en-US" sz="1800" smtClean="0">
                <a:ln>
                  <a:solidFill>
                    <a:schemeClr val="tx2"/>
                  </a:solidFill>
                </a:ln>
                <a:solidFill>
                  <a:schemeClr val="tx2"/>
                </a:solidFill>
                <a:latin typeface="Arial" panose="020B0604020202020204" pitchFamily="34" charset="0"/>
              </a:rPr>
              <a:t>3</a:t>
            </a:fld>
            <a:endParaRPr lang="en-US" sz="1800" dirty="0">
              <a:ln>
                <a:solidFill>
                  <a:schemeClr val="tx2"/>
                </a:solidFill>
              </a:ln>
              <a:solidFill>
                <a:schemeClr val="tx2"/>
              </a:solidFill>
              <a:latin typeface="Arial" panose="020B0604020202020204" pitchFamily="34" charset="0"/>
            </a:endParaRPr>
          </a:p>
        </p:txBody>
      </p:sp>
    </p:spTree>
    <p:extLst>
      <p:ext uri="{BB962C8B-B14F-4D97-AF65-F5344CB8AC3E}">
        <p14:creationId xmlns:p14="http://schemas.microsoft.com/office/powerpoint/2010/main" val="22885529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676899" y="1600200"/>
            <a:ext cx="3286125" cy="4525963"/>
          </a:xfrm>
        </p:spPr>
        <p:txBody>
          <a:bodyPr/>
          <a:lstStyle/>
          <a:p>
            <a:pPr marL="0" indent="0">
              <a:buNone/>
            </a:pPr>
            <a:r>
              <a:rPr lang="ru-RU" sz="1800" dirty="0">
                <a:latin typeface="Arial" panose="020B0604020202020204" pitchFamily="34" charset="0"/>
                <a:cs typeface="Arial" panose="020B0604020202020204" pitchFamily="34" charset="0"/>
              </a:rPr>
              <a:t>СУЗ – </a:t>
            </a:r>
            <a:r>
              <a:rPr lang="en-US" sz="1800" dirty="0" smtClean="0">
                <a:latin typeface="Arial" panose="020B0604020202020204" pitchFamily="34" charset="0"/>
                <a:cs typeface="Arial" panose="020B0604020202020204" pitchFamily="34" charset="0"/>
              </a:rPr>
              <a:t>control rods</a:t>
            </a:r>
            <a:r>
              <a:rPr lang="ru-RU" sz="1800" dirty="0" smtClean="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a:p>
            <a:pPr marL="0" indent="0">
              <a:buNone/>
            </a:pPr>
            <a:r>
              <a:rPr lang="ru-RU" sz="1800" dirty="0">
                <a:latin typeface="Arial" panose="020B0604020202020204" pitchFamily="34" charset="0"/>
                <a:cs typeface="Arial" panose="020B0604020202020204" pitchFamily="34" charset="0"/>
              </a:rPr>
              <a:t>МП – </a:t>
            </a:r>
            <a:r>
              <a:rPr lang="en-US" sz="1800" dirty="0" smtClean="0">
                <a:latin typeface="Arial" panose="020B0604020202020204" pitchFamily="34" charset="0"/>
                <a:cs typeface="Arial" panose="020B0604020202020204" pitchFamily="34" charset="0"/>
              </a:rPr>
              <a:t>material test rigs</a:t>
            </a:r>
            <a:r>
              <a:rPr lang="ru-RU" sz="1800" dirty="0" smtClean="0">
                <a:latin typeface="Arial" panose="020B0604020202020204" pitchFamily="34" charset="0"/>
                <a:cs typeface="Arial" panose="020B0604020202020204" pitchFamily="34" charset="0"/>
              </a:rPr>
              <a:t>;</a:t>
            </a:r>
            <a:endParaRPr lang="ru-RU" sz="1800" dirty="0">
              <a:latin typeface="Arial" panose="020B0604020202020204" pitchFamily="34" charset="0"/>
              <a:cs typeface="Arial" panose="020B0604020202020204" pitchFamily="34" charset="0"/>
            </a:endParaRPr>
          </a:p>
          <a:p>
            <a:pPr marL="0" indent="0">
              <a:buNone/>
            </a:pPr>
            <a:r>
              <a:rPr lang="ru-RU" sz="1800" dirty="0">
                <a:latin typeface="Arial" panose="020B0604020202020204" pitchFamily="34" charset="0"/>
                <a:cs typeface="Arial" panose="020B0604020202020204" pitchFamily="34" charset="0"/>
              </a:rPr>
              <a:t>ЭТВС – </a:t>
            </a:r>
            <a:r>
              <a:rPr lang="en-US" sz="1800" dirty="0" smtClean="0">
                <a:latin typeface="Arial" panose="020B0604020202020204" pitchFamily="34" charset="0"/>
                <a:cs typeface="Arial" panose="020B0604020202020204" pitchFamily="34" charset="0"/>
              </a:rPr>
              <a:t>experimental fuel assembly</a:t>
            </a:r>
            <a:r>
              <a:rPr lang="ru-RU" sz="1800" dirty="0" smtClean="0">
                <a:latin typeface="Arial" panose="020B0604020202020204" pitchFamily="34" charset="0"/>
                <a:cs typeface="Arial" panose="020B0604020202020204" pitchFamily="34" charset="0"/>
              </a:rPr>
              <a:t>;</a:t>
            </a:r>
            <a:endParaRPr lang="ru-RU" sz="1800" dirty="0">
              <a:latin typeface="Arial" panose="020B0604020202020204" pitchFamily="34" charset="0"/>
              <a:cs typeface="Arial" panose="020B0604020202020204" pitchFamily="34" charset="0"/>
            </a:endParaRPr>
          </a:p>
          <a:p>
            <a:pPr marL="0" indent="0">
              <a:buNone/>
            </a:pPr>
            <a:r>
              <a:rPr lang="ru-RU" sz="1800" dirty="0">
                <a:latin typeface="Arial" panose="020B0604020202020204" pitchFamily="34" charset="0"/>
                <a:cs typeface="Arial" panose="020B0604020202020204" pitchFamily="34" charset="0"/>
              </a:rPr>
              <a:t>СБЭ </a:t>
            </a:r>
            <a:r>
              <a:rPr lang="ru-RU" sz="1800" dirty="0" smtClean="0">
                <a:latin typeface="Arial" panose="020B0604020202020204" pitchFamily="34" charset="0"/>
                <a:cs typeface="Arial" panose="020B0604020202020204" pitchFamily="34" charset="0"/>
              </a:rPr>
              <a:t>–</a:t>
            </a:r>
            <a:r>
              <a:rPr lang="en-US" sz="1800" dirty="0" smtClean="0">
                <a:latin typeface="Arial" panose="020B0604020202020204" pitchFamily="34" charset="0"/>
                <a:cs typeface="Arial" panose="020B0604020202020204" pitchFamily="34" charset="0"/>
              </a:rPr>
              <a:t> blanket assembly</a:t>
            </a:r>
            <a:r>
              <a:rPr lang="ru-RU" sz="1800" dirty="0" smtClean="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a:p>
            <a:pPr marL="0" indent="0">
              <a:buNone/>
            </a:pPr>
            <a:endParaRPr lang="ru-RU" sz="1800" dirty="0">
              <a:latin typeface="Arial" panose="020B0604020202020204" pitchFamily="34" charset="0"/>
              <a:cs typeface="Arial" panose="020B0604020202020204" pitchFamily="34" charset="0"/>
            </a:endParaRPr>
          </a:p>
          <a:p>
            <a:pPr marL="0" indent="0">
              <a:buNone/>
            </a:pPr>
            <a:r>
              <a:rPr lang="en-US" sz="1800" dirty="0" smtClean="0">
                <a:latin typeface="Arial" panose="020B0604020202020204" pitchFamily="34" charset="0"/>
                <a:cs typeface="Arial" panose="020B0604020202020204" pitchFamily="34" charset="0"/>
              </a:rPr>
              <a:t>instrumented </a:t>
            </a:r>
            <a:r>
              <a:rPr lang="en-US" sz="1800" dirty="0">
                <a:latin typeface="Arial" panose="020B0604020202020204" pitchFamily="34" charset="0"/>
                <a:cs typeface="Arial" panose="020B0604020202020204" pitchFamily="34" charset="0"/>
              </a:rPr>
              <a:t>cell </a:t>
            </a:r>
            <a:r>
              <a:rPr lang="ru-RU" sz="1800" dirty="0">
                <a:latin typeface="Arial" panose="020B0604020202020204" pitchFamily="34" charset="0"/>
                <a:cs typeface="Arial" panose="020B0604020202020204" pitchFamily="34" charset="0"/>
              </a:rPr>
              <a:t>Д</a:t>
            </a:r>
            <a:r>
              <a:rPr lang="en-US" sz="1800" dirty="0" smtClean="0">
                <a:latin typeface="Arial" panose="020B0604020202020204" pitchFamily="34" charset="0"/>
                <a:cs typeface="Arial" panose="020B0604020202020204" pitchFamily="34" charset="0"/>
              </a:rPr>
              <a:t>23 </a:t>
            </a:r>
            <a:r>
              <a:rPr lang="en-US" sz="1800" dirty="0">
                <a:latin typeface="Arial" panose="020B0604020202020204" pitchFamily="34" charset="0"/>
                <a:cs typeface="Arial" panose="020B0604020202020204" pitchFamily="34" charset="0"/>
              </a:rPr>
              <a:t>is highlighted in </a:t>
            </a:r>
            <a:r>
              <a:rPr lang="en-US" sz="1800" dirty="0">
                <a:solidFill>
                  <a:srgbClr val="FF0000"/>
                </a:solidFill>
                <a:latin typeface="Arial" panose="020B0604020202020204" pitchFamily="34" charset="0"/>
                <a:cs typeface="Arial" panose="020B0604020202020204" pitchFamily="34" charset="0"/>
              </a:rPr>
              <a:t>red</a:t>
            </a:r>
          </a:p>
        </p:txBody>
      </p:sp>
      <p:pic>
        <p:nvPicPr>
          <p:cNvPr id="4" name="Рисунок 3" descr="C:\Users\a.boev\AppData\Local\Microsoft\Windows\INetCache\Content.Word\Картограмма.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53086"/>
            <a:ext cx="5607050" cy="5610225"/>
          </a:xfrm>
          <a:prstGeom prst="rect">
            <a:avLst/>
          </a:prstGeom>
          <a:noFill/>
          <a:ln>
            <a:noFill/>
          </a:ln>
        </p:spPr>
      </p:pic>
      <p:sp>
        <p:nvSpPr>
          <p:cNvPr id="5" name="Заголовок 1"/>
          <p:cNvSpPr>
            <a:spLocks noGrp="1"/>
          </p:cNvSpPr>
          <p:nvPr>
            <p:ph type="title"/>
          </p:nvPr>
        </p:nvSpPr>
        <p:spPr>
          <a:xfrm>
            <a:off x="1752600" y="228600"/>
            <a:ext cx="7010400" cy="725488"/>
          </a:xfrm>
        </p:spPr>
        <p:txBody>
          <a:bodyPr rtlCol="0">
            <a:normAutofit/>
          </a:bodyPr>
          <a:lstStyle/>
          <a:p>
            <a:pPr algn="l" eaLnBrk="1" fontAlgn="auto" hangingPunct="1">
              <a:spcAft>
                <a:spcPts val="0"/>
              </a:spcAft>
              <a:defRPr/>
            </a:pPr>
            <a:r>
              <a:rPr lang="en-US" sz="2400" b="1" dirty="0" smtClean="0">
                <a:solidFill>
                  <a:srgbClr val="155A9E"/>
                </a:solidFill>
                <a:latin typeface="Arial" pitchFamily="34" charset="0"/>
                <a:cs typeface="Arial" pitchFamily="34" charset="0"/>
              </a:rPr>
              <a:t>The BOR-60 core map</a:t>
            </a:r>
            <a:endParaRPr lang="ru-RU" sz="2400" b="1" dirty="0">
              <a:solidFill>
                <a:srgbClr val="114EA7"/>
              </a:solidFill>
              <a:latin typeface="Arial" pitchFamily="34" charset="0"/>
              <a:cs typeface="Arial" pitchFamily="34" charset="0"/>
            </a:endParaRPr>
          </a:p>
        </p:txBody>
      </p:sp>
      <p:sp>
        <p:nvSpPr>
          <p:cNvPr id="8" name="Номер слайда 7"/>
          <p:cNvSpPr>
            <a:spLocks noGrp="1"/>
          </p:cNvSpPr>
          <p:nvPr>
            <p:ph type="sldNum" sz="quarter" idx="12"/>
          </p:nvPr>
        </p:nvSpPr>
        <p:spPr>
          <a:xfrm>
            <a:off x="6810375" y="6426200"/>
            <a:ext cx="2133600" cy="365125"/>
          </a:xfrm>
          <a:noFill/>
          <a:ln>
            <a:noFill/>
          </a:ln>
        </p:spPr>
        <p:txBody>
          <a:bodyPr/>
          <a:lstStyle/>
          <a:p>
            <a:fld id="{12960721-D06D-47F3-ACE1-F170DD0F222F}" type="slidenum">
              <a:rPr lang="en-US" sz="1800" smtClean="0">
                <a:ln>
                  <a:solidFill>
                    <a:schemeClr val="tx2"/>
                  </a:solidFill>
                </a:ln>
                <a:solidFill>
                  <a:schemeClr val="tx2"/>
                </a:solidFill>
                <a:latin typeface="Arial" panose="020B0604020202020204" pitchFamily="34" charset="0"/>
              </a:rPr>
              <a:t>4</a:t>
            </a:fld>
            <a:endParaRPr lang="en-US" sz="1800" dirty="0">
              <a:ln>
                <a:solidFill>
                  <a:schemeClr val="tx2"/>
                </a:solidFill>
              </a:ln>
              <a:solidFill>
                <a:schemeClr val="tx2"/>
              </a:solidFill>
              <a:latin typeface="Arial" panose="020B0604020202020204" pitchFamily="34" charset="0"/>
            </a:endParaRPr>
          </a:p>
        </p:txBody>
      </p:sp>
    </p:spTree>
    <p:extLst>
      <p:ext uri="{BB962C8B-B14F-4D97-AF65-F5344CB8AC3E}">
        <p14:creationId xmlns:p14="http://schemas.microsoft.com/office/powerpoint/2010/main" val="22886490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1800662" y="342899"/>
            <a:ext cx="7010400" cy="485775"/>
          </a:xfrm>
        </p:spPr>
        <p:txBody>
          <a:bodyPr rtlCol="0">
            <a:normAutofit/>
          </a:bodyPr>
          <a:lstStyle/>
          <a:p>
            <a:pPr algn="l" fontAlgn="auto">
              <a:spcAft>
                <a:spcPts val="0"/>
              </a:spcAft>
              <a:defRPr/>
            </a:pPr>
            <a:r>
              <a:rPr lang="en-US" sz="2400" b="1" dirty="0">
                <a:solidFill>
                  <a:srgbClr val="155A9E"/>
                </a:solidFill>
                <a:latin typeface="Arial" pitchFamily="34" charset="0"/>
                <a:cs typeface="Arial" pitchFamily="34" charset="0"/>
              </a:rPr>
              <a:t>Materials tested in the </a:t>
            </a:r>
            <a:r>
              <a:rPr lang="en-US" sz="2400" b="1" dirty="0" smtClean="0">
                <a:solidFill>
                  <a:srgbClr val="155A9E"/>
                </a:solidFill>
                <a:latin typeface="Arial" pitchFamily="34" charset="0"/>
                <a:cs typeface="Arial" pitchFamily="34" charset="0"/>
              </a:rPr>
              <a:t>BOR-60 reactor</a:t>
            </a:r>
            <a:endParaRPr lang="ru-RU" sz="2400" b="1" dirty="0">
              <a:solidFill>
                <a:srgbClr val="114EA7"/>
              </a:solidFill>
              <a:latin typeface="Arial" pitchFamily="34" charset="0"/>
              <a:cs typeface="Arial" pitchFamily="34" charset="0"/>
            </a:endParaRPr>
          </a:p>
        </p:txBody>
      </p:sp>
      <p:graphicFrame>
        <p:nvGraphicFramePr>
          <p:cNvPr id="7" name="Объект 6"/>
          <p:cNvGraphicFramePr>
            <a:graphicFrameLocks noGrp="1"/>
          </p:cNvGraphicFramePr>
          <p:nvPr>
            <p:ph idx="1"/>
            <p:extLst>
              <p:ext uri="{D42A27DB-BD31-4B8C-83A1-F6EECF244321}">
                <p14:modId xmlns:p14="http://schemas.microsoft.com/office/powerpoint/2010/main" val="119583687"/>
              </p:ext>
            </p:extLst>
          </p:nvPr>
        </p:nvGraphicFramePr>
        <p:xfrm>
          <a:off x="0" y="1114421"/>
          <a:ext cx="9143999" cy="5768937"/>
        </p:xfrm>
        <a:graphic>
          <a:graphicData uri="http://schemas.openxmlformats.org/drawingml/2006/table">
            <a:tbl>
              <a:tblPr firstRow="1" bandRow="1">
                <a:tableStyleId>{6E25E649-3F16-4E02-A733-19D2CDBF48F0}</a:tableStyleId>
              </a:tblPr>
              <a:tblGrid>
                <a:gridCol w="1628234">
                  <a:extLst>
                    <a:ext uri="{9D8B030D-6E8A-4147-A177-3AD203B41FA5}">
                      <a16:colId xmlns:a16="http://schemas.microsoft.com/office/drawing/2014/main" val="3033518749"/>
                    </a:ext>
                  </a:extLst>
                </a:gridCol>
                <a:gridCol w="2058347">
                  <a:extLst>
                    <a:ext uri="{9D8B030D-6E8A-4147-A177-3AD203B41FA5}">
                      <a16:colId xmlns:a16="http://schemas.microsoft.com/office/drawing/2014/main" val="3922657918"/>
                    </a:ext>
                  </a:extLst>
                </a:gridCol>
                <a:gridCol w="5457418">
                  <a:extLst>
                    <a:ext uri="{9D8B030D-6E8A-4147-A177-3AD203B41FA5}">
                      <a16:colId xmlns:a16="http://schemas.microsoft.com/office/drawing/2014/main" val="2091824494"/>
                    </a:ext>
                  </a:extLst>
                </a:gridCol>
              </a:tblGrid>
              <a:tr h="279445">
                <a:tc>
                  <a:txBody>
                    <a:bodyPr/>
                    <a:lstStyle/>
                    <a:p>
                      <a:pPr marL="0" lvl="0" indent="0" algn="ctr">
                        <a:lnSpc>
                          <a:spcPct val="100000"/>
                        </a:lnSpc>
                      </a:pPr>
                      <a:r>
                        <a:rPr lang="en-US" sz="1400" dirty="0" smtClean="0">
                          <a:latin typeface="Arial" panose="020B0604020202020204" pitchFamily="34" charset="0"/>
                          <a:cs typeface="Arial" panose="020B0604020202020204" pitchFamily="34" charset="0"/>
                        </a:rPr>
                        <a:t>Materials</a:t>
                      </a:r>
                      <a:endParaRPr lang="en-US" sz="1400" b="1" dirty="0">
                        <a:latin typeface="Arial" panose="020B060402020202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2">
                  <a:txBody>
                    <a:bodyPr/>
                    <a:lstStyle/>
                    <a:p>
                      <a:pPr marL="0" lvl="0" indent="0" algn="ctr">
                        <a:lnSpc>
                          <a:spcPct val="100000"/>
                        </a:lnSpc>
                      </a:pPr>
                      <a:r>
                        <a:rPr lang="en-US" sz="1400" b="1" dirty="0" smtClean="0">
                          <a:latin typeface="Arial" panose="020B0604020202020204" pitchFamily="34" charset="0"/>
                          <a:cs typeface="Arial" panose="020B0604020202020204" pitchFamily="34" charset="0"/>
                        </a:rPr>
                        <a:t>Type</a:t>
                      </a:r>
                      <a:endParaRPr lang="en-US" sz="1400" b="1" dirty="0">
                        <a:latin typeface="Arial" panose="020B060402020202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endParaRPr lang="en-US" dirty="0"/>
                    </a:p>
                  </a:txBody>
                  <a:tcPr/>
                </a:tc>
                <a:extLst>
                  <a:ext uri="{0D108BD9-81ED-4DB2-BD59-A6C34878D82A}">
                    <a16:rowId xmlns:a16="http://schemas.microsoft.com/office/drawing/2014/main" val="3195136812"/>
                  </a:ext>
                </a:extLst>
              </a:tr>
              <a:tr h="449935">
                <a:tc rowSpan="4">
                  <a:txBody>
                    <a:bodyPr/>
                    <a:lstStyle/>
                    <a:p>
                      <a:pPr marL="0" lvl="0" indent="0" algn="ctr">
                        <a:lnSpc>
                          <a:spcPct val="100000"/>
                        </a:lnSpc>
                        <a:spcAft>
                          <a:spcPts val="0"/>
                        </a:spcAft>
                      </a:pPr>
                      <a:r>
                        <a:rPr lang="en-US" sz="1200" dirty="0" smtClean="0">
                          <a:effectLst/>
                          <a:latin typeface="Arial" panose="020B0604020202020204" pitchFamily="34" charset="0"/>
                          <a:cs typeface="Arial" panose="020B0604020202020204" pitchFamily="34" charset="0"/>
                        </a:rPr>
                        <a:t>Fuel</a:t>
                      </a:r>
                      <a:endParaRPr lang="en-US" sz="1200" dirty="0">
                        <a:effectLst/>
                        <a:latin typeface="Arial" panose="020B0604020202020204" pitchFamily="34" charset="0"/>
                        <a:ea typeface="MS Mincho"/>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a:lnSpc>
                          <a:spcPct val="100000"/>
                        </a:lnSpc>
                      </a:pPr>
                      <a:r>
                        <a:rPr lang="en-US" sz="1200" dirty="0" smtClean="0">
                          <a:latin typeface="Arial" panose="020B0604020202020204" pitchFamily="34" charset="0"/>
                          <a:cs typeface="Arial" panose="020B0604020202020204" pitchFamily="34" charset="0"/>
                        </a:rPr>
                        <a:t>Ceramics</a:t>
                      </a:r>
                      <a:endParaRPr lang="en-US" sz="1200" dirty="0">
                        <a:latin typeface="Arial" panose="020B060402020202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lvl="0" indent="0" algn="ctr">
                        <a:lnSpc>
                          <a:spcPct val="100000"/>
                        </a:lnSpc>
                        <a:spcAft>
                          <a:spcPts val="0"/>
                        </a:spcAft>
                      </a:pPr>
                      <a:r>
                        <a:rPr lang="it-IT" sz="1200" dirty="0">
                          <a:effectLst/>
                          <a:latin typeface="Arial" panose="020B0604020202020204" pitchFamily="34" charset="0"/>
                          <a:cs typeface="Arial" panose="020B0604020202020204" pitchFamily="34" charset="0"/>
                        </a:rPr>
                        <a:t>UO</a:t>
                      </a:r>
                      <a:r>
                        <a:rPr lang="it-IT" sz="1200" baseline="-25000" dirty="0">
                          <a:effectLst/>
                          <a:latin typeface="Arial" panose="020B0604020202020204" pitchFamily="34" charset="0"/>
                          <a:cs typeface="Arial" panose="020B0604020202020204" pitchFamily="34" charset="0"/>
                        </a:rPr>
                        <a:t>2</a:t>
                      </a:r>
                      <a:r>
                        <a:rPr lang="it-IT" sz="1200" dirty="0">
                          <a:effectLst/>
                          <a:latin typeface="Arial" panose="020B0604020202020204" pitchFamily="34" charset="0"/>
                          <a:cs typeface="Arial" panose="020B0604020202020204" pitchFamily="34" charset="0"/>
                        </a:rPr>
                        <a:t>, UO</a:t>
                      </a:r>
                      <a:r>
                        <a:rPr lang="it-IT" sz="1200" baseline="-25000" dirty="0">
                          <a:effectLst/>
                          <a:latin typeface="Arial" panose="020B0604020202020204" pitchFamily="34" charset="0"/>
                          <a:cs typeface="Arial" panose="020B0604020202020204" pitchFamily="34" charset="0"/>
                        </a:rPr>
                        <a:t>2</a:t>
                      </a:r>
                      <a:r>
                        <a:rPr lang="it-IT" sz="1200" dirty="0">
                          <a:effectLst/>
                          <a:latin typeface="Arial" panose="020B0604020202020204" pitchFamily="34" charset="0"/>
                          <a:cs typeface="Arial" panose="020B0604020202020204" pitchFamily="34" charset="0"/>
                        </a:rPr>
                        <a:t>-PuO</a:t>
                      </a:r>
                      <a:r>
                        <a:rPr lang="it-IT" sz="1200" baseline="-25000" dirty="0">
                          <a:effectLst/>
                          <a:latin typeface="Arial" panose="020B0604020202020204" pitchFamily="34" charset="0"/>
                          <a:cs typeface="Arial" panose="020B0604020202020204" pitchFamily="34" charset="0"/>
                        </a:rPr>
                        <a:t>2</a:t>
                      </a:r>
                      <a:r>
                        <a:rPr lang="it-IT" sz="120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a:t>
                      </a:r>
                      <a:r>
                        <a:rPr lang="en-US" sz="1200" dirty="0" err="1">
                          <a:effectLst/>
                          <a:latin typeface="Arial" panose="020B0604020202020204" pitchFamily="34" charset="0"/>
                          <a:cs typeface="Arial" panose="020B0604020202020204" pitchFamily="34" charset="0"/>
                        </a:rPr>
                        <a:t>U,Pu</a:t>
                      </a:r>
                      <a:r>
                        <a:rPr lang="en-US" sz="1200" dirty="0">
                          <a:effectLst/>
                          <a:latin typeface="Arial" panose="020B0604020202020204" pitchFamily="34" charset="0"/>
                          <a:cs typeface="Arial" panose="020B0604020202020204" pitchFamily="34" charset="0"/>
                        </a:rPr>
                        <a:t>)O</a:t>
                      </a:r>
                      <a:r>
                        <a:rPr lang="en-US" sz="1200" baseline="-25000" dirty="0">
                          <a:effectLst/>
                          <a:latin typeface="Arial" panose="020B0604020202020204" pitchFamily="34" charset="0"/>
                          <a:cs typeface="Arial" panose="020B0604020202020204" pitchFamily="34" charset="0"/>
                        </a:rPr>
                        <a:t>2</a:t>
                      </a:r>
                      <a:r>
                        <a:rPr lang="en-US" sz="1200" dirty="0">
                          <a:effectLst/>
                          <a:latin typeface="Arial" panose="020B0604020202020204" pitchFamily="34" charset="0"/>
                          <a:cs typeface="Arial" panose="020B0604020202020204" pitchFamily="34" charset="0"/>
                        </a:rPr>
                        <a:t>,</a:t>
                      </a:r>
                      <a:r>
                        <a:rPr lang="it-IT" sz="1200" dirty="0">
                          <a:effectLst/>
                          <a:latin typeface="Arial" panose="020B0604020202020204" pitchFamily="34" charset="0"/>
                          <a:cs typeface="Arial" panose="020B0604020202020204" pitchFamily="34" charset="0"/>
                        </a:rPr>
                        <a:t> UC, UN, UPuN, UPuCN, PuO</a:t>
                      </a:r>
                      <a:r>
                        <a:rPr lang="it-IT" sz="1200" baseline="-25000" dirty="0">
                          <a:effectLst/>
                          <a:latin typeface="Arial" panose="020B0604020202020204" pitchFamily="34" charset="0"/>
                          <a:cs typeface="Arial" panose="020B0604020202020204" pitchFamily="34" charset="0"/>
                        </a:rPr>
                        <a:t>2</a:t>
                      </a:r>
                      <a:r>
                        <a:rPr lang="it-IT" sz="1200" dirty="0">
                          <a:effectLst/>
                          <a:latin typeface="Arial" panose="020B0604020202020204" pitchFamily="34" charset="0"/>
                          <a:cs typeface="Arial" panose="020B0604020202020204" pitchFamily="34" charset="0"/>
                        </a:rPr>
                        <a:t>-MgO, </a:t>
                      </a:r>
                      <a:r>
                        <a:rPr lang="ru-RU" sz="1200" dirty="0">
                          <a:effectLst/>
                          <a:latin typeface="Arial" panose="020B0604020202020204" pitchFamily="34" charset="0"/>
                          <a:cs typeface="Arial" panose="020B0604020202020204" pitchFamily="34" charset="0"/>
                        </a:rPr>
                        <a:t>ЯТ</a:t>
                      </a:r>
                      <a:r>
                        <a:rPr lang="en-US" sz="1200" dirty="0">
                          <a:effectLst/>
                          <a:latin typeface="Arial" panose="020B0604020202020204" pitchFamily="34" charset="0"/>
                          <a:cs typeface="Arial" panose="020B0604020202020204" pitchFamily="34" charset="0"/>
                        </a:rPr>
                        <a:t>+Np, Am</a:t>
                      </a:r>
                      <a:endParaRPr lang="en-US" sz="1200" dirty="0">
                        <a:effectLst/>
                        <a:latin typeface="Arial" panose="020B0604020202020204" pitchFamily="34" charset="0"/>
                        <a:ea typeface="MS Mincho"/>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154536412"/>
                  </a:ext>
                </a:extLst>
              </a:tr>
              <a:tr h="279445">
                <a:tc vMerge="1">
                  <a:txBody>
                    <a:bodyPr/>
                    <a:lstStyle/>
                    <a:p>
                      <a:endParaRPr lang="en-US"/>
                    </a:p>
                  </a:txBody>
                  <a:tcPr/>
                </a:tc>
                <a:tc>
                  <a:txBody>
                    <a:bodyPr/>
                    <a:lstStyle/>
                    <a:p>
                      <a:pPr marL="0" lvl="0" indent="0" algn="ctr">
                        <a:lnSpc>
                          <a:spcPct val="100000"/>
                        </a:lnSpc>
                      </a:pPr>
                      <a:r>
                        <a:rPr lang="en-US" sz="1200" dirty="0" smtClean="0">
                          <a:latin typeface="Arial" panose="020B0604020202020204" pitchFamily="34" charset="0"/>
                          <a:cs typeface="Arial" panose="020B0604020202020204" pitchFamily="34" charset="0"/>
                        </a:rPr>
                        <a:t>Metal</a:t>
                      </a:r>
                      <a:endParaRPr lang="en-US" sz="1200" dirty="0">
                        <a:latin typeface="Arial" panose="020B060402020202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lvl="0" indent="0" algn="ctr">
                        <a:lnSpc>
                          <a:spcPct val="100000"/>
                        </a:lnSpc>
                        <a:spcAft>
                          <a:spcPts val="0"/>
                        </a:spcAft>
                      </a:pPr>
                      <a:r>
                        <a:rPr lang="en-US" sz="1200" dirty="0">
                          <a:effectLst/>
                          <a:latin typeface="Arial" panose="020B0604020202020204" pitchFamily="34" charset="0"/>
                          <a:cs typeface="Arial" panose="020B0604020202020204" pitchFamily="34" charset="0"/>
                        </a:rPr>
                        <a:t>U</a:t>
                      </a:r>
                      <a:r>
                        <a:rPr lang="ru-RU"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UPu</a:t>
                      </a:r>
                      <a:r>
                        <a:rPr lang="ru-RU" sz="1200" dirty="0">
                          <a:effectLst/>
                          <a:latin typeface="Arial" panose="020B0604020202020204" pitchFamily="34" charset="0"/>
                          <a:cs typeface="Arial" panose="020B0604020202020204" pitchFamily="34" charset="0"/>
                        </a:rPr>
                        <a:t>, </a:t>
                      </a:r>
                      <a:r>
                        <a:rPr lang="ru-RU" sz="1200" dirty="0" err="1">
                          <a:effectLst/>
                          <a:latin typeface="Arial" panose="020B0604020202020204" pitchFamily="34" charset="0"/>
                          <a:cs typeface="Arial" panose="020B0604020202020204" pitchFamily="34" charset="0"/>
                        </a:rPr>
                        <a:t>UZr</a:t>
                      </a:r>
                      <a:r>
                        <a:rPr lang="ru-RU"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UPuZrNb</a:t>
                      </a:r>
                      <a:r>
                        <a:rPr lang="ru-RU"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PuN</a:t>
                      </a:r>
                      <a:r>
                        <a:rPr lang="ru-RU" sz="1200" dirty="0">
                          <a:effectLst/>
                          <a:latin typeface="Arial" panose="020B0604020202020204" pitchFamily="34" charset="0"/>
                          <a:cs typeface="Arial" panose="020B0604020202020204" pitchFamily="34" charset="0"/>
                        </a:rPr>
                        <a:t>-</a:t>
                      </a:r>
                      <a:r>
                        <a:rPr lang="en-US" sz="1200" dirty="0" err="1">
                          <a:effectLst/>
                          <a:latin typeface="Arial" panose="020B0604020202020204" pitchFamily="34" charset="0"/>
                          <a:cs typeface="Arial" panose="020B0604020202020204" pitchFamily="34" charset="0"/>
                        </a:rPr>
                        <a:t>ZrN</a:t>
                      </a:r>
                      <a:endParaRPr lang="en-US" sz="1200" dirty="0">
                        <a:effectLst/>
                        <a:latin typeface="Arial" panose="020B0604020202020204" pitchFamily="34" charset="0"/>
                        <a:ea typeface="MS Mincho"/>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31219311"/>
                  </a:ext>
                </a:extLst>
              </a:tr>
              <a:tr h="279445">
                <a:tc vMerge="1">
                  <a:txBody>
                    <a:bodyPr/>
                    <a:lstStyle/>
                    <a:p>
                      <a:endParaRPr lang="en-US"/>
                    </a:p>
                  </a:txBody>
                  <a:tcPr/>
                </a:tc>
                <a:tc>
                  <a:txBody>
                    <a:bodyPr/>
                    <a:lstStyle/>
                    <a:p>
                      <a:pPr marL="0" lvl="0" indent="0" algn="ctr">
                        <a:lnSpc>
                          <a:spcPct val="100000"/>
                        </a:lnSpc>
                      </a:pPr>
                      <a:r>
                        <a:rPr lang="en-US" sz="1200" dirty="0" smtClean="0">
                          <a:latin typeface="Arial" panose="020B0604020202020204" pitchFamily="34" charset="0"/>
                          <a:cs typeface="Arial" panose="020B0604020202020204" pitchFamily="34" charset="0"/>
                        </a:rPr>
                        <a:t>Metal-ceramics</a:t>
                      </a:r>
                      <a:endParaRPr lang="en-US" sz="1200" dirty="0">
                        <a:latin typeface="Arial" panose="020B060402020202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lvl="0" indent="0" algn="ctr">
                        <a:lnSpc>
                          <a:spcPct val="100000"/>
                        </a:lnSpc>
                        <a:spcAft>
                          <a:spcPts val="0"/>
                        </a:spcAft>
                      </a:pPr>
                      <a:r>
                        <a:rPr lang="it-IT" sz="1200" dirty="0">
                          <a:effectLst/>
                          <a:latin typeface="Arial" panose="020B0604020202020204" pitchFamily="34" charset="0"/>
                          <a:cs typeface="Arial" panose="020B0604020202020204" pitchFamily="34" charset="0"/>
                        </a:rPr>
                        <a:t>PuO</a:t>
                      </a:r>
                      <a:r>
                        <a:rPr lang="it-IT" sz="1200" baseline="-25000" dirty="0">
                          <a:effectLst/>
                          <a:latin typeface="Arial" panose="020B0604020202020204" pitchFamily="34" charset="0"/>
                          <a:cs typeface="Arial" panose="020B0604020202020204" pitchFamily="34" charset="0"/>
                        </a:rPr>
                        <a:t>2</a:t>
                      </a:r>
                      <a:r>
                        <a:rPr lang="it-IT" sz="1200" dirty="0">
                          <a:effectLst/>
                          <a:latin typeface="Arial" panose="020B0604020202020204" pitchFamily="34" charset="0"/>
                          <a:cs typeface="Arial" panose="020B0604020202020204" pitchFamily="34" charset="0"/>
                        </a:rPr>
                        <a:t>-U, UO</a:t>
                      </a:r>
                      <a:r>
                        <a:rPr lang="it-IT" sz="1200" baseline="-25000" dirty="0">
                          <a:effectLst/>
                          <a:latin typeface="Arial" panose="020B0604020202020204" pitchFamily="34" charset="0"/>
                          <a:cs typeface="Arial" panose="020B0604020202020204" pitchFamily="34" charset="0"/>
                        </a:rPr>
                        <a:t>2</a:t>
                      </a:r>
                      <a:r>
                        <a:rPr lang="it-IT" sz="1200" dirty="0">
                          <a:effectLst/>
                          <a:latin typeface="Arial" panose="020B0604020202020204" pitchFamily="34" charset="0"/>
                          <a:cs typeface="Arial" panose="020B0604020202020204" pitchFamily="34" charset="0"/>
                        </a:rPr>
                        <a:t>-U, UO</a:t>
                      </a:r>
                      <a:r>
                        <a:rPr lang="it-IT" sz="1200" baseline="-25000" dirty="0">
                          <a:effectLst/>
                          <a:latin typeface="Arial" panose="020B0604020202020204" pitchFamily="34" charset="0"/>
                          <a:cs typeface="Arial" panose="020B0604020202020204" pitchFamily="34" charset="0"/>
                        </a:rPr>
                        <a:t>2</a:t>
                      </a:r>
                      <a:r>
                        <a:rPr lang="it-IT" sz="1200" dirty="0">
                          <a:effectLst/>
                          <a:latin typeface="Arial" panose="020B0604020202020204" pitchFamily="34" charset="0"/>
                          <a:cs typeface="Arial" panose="020B0604020202020204" pitchFamily="34" charset="0"/>
                        </a:rPr>
                        <a:t>-PuO</a:t>
                      </a:r>
                      <a:r>
                        <a:rPr lang="it-IT" sz="1200" baseline="-25000" dirty="0">
                          <a:effectLst/>
                          <a:latin typeface="Arial" panose="020B0604020202020204" pitchFamily="34" charset="0"/>
                          <a:cs typeface="Arial" panose="020B0604020202020204" pitchFamily="34" charset="0"/>
                        </a:rPr>
                        <a:t>2</a:t>
                      </a:r>
                      <a:r>
                        <a:rPr lang="it-IT" sz="1200" dirty="0">
                          <a:effectLst/>
                          <a:latin typeface="Arial" panose="020B0604020202020204" pitchFamily="34" charset="0"/>
                          <a:cs typeface="Arial" panose="020B0604020202020204" pitchFamily="34" charset="0"/>
                        </a:rPr>
                        <a:t>-</a:t>
                      </a:r>
                      <a:r>
                        <a:rPr lang="en-US" sz="1200" dirty="0">
                          <a:effectLst/>
                          <a:latin typeface="Arial" panose="020B0604020202020204" pitchFamily="34" charset="0"/>
                          <a:cs typeface="Arial" panose="020B0604020202020204" pitchFamily="34" charset="0"/>
                        </a:rPr>
                        <a:t>U, </a:t>
                      </a:r>
                      <a:r>
                        <a:rPr lang="it-IT" sz="1200" dirty="0">
                          <a:effectLst/>
                          <a:latin typeface="Arial" panose="020B0604020202020204" pitchFamily="34" charset="0"/>
                          <a:cs typeface="Arial" panose="020B0604020202020204" pitchFamily="34" charset="0"/>
                        </a:rPr>
                        <a:t>UN-U</a:t>
                      </a:r>
                      <a:endParaRPr lang="en-US" sz="1200" dirty="0">
                        <a:effectLst/>
                        <a:latin typeface="Arial" panose="020B0604020202020204" pitchFamily="34" charset="0"/>
                        <a:ea typeface="MS Mincho"/>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39371291"/>
                  </a:ext>
                </a:extLst>
              </a:tr>
              <a:tr h="279445">
                <a:tc vMerge="1">
                  <a:txBody>
                    <a:bodyPr/>
                    <a:lstStyle/>
                    <a:p>
                      <a:endParaRPr lang="en-US"/>
                    </a:p>
                  </a:txBody>
                  <a:tcPr/>
                </a:tc>
                <a:tc>
                  <a:txBody>
                    <a:bodyPr/>
                    <a:lstStyle/>
                    <a:p>
                      <a:pPr marL="0" lvl="0" indent="0" algn="ctr">
                        <a:lnSpc>
                          <a:spcPct val="100000"/>
                        </a:lnSpc>
                      </a:pPr>
                      <a:r>
                        <a:rPr lang="en-US" sz="1200" dirty="0" smtClean="0">
                          <a:latin typeface="Arial" panose="020B0604020202020204" pitchFamily="34" charset="0"/>
                          <a:cs typeface="Arial" panose="020B0604020202020204" pitchFamily="34" charset="0"/>
                        </a:rPr>
                        <a:t>Composite</a:t>
                      </a:r>
                      <a:endParaRPr lang="en-US" sz="1200" dirty="0">
                        <a:latin typeface="Arial" panose="020B060402020202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lvl="0" indent="0" algn="ctr">
                        <a:lnSpc>
                          <a:spcPct val="100000"/>
                        </a:lnSpc>
                        <a:spcAft>
                          <a:spcPts val="0"/>
                        </a:spcAft>
                      </a:pPr>
                      <a:r>
                        <a:rPr lang="ru-RU" sz="1200" dirty="0">
                          <a:effectLst/>
                          <a:latin typeface="Arial" panose="020B0604020202020204" pitchFamily="34" charset="0"/>
                          <a:cs typeface="Arial" panose="020B0604020202020204" pitchFamily="34" charset="0"/>
                        </a:rPr>
                        <a:t>(</a:t>
                      </a:r>
                      <a:r>
                        <a:rPr lang="ru-RU" sz="1200" dirty="0" err="1">
                          <a:effectLst/>
                          <a:latin typeface="Arial" panose="020B0604020202020204" pitchFamily="34" charset="0"/>
                          <a:cs typeface="Arial" panose="020B0604020202020204" pitchFamily="34" charset="0"/>
                        </a:rPr>
                        <a:t>UPuZr</a:t>
                      </a:r>
                      <a:r>
                        <a:rPr lang="ru-RU" sz="1200" dirty="0">
                          <a:effectLst/>
                          <a:latin typeface="Arial" panose="020B0604020202020204" pitchFamily="34" charset="0"/>
                          <a:cs typeface="Arial" panose="020B0604020202020204" pitchFamily="34" charset="0"/>
                        </a:rPr>
                        <a:t>)C, UO</a:t>
                      </a:r>
                      <a:r>
                        <a:rPr lang="ru-RU" sz="1200" baseline="-25000" dirty="0">
                          <a:effectLst/>
                          <a:latin typeface="Arial" panose="020B0604020202020204" pitchFamily="34" charset="0"/>
                          <a:cs typeface="Arial" panose="020B0604020202020204" pitchFamily="34" charset="0"/>
                        </a:rPr>
                        <a:t>2</a:t>
                      </a:r>
                      <a:r>
                        <a:rPr lang="ru-RU" sz="1200" dirty="0">
                          <a:effectLst/>
                          <a:latin typeface="Arial" panose="020B0604020202020204" pitchFamily="34" charset="0"/>
                          <a:cs typeface="Arial" panose="020B0604020202020204" pitchFamily="34" charset="0"/>
                        </a:rPr>
                        <a:t>-NiCr</a:t>
                      </a:r>
                      <a:endParaRPr lang="en-US" sz="1200" dirty="0">
                        <a:effectLst/>
                        <a:latin typeface="Arial" panose="020B0604020202020204" pitchFamily="34" charset="0"/>
                        <a:ea typeface="MS Mincho"/>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5555464"/>
                  </a:ext>
                </a:extLst>
              </a:tr>
              <a:tr h="279445">
                <a:tc rowSpan="2">
                  <a:txBody>
                    <a:bodyPr/>
                    <a:lstStyle/>
                    <a:p>
                      <a:pPr marL="0" lvl="0" indent="0" algn="ctr">
                        <a:lnSpc>
                          <a:spcPct val="100000"/>
                        </a:lnSpc>
                        <a:spcAft>
                          <a:spcPts val="0"/>
                        </a:spcAft>
                      </a:pPr>
                      <a:r>
                        <a:rPr lang="en-US" sz="1200" dirty="0" smtClean="0">
                          <a:effectLst/>
                          <a:latin typeface="Arial" panose="020B0604020202020204" pitchFamily="34" charset="0"/>
                          <a:ea typeface="+mn-ea"/>
                          <a:cs typeface="Arial" panose="020B0604020202020204" pitchFamily="34" charset="0"/>
                        </a:rPr>
                        <a:t>Absorbing</a:t>
                      </a:r>
                      <a:endParaRPr lang="en-US" sz="1200" dirty="0">
                        <a:effectLst/>
                        <a:latin typeface="Arial" panose="020B0604020202020204" pitchFamily="34" charset="0"/>
                        <a:ea typeface="MS Mincho"/>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a:lnSpc>
                          <a:spcPct val="100000"/>
                        </a:lnSpc>
                      </a:pPr>
                      <a:r>
                        <a:rPr lang="en-US" sz="1200" dirty="0" smtClean="0">
                          <a:latin typeface="Arial" panose="020B0604020202020204" pitchFamily="34" charset="0"/>
                          <a:cs typeface="Arial" panose="020B0604020202020204" pitchFamily="34" charset="0"/>
                        </a:rPr>
                        <a:t>Samples</a:t>
                      </a:r>
                      <a:endParaRPr lang="en-US" sz="1200" dirty="0">
                        <a:latin typeface="Arial" panose="020B060402020202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lvl="0" indent="0" algn="ctr">
                        <a:lnSpc>
                          <a:spcPct val="100000"/>
                        </a:lnSpc>
                        <a:spcAft>
                          <a:spcPts val="0"/>
                        </a:spcAft>
                      </a:pPr>
                      <a:r>
                        <a:rPr lang="en-US" sz="1200" dirty="0">
                          <a:effectLst/>
                          <a:latin typeface="Arial" panose="020B0604020202020204" pitchFamily="34" charset="0"/>
                          <a:cs typeface="Arial" panose="020B0604020202020204" pitchFamily="34" charset="0"/>
                        </a:rPr>
                        <a:t>B</a:t>
                      </a:r>
                      <a:r>
                        <a:rPr lang="ru-RU" sz="1200" baseline="-25000" dirty="0">
                          <a:effectLst/>
                          <a:latin typeface="Arial" panose="020B0604020202020204" pitchFamily="34" charset="0"/>
                          <a:cs typeface="Arial" panose="020B0604020202020204" pitchFamily="34" charset="0"/>
                        </a:rPr>
                        <a:t>4</a:t>
                      </a:r>
                      <a:r>
                        <a:rPr lang="en-US" sz="1200" dirty="0">
                          <a:effectLst/>
                          <a:latin typeface="Arial" panose="020B0604020202020204" pitchFamily="34" charset="0"/>
                          <a:cs typeface="Arial" panose="020B0604020202020204" pitchFamily="34" charset="0"/>
                        </a:rPr>
                        <a:t>C</a:t>
                      </a:r>
                      <a:r>
                        <a:rPr lang="ru-RU" sz="1200" dirty="0">
                          <a:effectLst/>
                          <a:latin typeface="Arial" panose="020B0604020202020204" pitchFamily="34" charset="0"/>
                          <a:cs typeface="Arial" panose="020B0604020202020204" pitchFamily="34" charset="0"/>
                        </a:rPr>
                        <a:t>, </a:t>
                      </a:r>
                      <a:r>
                        <a:rPr lang="pt-BR" sz="1200" dirty="0">
                          <a:effectLst/>
                          <a:latin typeface="Arial" panose="020B0604020202020204" pitchFamily="34" charset="0"/>
                          <a:cs typeface="Arial" panose="020B0604020202020204" pitchFamily="34" charset="0"/>
                        </a:rPr>
                        <a:t>Ta, Hf, Dy, Sm, Gd, AlB</a:t>
                      </a:r>
                      <a:r>
                        <a:rPr lang="pt-BR" sz="1200" baseline="-25000" dirty="0">
                          <a:effectLst/>
                          <a:latin typeface="Arial" panose="020B0604020202020204" pitchFamily="34" charset="0"/>
                          <a:cs typeface="Arial" panose="020B0604020202020204" pitchFamily="34" charset="0"/>
                        </a:rPr>
                        <a:t>6</a:t>
                      </a:r>
                      <a:r>
                        <a:rPr lang="pt-BR" sz="1200" dirty="0">
                          <a:effectLst/>
                          <a:latin typeface="Arial" panose="020B0604020202020204" pitchFamily="34" charset="0"/>
                          <a:cs typeface="Arial" panose="020B0604020202020204" pitchFamily="34" charset="0"/>
                        </a:rPr>
                        <a:t>, AlB</a:t>
                      </a:r>
                      <a:r>
                        <a:rPr lang="pt-BR" sz="1200" baseline="-25000" dirty="0">
                          <a:effectLst/>
                          <a:latin typeface="Arial" panose="020B0604020202020204" pitchFamily="34" charset="0"/>
                          <a:cs typeface="Arial" panose="020B0604020202020204" pitchFamily="34" charset="0"/>
                        </a:rPr>
                        <a:t>12</a:t>
                      </a:r>
                      <a:r>
                        <a:rPr lang="pt-BR" sz="1200" dirty="0">
                          <a:effectLst/>
                          <a:latin typeface="Arial" panose="020B0604020202020204" pitchFamily="34" charset="0"/>
                          <a:cs typeface="Arial" panose="020B0604020202020204" pitchFamily="34" charset="0"/>
                        </a:rPr>
                        <a:t>, Eu</a:t>
                      </a:r>
                      <a:r>
                        <a:rPr lang="pt-BR" sz="1200" baseline="-25000" dirty="0">
                          <a:effectLst/>
                          <a:latin typeface="Arial" panose="020B0604020202020204" pitchFamily="34" charset="0"/>
                          <a:cs typeface="Arial" panose="020B0604020202020204" pitchFamily="34" charset="0"/>
                        </a:rPr>
                        <a:t>2</a:t>
                      </a:r>
                      <a:r>
                        <a:rPr lang="pt-BR" sz="1200" dirty="0">
                          <a:effectLst/>
                          <a:latin typeface="Arial" panose="020B0604020202020204" pitchFamily="34" charset="0"/>
                          <a:cs typeface="Arial" panose="020B0604020202020204" pitchFamily="34" charset="0"/>
                        </a:rPr>
                        <a:t>O</a:t>
                      </a:r>
                      <a:r>
                        <a:rPr lang="pt-BR" sz="1200" baseline="-25000" dirty="0">
                          <a:effectLst/>
                          <a:latin typeface="Arial" panose="020B0604020202020204" pitchFamily="34" charset="0"/>
                          <a:cs typeface="Arial" panose="020B0604020202020204" pitchFamily="34" charset="0"/>
                        </a:rPr>
                        <a:t>3</a:t>
                      </a:r>
                      <a:r>
                        <a:rPr lang="pt-BR" sz="1200" dirty="0">
                          <a:effectLst/>
                          <a:latin typeface="Arial" panose="020B0604020202020204" pitchFamily="34" charset="0"/>
                          <a:cs typeface="Arial" panose="020B0604020202020204" pitchFamily="34" charset="0"/>
                        </a:rPr>
                        <a:t>, HfH</a:t>
                      </a:r>
                      <a:r>
                        <a:rPr lang="pt-BR" sz="1200" baseline="-25000" dirty="0">
                          <a:effectLst/>
                          <a:latin typeface="Arial" panose="020B0604020202020204" pitchFamily="34" charset="0"/>
                          <a:cs typeface="Arial" panose="020B0604020202020204" pitchFamily="34" charset="0"/>
                        </a:rPr>
                        <a:t>x</a:t>
                      </a:r>
                      <a:r>
                        <a:rPr lang="pt-BR" sz="1200" dirty="0">
                          <a:effectLst/>
                          <a:latin typeface="Arial" panose="020B0604020202020204" pitchFamily="34" charset="0"/>
                          <a:cs typeface="Arial" panose="020B0604020202020204" pitchFamily="34" charset="0"/>
                        </a:rPr>
                        <a:t>, Gd</a:t>
                      </a:r>
                      <a:r>
                        <a:rPr lang="pt-BR" sz="1200" baseline="-25000" dirty="0">
                          <a:effectLst/>
                          <a:latin typeface="Arial" panose="020B0604020202020204" pitchFamily="34" charset="0"/>
                          <a:cs typeface="Arial" panose="020B0604020202020204" pitchFamily="34" charset="0"/>
                        </a:rPr>
                        <a:t>2</a:t>
                      </a:r>
                      <a:r>
                        <a:rPr lang="pt-BR" sz="1200" dirty="0">
                          <a:effectLst/>
                          <a:latin typeface="Arial" panose="020B0604020202020204" pitchFamily="34" charset="0"/>
                          <a:cs typeface="Arial" panose="020B0604020202020204" pitchFamily="34" charset="0"/>
                        </a:rPr>
                        <a:t>O</a:t>
                      </a:r>
                      <a:r>
                        <a:rPr lang="pt-BR" sz="1200" baseline="-25000" dirty="0">
                          <a:effectLst/>
                          <a:latin typeface="Arial" panose="020B0604020202020204" pitchFamily="34" charset="0"/>
                          <a:cs typeface="Arial" panose="020B0604020202020204" pitchFamily="34" charset="0"/>
                        </a:rPr>
                        <a:t>3</a:t>
                      </a:r>
                      <a:r>
                        <a:rPr lang="pt-BR" sz="1200" dirty="0">
                          <a:effectLst/>
                          <a:latin typeface="Arial" panose="020B0604020202020204" pitchFamily="34" charset="0"/>
                          <a:cs typeface="Arial" panose="020B0604020202020204" pitchFamily="34" charset="0"/>
                        </a:rPr>
                        <a:t>, Dy</a:t>
                      </a:r>
                      <a:r>
                        <a:rPr lang="pt-BR" sz="1200" baseline="-25000" dirty="0">
                          <a:effectLst/>
                          <a:latin typeface="Arial" panose="020B0604020202020204" pitchFamily="34" charset="0"/>
                          <a:cs typeface="Arial" panose="020B0604020202020204" pitchFamily="34" charset="0"/>
                        </a:rPr>
                        <a:t>2</a:t>
                      </a:r>
                      <a:r>
                        <a:rPr lang="pt-BR" sz="1200" dirty="0">
                          <a:effectLst/>
                          <a:latin typeface="Arial" panose="020B0604020202020204" pitchFamily="34" charset="0"/>
                          <a:cs typeface="Arial" panose="020B0604020202020204" pitchFamily="34" charset="0"/>
                        </a:rPr>
                        <a:t>O</a:t>
                      </a:r>
                      <a:r>
                        <a:rPr lang="pt-BR" sz="1200" baseline="-25000" dirty="0">
                          <a:effectLst/>
                          <a:latin typeface="Arial" panose="020B0604020202020204" pitchFamily="34" charset="0"/>
                          <a:cs typeface="Arial" panose="020B0604020202020204" pitchFamily="34" charset="0"/>
                        </a:rPr>
                        <a:t>3</a:t>
                      </a:r>
                      <a:r>
                        <a:rPr lang="pt-BR" sz="1200" dirty="0">
                          <a:effectLst/>
                          <a:latin typeface="Arial" panose="020B0604020202020204" pitchFamily="34" charset="0"/>
                          <a:cs typeface="Arial" panose="020B0604020202020204" pitchFamily="34" charset="0"/>
                        </a:rPr>
                        <a:t>-HfO</a:t>
                      </a:r>
                      <a:r>
                        <a:rPr lang="pt-BR" sz="1200" baseline="-25000" dirty="0">
                          <a:effectLst/>
                          <a:latin typeface="Arial" panose="020B0604020202020204" pitchFamily="34" charset="0"/>
                          <a:cs typeface="Arial" panose="020B0604020202020204" pitchFamily="34" charset="0"/>
                        </a:rPr>
                        <a:t>2</a:t>
                      </a:r>
                      <a:endParaRPr lang="en-US" sz="1200" dirty="0">
                        <a:effectLst/>
                        <a:latin typeface="Arial" panose="020B0604020202020204" pitchFamily="34" charset="0"/>
                        <a:ea typeface="MS Mincho"/>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605766919"/>
                  </a:ext>
                </a:extLst>
              </a:tr>
              <a:tr h="279445">
                <a:tc vMerge="1">
                  <a:txBody>
                    <a:bodyPr/>
                    <a:lstStyle/>
                    <a:p>
                      <a:endParaRPr lang="en-US"/>
                    </a:p>
                  </a:txBody>
                  <a:tcPr/>
                </a:tc>
                <a:tc>
                  <a:txBody>
                    <a:bodyPr/>
                    <a:lstStyle/>
                    <a:p>
                      <a:pPr marL="0" lvl="0" indent="0" algn="ctr">
                        <a:lnSpc>
                          <a:spcPct val="100000"/>
                        </a:lnSpc>
                      </a:pPr>
                      <a:r>
                        <a:rPr lang="en-US" sz="1200" dirty="0" smtClean="0">
                          <a:latin typeface="Arial" panose="020B0604020202020204" pitchFamily="34" charset="0"/>
                          <a:cs typeface="Arial" panose="020B0604020202020204" pitchFamily="34" charset="0"/>
                        </a:rPr>
                        <a:t>Control</a:t>
                      </a:r>
                      <a:r>
                        <a:rPr lang="en-US" sz="1200" baseline="0" dirty="0" smtClean="0">
                          <a:latin typeface="Arial" panose="020B0604020202020204" pitchFamily="34" charset="0"/>
                          <a:cs typeface="Arial" panose="020B0604020202020204" pitchFamily="34" charset="0"/>
                        </a:rPr>
                        <a:t> rods</a:t>
                      </a:r>
                      <a:endParaRPr lang="en-US" sz="1200" dirty="0">
                        <a:latin typeface="Arial" panose="020B060402020202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lvl="0" indent="0" algn="ctr">
                        <a:lnSpc>
                          <a:spcPct val="100000"/>
                        </a:lnSpc>
                        <a:spcAft>
                          <a:spcPts val="0"/>
                        </a:spcAft>
                      </a:pPr>
                      <a:r>
                        <a:rPr lang="pt-BR" sz="1200" dirty="0">
                          <a:effectLst/>
                          <a:latin typeface="Arial" panose="020B0604020202020204" pitchFamily="34" charset="0"/>
                          <a:cs typeface="Arial" panose="020B0604020202020204" pitchFamily="34" charset="0"/>
                        </a:rPr>
                        <a:t>CrB</a:t>
                      </a:r>
                      <a:r>
                        <a:rPr lang="pt-BR" sz="1200" baseline="-25000" dirty="0">
                          <a:effectLst/>
                          <a:latin typeface="Arial" panose="020B0604020202020204" pitchFamily="34" charset="0"/>
                          <a:cs typeface="Arial" panose="020B0604020202020204" pitchFamily="34" charset="0"/>
                        </a:rPr>
                        <a:t>2</a:t>
                      </a:r>
                      <a:r>
                        <a:rPr lang="pt-BR" sz="1200" dirty="0">
                          <a:effectLst/>
                          <a:latin typeface="Arial" panose="020B0604020202020204" pitchFamily="34" charset="0"/>
                          <a:cs typeface="Arial" panose="020B0604020202020204" pitchFamily="34" charset="0"/>
                        </a:rPr>
                        <a:t>, B</a:t>
                      </a:r>
                      <a:r>
                        <a:rPr lang="pt-BR" sz="1200" baseline="-25000" dirty="0">
                          <a:effectLst/>
                          <a:latin typeface="Arial" panose="020B0604020202020204" pitchFamily="34" charset="0"/>
                          <a:cs typeface="Arial" panose="020B0604020202020204" pitchFamily="34" charset="0"/>
                        </a:rPr>
                        <a:t>4</a:t>
                      </a:r>
                      <a:r>
                        <a:rPr lang="pt-BR" sz="1200" dirty="0">
                          <a:effectLst/>
                          <a:latin typeface="Arial" panose="020B0604020202020204" pitchFamily="34" charset="0"/>
                          <a:cs typeface="Arial" panose="020B0604020202020204" pitchFamily="34" charset="0"/>
                        </a:rPr>
                        <a:t>C (</a:t>
                      </a:r>
                      <a:r>
                        <a:rPr lang="pt-BR" sz="1200" baseline="30000" dirty="0">
                          <a:effectLst/>
                          <a:latin typeface="Arial" panose="020B0604020202020204" pitchFamily="34" charset="0"/>
                          <a:cs typeface="Arial" panose="020B0604020202020204" pitchFamily="34" charset="0"/>
                        </a:rPr>
                        <a:t>10</a:t>
                      </a:r>
                      <a:r>
                        <a:rPr lang="pt-BR" sz="1200" dirty="0">
                          <a:effectLst/>
                          <a:latin typeface="Arial" panose="020B0604020202020204" pitchFamily="34" charset="0"/>
                          <a:cs typeface="Arial" panose="020B0604020202020204" pitchFamily="34" charset="0"/>
                        </a:rPr>
                        <a:t>B – 19÷80 %), Eu</a:t>
                      </a:r>
                      <a:r>
                        <a:rPr lang="pt-BR" sz="1200" baseline="-25000" dirty="0">
                          <a:effectLst/>
                          <a:latin typeface="Arial" panose="020B0604020202020204" pitchFamily="34" charset="0"/>
                          <a:cs typeface="Arial" panose="020B0604020202020204" pitchFamily="34" charset="0"/>
                        </a:rPr>
                        <a:t>2</a:t>
                      </a:r>
                      <a:r>
                        <a:rPr lang="pt-BR" sz="1200" dirty="0">
                          <a:effectLst/>
                          <a:latin typeface="Arial" panose="020B0604020202020204" pitchFamily="34" charset="0"/>
                          <a:cs typeface="Arial" panose="020B0604020202020204" pitchFamily="34" charset="0"/>
                        </a:rPr>
                        <a:t>O</a:t>
                      </a:r>
                      <a:r>
                        <a:rPr lang="pt-BR" sz="1200" baseline="-25000" dirty="0">
                          <a:effectLst/>
                          <a:latin typeface="Arial" panose="020B0604020202020204" pitchFamily="34" charset="0"/>
                          <a:cs typeface="Arial" panose="020B0604020202020204" pitchFamily="34" charset="0"/>
                        </a:rPr>
                        <a:t>3</a:t>
                      </a:r>
                      <a:r>
                        <a:rPr lang="pt-BR" sz="1200" dirty="0">
                          <a:effectLst/>
                          <a:latin typeface="Arial" panose="020B0604020202020204" pitchFamily="34" charset="0"/>
                          <a:cs typeface="Arial" panose="020B0604020202020204" pitchFamily="34" charset="0"/>
                        </a:rPr>
                        <a:t>, Eu</a:t>
                      </a:r>
                      <a:r>
                        <a:rPr lang="pt-BR" sz="1200" baseline="-25000" dirty="0">
                          <a:effectLst/>
                          <a:latin typeface="Arial" panose="020B0604020202020204" pitchFamily="34" charset="0"/>
                          <a:cs typeface="Arial" panose="020B0604020202020204" pitchFamily="34" charset="0"/>
                        </a:rPr>
                        <a:t>2</a:t>
                      </a:r>
                      <a:r>
                        <a:rPr lang="pt-BR" sz="1200" dirty="0">
                          <a:effectLst/>
                          <a:latin typeface="Arial" panose="020B0604020202020204" pitchFamily="34" charset="0"/>
                          <a:cs typeface="Arial" panose="020B0604020202020204" pitchFamily="34" charset="0"/>
                        </a:rPr>
                        <a:t>O</a:t>
                      </a:r>
                      <a:r>
                        <a:rPr lang="pt-BR" sz="1200" baseline="-25000" dirty="0">
                          <a:effectLst/>
                          <a:latin typeface="Arial" panose="020B0604020202020204" pitchFamily="34" charset="0"/>
                          <a:cs typeface="Arial" panose="020B0604020202020204" pitchFamily="34" charset="0"/>
                        </a:rPr>
                        <a:t>3</a:t>
                      </a:r>
                      <a:r>
                        <a:rPr lang="pt-BR" sz="1200" dirty="0">
                          <a:effectLst/>
                          <a:latin typeface="Arial" panose="020B0604020202020204" pitchFamily="34" charset="0"/>
                          <a:cs typeface="Arial" panose="020B0604020202020204" pitchFamily="34" charset="0"/>
                        </a:rPr>
                        <a:t>+ZrH</a:t>
                      </a:r>
                      <a:r>
                        <a:rPr lang="pt-BR" sz="1200" baseline="-25000" dirty="0">
                          <a:effectLst/>
                          <a:latin typeface="Arial" panose="020B0604020202020204" pitchFamily="34" charset="0"/>
                          <a:cs typeface="Arial" panose="020B0604020202020204" pitchFamily="34" charset="0"/>
                        </a:rPr>
                        <a:t>2</a:t>
                      </a:r>
                      <a:endParaRPr lang="en-US" sz="1200" dirty="0">
                        <a:effectLst/>
                        <a:latin typeface="Arial" panose="020B0604020202020204" pitchFamily="34" charset="0"/>
                        <a:ea typeface="MS Mincho"/>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5506706"/>
                  </a:ext>
                </a:extLst>
              </a:tr>
              <a:tr h="652037">
                <a:tc rowSpan="5">
                  <a:txBody>
                    <a:bodyPr/>
                    <a:lstStyle/>
                    <a:p>
                      <a:pPr marL="0" lvl="0" indent="0" algn="ctr">
                        <a:lnSpc>
                          <a:spcPct val="100000"/>
                        </a:lnSpc>
                        <a:spcAft>
                          <a:spcPts val="0"/>
                        </a:spcAft>
                      </a:pPr>
                      <a:r>
                        <a:rPr lang="en-US" sz="1200" dirty="0" smtClean="0">
                          <a:effectLst/>
                          <a:latin typeface="Arial" panose="020B0604020202020204" pitchFamily="34" charset="0"/>
                          <a:cs typeface="Arial" panose="020B0604020202020204" pitchFamily="34" charset="0"/>
                        </a:rPr>
                        <a:t>Constructional</a:t>
                      </a:r>
                      <a:endParaRPr lang="en-US" sz="1200" dirty="0">
                        <a:effectLst/>
                        <a:latin typeface="Arial" panose="020B0604020202020204" pitchFamily="34" charset="0"/>
                        <a:ea typeface="MS Mincho"/>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a:lnSpc>
                          <a:spcPct val="100000"/>
                        </a:lnSpc>
                      </a:pPr>
                      <a:r>
                        <a:rPr lang="en-US" sz="1200" dirty="0" smtClean="0">
                          <a:latin typeface="Arial" panose="020B0604020202020204" pitchFamily="34" charset="0"/>
                          <a:cs typeface="Arial" panose="020B0604020202020204" pitchFamily="34" charset="0"/>
                        </a:rPr>
                        <a:t>Steel</a:t>
                      </a:r>
                      <a:r>
                        <a:rPr lang="ru-RU" sz="1200" dirty="0" smtClean="0">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lvl="0" indent="0" algn="ctr">
                        <a:lnSpc>
                          <a:spcPct val="100000"/>
                        </a:lnSpc>
                        <a:spcAft>
                          <a:spcPts val="0"/>
                        </a:spcAft>
                      </a:pPr>
                      <a:r>
                        <a:rPr lang="en-US" sz="1200" dirty="0">
                          <a:effectLst/>
                          <a:latin typeface="Arial" panose="020B0604020202020204" pitchFamily="34" charset="0"/>
                          <a:cs typeface="Arial" panose="020B0604020202020204" pitchFamily="34" charset="0"/>
                        </a:rPr>
                        <a:t>OX</a:t>
                      </a:r>
                      <a:r>
                        <a:rPr lang="ru-RU" sz="1200" dirty="0">
                          <a:effectLst/>
                          <a:latin typeface="Arial" panose="020B0604020202020204" pitchFamily="34" charset="0"/>
                          <a:cs typeface="Arial" panose="020B0604020202020204" pitchFamily="34" charset="0"/>
                        </a:rPr>
                        <a:t>18</a:t>
                      </a:r>
                      <a:r>
                        <a:rPr lang="en-US" sz="1200" dirty="0">
                          <a:effectLst/>
                          <a:latin typeface="Arial" panose="020B0604020202020204" pitchFamily="34" charset="0"/>
                          <a:cs typeface="Arial" panose="020B0604020202020204" pitchFamily="34" charset="0"/>
                        </a:rPr>
                        <a:t>H</a:t>
                      </a:r>
                      <a:r>
                        <a:rPr lang="ru-RU" sz="1200" dirty="0">
                          <a:effectLst/>
                          <a:latin typeface="Arial" panose="020B0604020202020204" pitchFamily="34" charset="0"/>
                          <a:cs typeface="Arial" panose="020B0604020202020204" pitchFamily="34" charset="0"/>
                        </a:rPr>
                        <a:t>9, </a:t>
                      </a:r>
                      <a:r>
                        <a:rPr lang="en-US" sz="1200" dirty="0">
                          <a:effectLst/>
                          <a:latin typeface="Arial" panose="020B0604020202020204" pitchFamily="34" charset="0"/>
                          <a:cs typeface="Arial" panose="020B0604020202020204" pitchFamily="34" charset="0"/>
                        </a:rPr>
                        <a:t>X</a:t>
                      </a:r>
                      <a:r>
                        <a:rPr lang="ru-RU" sz="1200" dirty="0">
                          <a:effectLst/>
                          <a:latin typeface="Arial" panose="020B0604020202020204" pitchFamily="34" charset="0"/>
                          <a:cs typeface="Arial" panose="020B0604020202020204" pitchFamily="34" charset="0"/>
                        </a:rPr>
                        <a:t>18</a:t>
                      </a:r>
                      <a:r>
                        <a:rPr lang="en-US" sz="1200" dirty="0">
                          <a:effectLst/>
                          <a:latin typeface="Arial" panose="020B0604020202020204" pitchFamily="34" charset="0"/>
                          <a:cs typeface="Arial" panose="020B0604020202020204" pitchFamily="34" charset="0"/>
                        </a:rPr>
                        <a:t>H</a:t>
                      </a:r>
                      <a:r>
                        <a:rPr lang="ru-RU" sz="1200" dirty="0">
                          <a:effectLst/>
                          <a:latin typeface="Arial" panose="020B0604020202020204" pitchFamily="34" charset="0"/>
                          <a:cs typeface="Arial" panose="020B0604020202020204" pitchFamily="34" charset="0"/>
                        </a:rPr>
                        <a:t>10</a:t>
                      </a:r>
                      <a:r>
                        <a:rPr lang="en-US" sz="1200" dirty="0">
                          <a:effectLst/>
                          <a:latin typeface="Arial" panose="020B0604020202020204" pitchFamily="34" charset="0"/>
                          <a:cs typeface="Arial" panose="020B0604020202020204" pitchFamily="34" charset="0"/>
                        </a:rPr>
                        <a:t>T</a:t>
                      </a:r>
                      <a:r>
                        <a:rPr lang="ru-RU" sz="1200" dirty="0">
                          <a:effectLst/>
                          <a:latin typeface="Arial" panose="020B0604020202020204" pitchFamily="34" charset="0"/>
                          <a:cs typeface="Arial" panose="020B0604020202020204" pitchFamily="34" charset="0"/>
                        </a:rPr>
                        <a:t>, ЭП450, ЭП823 03Х16Н9М2, ЭП912, ЭИ847, ЭП172, ЧС68, ВХ24, ЭП302Ш, </a:t>
                      </a:r>
                      <a:r>
                        <a:rPr lang="ru-RU" sz="1200" spc="-25" dirty="0">
                          <a:effectLst/>
                          <a:latin typeface="Arial" panose="020B0604020202020204" pitchFamily="34" charset="0"/>
                          <a:cs typeface="Arial" panose="020B0604020202020204" pitchFamily="34" charset="0"/>
                        </a:rPr>
                        <a:t>09Г2С, АРМКО, </a:t>
                      </a:r>
                      <a:r>
                        <a:rPr lang="en-US" sz="1200" spc="-25" dirty="0">
                          <a:effectLst/>
                          <a:latin typeface="Arial" panose="020B0604020202020204" pitchFamily="34" charset="0"/>
                          <a:cs typeface="Arial" panose="020B0604020202020204" pitchFamily="34" charset="0"/>
                        </a:rPr>
                        <a:t>SS</a:t>
                      </a:r>
                      <a:r>
                        <a:rPr lang="ru-RU" sz="1200" spc="-25" dirty="0">
                          <a:effectLst/>
                          <a:latin typeface="Arial" panose="020B0604020202020204" pitchFamily="34" charset="0"/>
                          <a:cs typeface="Arial" panose="020B0604020202020204" pitchFamily="34" charset="0"/>
                        </a:rPr>
                        <a:t>316, </a:t>
                      </a:r>
                      <a:r>
                        <a:rPr lang="en-US" sz="1200" spc="-25" dirty="0">
                          <a:effectLst/>
                          <a:latin typeface="Arial" panose="020B0604020202020204" pitchFamily="34" charset="0"/>
                          <a:cs typeface="Arial" panose="020B0604020202020204" pitchFamily="34" charset="0"/>
                        </a:rPr>
                        <a:t>ODS</a:t>
                      </a:r>
                      <a:r>
                        <a:rPr lang="ru-RU" sz="1200" spc="-25" dirty="0">
                          <a:effectLst/>
                          <a:latin typeface="Arial" panose="020B0604020202020204" pitchFamily="34" charset="0"/>
                          <a:cs typeface="Arial" panose="020B0604020202020204" pitchFamily="34" charset="0"/>
                        </a:rPr>
                        <a:t>-(12,14,18)</a:t>
                      </a:r>
                      <a:r>
                        <a:rPr lang="en-US" sz="1200" spc="-25" dirty="0">
                          <a:effectLst/>
                          <a:latin typeface="Arial" panose="020B0604020202020204" pitchFamily="34" charset="0"/>
                          <a:cs typeface="Arial" panose="020B0604020202020204" pitchFamily="34" charset="0"/>
                        </a:rPr>
                        <a:t>Cr</a:t>
                      </a:r>
                      <a:r>
                        <a:rPr lang="ru-RU" sz="1200" spc="-25" dirty="0">
                          <a:effectLst/>
                          <a:latin typeface="Arial" panose="020B0604020202020204" pitchFamily="34" charset="0"/>
                          <a:cs typeface="Arial" panose="020B0604020202020204" pitchFamily="34" charset="0"/>
                        </a:rPr>
                        <a:t>, </a:t>
                      </a:r>
                      <a:r>
                        <a:rPr lang="en-US" sz="1200" spc="-25" dirty="0">
                          <a:effectLst/>
                          <a:latin typeface="Arial" panose="020B0604020202020204" pitchFamily="34" charset="0"/>
                          <a:cs typeface="Arial" panose="020B0604020202020204" pitchFamily="34" charset="0"/>
                        </a:rPr>
                        <a:t>T</a:t>
                      </a:r>
                      <a:r>
                        <a:rPr lang="ru-RU" sz="1200" spc="-25" dirty="0">
                          <a:effectLst/>
                          <a:latin typeface="Arial" panose="020B0604020202020204" pitchFamily="34" charset="0"/>
                          <a:cs typeface="Arial" panose="020B0604020202020204" pitchFamily="34" charset="0"/>
                        </a:rPr>
                        <a:t>91, </a:t>
                      </a:r>
                      <a:r>
                        <a:rPr lang="en-US" sz="1200" spc="-25" dirty="0">
                          <a:effectLst/>
                          <a:latin typeface="Arial" panose="020B0604020202020204" pitchFamily="34" charset="0"/>
                          <a:cs typeface="Arial" panose="020B0604020202020204" pitchFamily="34" charset="0"/>
                        </a:rPr>
                        <a:t>T</a:t>
                      </a:r>
                      <a:r>
                        <a:rPr lang="ru-RU" sz="1200" spc="-25" dirty="0">
                          <a:effectLst/>
                          <a:latin typeface="Arial" panose="020B0604020202020204" pitchFamily="34" charset="0"/>
                          <a:cs typeface="Arial" panose="020B0604020202020204" pitchFamily="34" charset="0"/>
                        </a:rPr>
                        <a:t>92, </a:t>
                      </a:r>
                      <a:r>
                        <a:rPr lang="ru-RU" sz="1200" dirty="0">
                          <a:effectLst/>
                          <a:latin typeface="Arial" panose="020B0604020202020204" pitchFamily="34" charset="0"/>
                          <a:cs typeface="Arial" panose="020B0604020202020204" pitchFamily="34" charset="0"/>
                        </a:rPr>
                        <a:t>S421</a:t>
                      </a:r>
                      <a:r>
                        <a:rPr lang="en-US" sz="1200" dirty="0">
                          <a:effectLst/>
                          <a:latin typeface="Arial" panose="020B0604020202020204" pitchFamily="34" charset="0"/>
                          <a:cs typeface="Arial" panose="020B0604020202020204" pitchFamily="34" charset="0"/>
                        </a:rPr>
                        <a:t> </a:t>
                      </a:r>
                      <a:r>
                        <a:rPr lang="ru-RU" sz="1200" dirty="0">
                          <a:effectLst/>
                          <a:latin typeface="Arial" panose="020B0604020202020204" pitchFamily="34" charset="0"/>
                          <a:cs typeface="Arial" panose="020B0604020202020204" pitchFamily="34" charset="0"/>
                        </a:rPr>
                        <a:t>(НТ9), 15-15</a:t>
                      </a:r>
                      <a:r>
                        <a:rPr lang="en-US" sz="1200" dirty="0" err="1">
                          <a:effectLst/>
                          <a:latin typeface="Arial" panose="020B0604020202020204" pitchFamily="34" charset="0"/>
                          <a:cs typeface="Arial" panose="020B0604020202020204" pitchFamily="34" charset="0"/>
                        </a:rPr>
                        <a:t>Ti</a:t>
                      </a:r>
                      <a:r>
                        <a:rPr lang="ru-RU" sz="1200" dirty="0">
                          <a:effectLst/>
                          <a:latin typeface="Arial" panose="020B0604020202020204" pitchFamily="34" charset="0"/>
                          <a:cs typeface="Arial" panose="020B0604020202020204" pitchFamily="34" charset="0"/>
                        </a:rPr>
                        <a:t>, 800</a:t>
                      </a:r>
                      <a:r>
                        <a:rPr lang="en-US" sz="1200" dirty="0">
                          <a:effectLst/>
                          <a:latin typeface="Arial" panose="020B0604020202020204" pitchFamily="34" charset="0"/>
                          <a:cs typeface="Arial" panose="020B0604020202020204" pitchFamily="34" charset="0"/>
                        </a:rPr>
                        <a:t>H</a:t>
                      </a:r>
                      <a:r>
                        <a:rPr lang="ru-RU" sz="1200" dirty="0">
                          <a:effectLst/>
                          <a:latin typeface="Arial" panose="020B0604020202020204" pitchFamily="34" charset="0"/>
                          <a:cs typeface="Arial" panose="020B0604020202020204" pitchFamily="34" charset="0"/>
                        </a:rPr>
                        <a:t>, 14</a:t>
                      </a:r>
                      <a:r>
                        <a:rPr lang="en-US" sz="1200" dirty="0">
                          <a:effectLst/>
                          <a:latin typeface="Arial" panose="020B0604020202020204" pitchFamily="34" charset="0"/>
                          <a:cs typeface="Arial" panose="020B0604020202020204" pitchFamily="34" charset="0"/>
                        </a:rPr>
                        <a:t>YWT</a:t>
                      </a:r>
                      <a:r>
                        <a:rPr lang="ru-RU" sz="1200" dirty="0">
                          <a:effectLst/>
                          <a:latin typeface="Arial" panose="020B0604020202020204" pitchFamily="34" charset="0"/>
                          <a:cs typeface="Arial" panose="020B0604020202020204" pitchFamily="34" charset="0"/>
                        </a:rPr>
                        <a:t>, 800</a:t>
                      </a:r>
                      <a:r>
                        <a:rPr lang="en-US" sz="1200" dirty="0">
                          <a:effectLst/>
                          <a:latin typeface="Arial" panose="020B0604020202020204" pitchFamily="34" charset="0"/>
                          <a:cs typeface="Arial" panose="020B0604020202020204" pitchFamily="34" charset="0"/>
                        </a:rPr>
                        <a:t>H</a:t>
                      </a:r>
                      <a:r>
                        <a:rPr lang="ru-RU" sz="12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ea typeface="MS Mincho"/>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836636834"/>
                  </a:ext>
                </a:extLst>
              </a:tr>
              <a:tr h="279445">
                <a:tc vMerge="1">
                  <a:txBody>
                    <a:bodyPr/>
                    <a:lstStyle/>
                    <a:p>
                      <a:endParaRPr lang="en-US"/>
                    </a:p>
                  </a:txBody>
                  <a:tcPr/>
                </a:tc>
                <a:tc>
                  <a:txBody>
                    <a:bodyPr/>
                    <a:lstStyle/>
                    <a:p>
                      <a:pPr marL="0" lvl="0" indent="0" algn="ctr">
                        <a:lnSpc>
                          <a:spcPct val="100000"/>
                        </a:lnSpc>
                        <a:spcAft>
                          <a:spcPts val="0"/>
                        </a:spcAft>
                      </a:pPr>
                      <a:r>
                        <a:rPr lang="en-US" sz="1200" dirty="0" smtClean="0">
                          <a:effectLst/>
                          <a:latin typeface="Arial" panose="020B0604020202020204" pitchFamily="34" charset="0"/>
                          <a:cs typeface="Arial" panose="020B0604020202020204" pitchFamily="34" charset="0"/>
                        </a:rPr>
                        <a:t>Refractory material</a:t>
                      </a:r>
                      <a:endParaRPr lang="en-US" sz="1200" dirty="0">
                        <a:effectLst/>
                        <a:latin typeface="Arial" panose="020B0604020202020204" pitchFamily="34" charset="0"/>
                        <a:ea typeface="MS Mincho"/>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lvl="0" indent="0" algn="ctr">
                        <a:lnSpc>
                          <a:spcPct val="100000"/>
                        </a:lnSpc>
                        <a:spcAft>
                          <a:spcPts val="0"/>
                        </a:spcAft>
                      </a:pPr>
                      <a:r>
                        <a:rPr lang="en-US" sz="1200" dirty="0">
                          <a:effectLst/>
                          <a:latin typeface="Arial" panose="020B0604020202020204" pitchFamily="34" charset="0"/>
                          <a:cs typeface="Arial" panose="020B0604020202020204" pitchFamily="34" charset="0"/>
                        </a:rPr>
                        <a:t>V</a:t>
                      </a:r>
                      <a:r>
                        <a:rPr lang="ru-RU" sz="120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W</a:t>
                      </a:r>
                      <a:r>
                        <a:rPr lang="ru-RU" sz="120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Mo</a:t>
                      </a:r>
                      <a:r>
                        <a:rPr lang="ru-RU"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Nb</a:t>
                      </a:r>
                      <a:r>
                        <a:rPr lang="ru-RU" sz="1200" dirty="0">
                          <a:effectLst/>
                          <a:latin typeface="Arial" panose="020B0604020202020204" pitchFamily="34" charset="0"/>
                          <a:cs typeface="Arial" panose="020B0604020202020204" pitchFamily="34" charset="0"/>
                        </a:rPr>
                        <a:t>, WC, </a:t>
                      </a:r>
                      <a:r>
                        <a:rPr lang="en-US" sz="1200" dirty="0">
                          <a:effectLst/>
                          <a:latin typeface="Arial" panose="020B0604020202020204" pitchFamily="34" charset="0"/>
                          <a:cs typeface="Arial" panose="020B0604020202020204" pitchFamily="34" charset="0"/>
                        </a:rPr>
                        <a:t>Si</a:t>
                      </a:r>
                      <a:r>
                        <a:rPr lang="ru-RU" sz="1200" dirty="0">
                          <a:effectLst/>
                          <a:latin typeface="Arial" panose="020B0604020202020204" pitchFamily="34" charset="0"/>
                          <a:cs typeface="Arial" panose="020B0604020202020204" pitchFamily="34" charset="0"/>
                        </a:rPr>
                        <a:t>С/</a:t>
                      </a:r>
                      <a:r>
                        <a:rPr lang="en-US" sz="1200" dirty="0">
                          <a:effectLst/>
                          <a:latin typeface="Arial" panose="020B0604020202020204" pitchFamily="34" charset="0"/>
                          <a:cs typeface="Arial" panose="020B0604020202020204" pitchFamily="34" charset="0"/>
                        </a:rPr>
                        <a:t>Si</a:t>
                      </a:r>
                      <a:r>
                        <a:rPr lang="ru-RU" sz="1200" dirty="0">
                          <a:effectLst/>
                          <a:latin typeface="Arial" panose="020B0604020202020204" pitchFamily="34" charset="0"/>
                          <a:cs typeface="Arial" panose="020B0604020202020204" pitchFamily="34" charset="0"/>
                        </a:rPr>
                        <a:t>С</a:t>
                      </a:r>
                      <a:endParaRPr lang="en-US" sz="1200" dirty="0">
                        <a:effectLst/>
                        <a:latin typeface="Arial" panose="020B0604020202020204" pitchFamily="34" charset="0"/>
                        <a:ea typeface="MS Mincho"/>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07921094"/>
                  </a:ext>
                </a:extLst>
              </a:tr>
              <a:tr h="449935">
                <a:tc vMerge="1">
                  <a:txBody>
                    <a:bodyPr/>
                    <a:lstStyle/>
                    <a:p>
                      <a:endParaRPr lang="en-US"/>
                    </a:p>
                  </a:txBody>
                  <a:tcPr/>
                </a:tc>
                <a:tc>
                  <a:txBody>
                    <a:bodyPr/>
                    <a:lstStyle/>
                    <a:p>
                      <a:pPr marL="0" lvl="0" indent="0" algn="ctr">
                        <a:lnSpc>
                          <a:spcPct val="100000"/>
                        </a:lnSpc>
                        <a:spcAft>
                          <a:spcPts val="0"/>
                        </a:spcAft>
                      </a:pPr>
                      <a:r>
                        <a:rPr lang="en-US" sz="1200" dirty="0" smtClean="0">
                          <a:effectLst/>
                          <a:latin typeface="Arial" panose="020B0604020202020204" pitchFamily="34" charset="0"/>
                          <a:cs typeface="Arial" panose="020B0604020202020204" pitchFamily="34" charset="0"/>
                        </a:rPr>
                        <a:t>Alloys</a:t>
                      </a:r>
                      <a:endParaRPr lang="en-US" sz="1200" dirty="0">
                        <a:effectLst/>
                        <a:latin typeface="Arial" panose="020B0604020202020204" pitchFamily="34" charset="0"/>
                        <a:ea typeface="MS Mincho"/>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lvl="0" indent="0" algn="ctr">
                        <a:lnSpc>
                          <a:spcPct val="100000"/>
                        </a:lnSpc>
                        <a:spcAft>
                          <a:spcPts val="0"/>
                        </a:spcAft>
                      </a:pPr>
                      <a:r>
                        <a:rPr lang="ru-RU" sz="1200" dirty="0">
                          <a:effectLst/>
                          <a:latin typeface="Arial" panose="020B0604020202020204" pitchFamily="34" charset="0"/>
                          <a:cs typeface="Arial" panose="020B0604020202020204" pitchFamily="34" charset="0"/>
                        </a:rPr>
                        <a:t>РЕ-16, Х20Н45М4Б, ВЦУ, Э110, Э125, Э117,Э635,</a:t>
                      </a:r>
                      <a:r>
                        <a:rPr lang="en-US" sz="1200" dirty="0" err="1">
                          <a:effectLst/>
                          <a:latin typeface="Arial" panose="020B0604020202020204" pitchFamily="34" charset="0"/>
                          <a:cs typeface="Arial" panose="020B0604020202020204" pitchFamily="34" charset="0"/>
                        </a:rPr>
                        <a:t>VCrTi</a:t>
                      </a:r>
                      <a:r>
                        <a:rPr lang="ru-RU"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FeCr</a:t>
                      </a:r>
                      <a:r>
                        <a:rPr lang="ru-RU"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ZrNbSnFeO</a:t>
                      </a:r>
                      <a:endParaRPr lang="en-US" sz="1200" dirty="0">
                        <a:effectLst/>
                        <a:latin typeface="Arial" panose="020B0604020202020204" pitchFamily="34" charset="0"/>
                        <a:ea typeface="MS Mincho"/>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80667116"/>
                  </a:ext>
                </a:extLst>
              </a:tr>
              <a:tr h="279445">
                <a:tc vMerge="1">
                  <a:txBody>
                    <a:bodyPr/>
                    <a:lstStyle/>
                    <a:p>
                      <a:endParaRPr lang="en-US"/>
                    </a:p>
                  </a:txBody>
                  <a:tcPr/>
                </a:tc>
                <a:tc>
                  <a:txBody>
                    <a:bodyPr/>
                    <a:lstStyle/>
                    <a:p>
                      <a:pPr marL="0" lvl="0" indent="0" algn="ctr">
                        <a:lnSpc>
                          <a:spcPct val="100000"/>
                        </a:lnSpc>
                        <a:spcAft>
                          <a:spcPts val="0"/>
                        </a:spcAft>
                      </a:pPr>
                      <a:r>
                        <a:rPr lang="en-US" sz="1200" dirty="0" smtClean="0">
                          <a:effectLst/>
                          <a:latin typeface="Arial" panose="020B0604020202020204" pitchFamily="34" charset="0"/>
                          <a:cs typeface="Arial" panose="020B0604020202020204" pitchFamily="34" charset="0"/>
                        </a:rPr>
                        <a:t>Moderators</a:t>
                      </a:r>
                      <a:endParaRPr lang="en-US" sz="1200" dirty="0">
                        <a:effectLst/>
                        <a:latin typeface="Arial" panose="020B0604020202020204" pitchFamily="34" charset="0"/>
                        <a:ea typeface="MS Mincho"/>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lvl="0" indent="0" algn="ctr">
                        <a:lnSpc>
                          <a:spcPct val="100000"/>
                        </a:lnSpc>
                        <a:spcAft>
                          <a:spcPts val="0"/>
                        </a:spcAft>
                      </a:pPr>
                      <a:r>
                        <a:rPr lang="ru-RU" sz="1200" dirty="0">
                          <a:effectLst/>
                          <a:latin typeface="Arial" panose="020B0604020202020204" pitchFamily="34" charset="0"/>
                          <a:cs typeface="Arial" panose="020B0604020202020204" pitchFamily="34" charset="0"/>
                        </a:rPr>
                        <a:t>ГРП-2-125, МП6-6, ГР-280, АРВ, </a:t>
                      </a:r>
                      <a:r>
                        <a:rPr lang="en-US" sz="1200" dirty="0">
                          <a:effectLst/>
                          <a:latin typeface="Arial" panose="020B0604020202020204" pitchFamily="34" charset="0"/>
                          <a:cs typeface="Arial" panose="020B0604020202020204" pitchFamily="34" charset="0"/>
                        </a:rPr>
                        <a:t>IG</a:t>
                      </a:r>
                      <a:r>
                        <a:rPr lang="ru-RU" sz="1200" dirty="0">
                          <a:effectLst/>
                          <a:latin typeface="Arial" panose="020B0604020202020204" pitchFamily="34" charset="0"/>
                          <a:cs typeface="Arial" panose="020B0604020202020204" pitchFamily="34" charset="0"/>
                        </a:rPr>
                        <a:t>-11, ПГИ, </a:t>
                      </a:r>
                      <a:r>
                        <a:rPr lang="en-US" sz="1200" dirty="0" err="1">
                          <a:effectLst/>
                          <a:latin typeface="Arial" panose="020B0604020202020204" pitchFamily="34" charset="0"/>
                          <a:cs typeface="Arial" panose="020B0604020202020204" pitchFamily="34" charset="0"/>
                        </a:rPr>
                        <a:t>ZrH</a:t>
                      </a:r>
                      <a:r>
                        <a:rPr lang="ru-RU" sz="1200" baseline="-25000" dirty="0">
                          <a:effectLst/>
                          <a:latin typeface="Arial" panose="020B0604020202020204" pitchFamily="34" charset="0"/>
                          <a:cs typeface="Arial" panose="020B0604020202020204" pitchFamily="34" charset="0"/>
                        </a:rPr>
                        <a:t>х</a:t>
                      </a:r>
                      <a:endParaRPr lang="en-US" sz="1200" dirty="0">
                        <a:effectLst/>
                        <a:latin typeface="Arial" panose="020B0604020202020204" pitchFamily="34" charset="0"/>
                        <a:ea typeface="MS Mincho"/>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04194466"/>
                  </a:ext>
                </a:extLst>
              </a:tr>
              <a:tr h="279445">
                <a:tc vMerge="1">
                  <a:txBody>
                    <a:bodyPr/>
                    <a:lstStyle/>
                    <a:p>
                      <a:endParaRPr lang="en-US"/>
                    </a:p>
                  </a:txBody>
                  <a:tcPr/>
                </a:tc>
                <a:tc>
                  <a:txBody>
                    <a:bodyPr/>
                    <a:lstStyle/>
                    <a:p>
                      <a:pPr marL="0" lvl="0" indent="0" algn="ctr">
                        <a:lnSpc>
                          <a:spcPct val="100000"/>
                        </a:lnSpc>
                        <a:spcAft>
                          <a:spcPts val="0"/>
                        </a:spcAft>
                      </a:pPr>
                      <a:r>
                        <a:rPr lang="en-US" sz="1200" dirty="0" smtClean="0">
                          <a:effectLst/>
                          <a:latin typeface="Arial" panose="020B0604020202020204" pitchFamily="34" charset="0"/>
                          <a:cs typeface="Arial" panose="020B0604020202020204" pitchFamily="34" charset="0"/>
                        </a:rPr>
                        <a:t>Neutron source</a:t>
                      </a:r>
                      <a:endParaRPr lang="en-US" sz="1200" dirty="0">
                        <a:effectLst/>
                        <a:latin typeface="Arial" panose="020B0604020202020204" pitchFamily="34" charset="0"/>
                        <a:ea typeface="MS Mincho"/>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lvl="0" indent="0" algn="ctr">
                        <a:lnSpc>
                          <a:spcPct val="100000"/>
                        </a:lnSpc>
                        <a:spcAft>
                          <a:spcPts val="0"/>
                        </a:spcAft>
                      </a:pPr>
                      <a:r>
                        <a:rPr lang="en-US" sz="1200" dirty="0">
                          <a:effectLst/>
                          <a:latin typeface="Arial" panose="020B0604020202020204" pitchFamily="34" charset="0"/>
                          <a:cs typeface="Arial" panose="020B0604020202020204" pitchFamily="34" charset="0"/>
                        </a:rPr>
                        <a:t>Po-Be, Be, Sb-Be</a:t>
                      </a:r>
                      <a:endParaRPr lang="en-US" sz="1200" dirty="0">
                        <a:effectLst/>
                        <a:latin typeface="Arial" panose="020B0604020202020204" pitchFamily="34" charset="0"/>
                        <a:ea typeface="MS Mincho"/>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4548380"/>
                  </a:ext>
                </a:extLst>
              </a:tr>
              <a:tr h="279445">
                <a:tc>
                  <a:txBody>
                    <a:bodyPr/>
                    <a:lstStyle/>
                    <a:p>
                      <a:pPr marL="0" lvl="0" indent="0" algn="ctr">
                        <a:lnSpc>
                          <a:spcPct val="100000"/>
                        </a:lnSpc>
                        <a:spcAft>
                          <a:spcPts val="0"/>
                        </a:spcAft>
                      </a:pPr>
                      <a:r>
                        <a:rPr lang="en-US" sz="1200" dirty="0" smtClean="0">
                          <a:effectLst/>
                          <a:latin typeface="Arial" panose="020B0604020202020204" pitchFamily="34" charset="0"/>
                          <a:cs typeface="Arial" panose="020B0604020202020204" pitchFamily="34" charset="0"/>
                        </a:rPr>
                        <a:t>Coolant</a:t>
                      </a:r>
                      <a:endParaRPr lang="en-US" sz="1200" dirty="0">
                        <a:effectLst/>
                        <a:latin typeface="Arial" panose="020B0604020202020204" pitchFamily="34" charset="0"/>
                        <a:ea typeface="MS Mincho"/>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a:lnSpc>
                          <a:spcPct val="100000"/>
                        </a:lnSpc>
                        <a:spcAft>
                          <a:spcPts val="0"/>
                        </a:spcAft>
                      </a:pPr>
                      <a:r>
                        <a:rPr lang="en-US" sz="1200" dirty="0" smtClean="0">
                          <a:effectLst/>
                          <a:latin typeface="Arial" panose="020B0604020202020204" pitchFamily="34" charset="0"/>
                          <a:cs typeface="Arial" panose="020B0604020202020204" pitchFamily="34" charset="0"/>
                        </a:rPr>
                        <a:t>Liquid</a:t>
                      </a:r>
                      <a:r>
                        <a:rPr lang="en-US" sz="1200" baseline="0" dirty="0" smtClean="0">
                          <a:effectLst/>
                          <a:latin typeface="Arial" panose="020B0604020202020204" pitchFamily="34" charset="0"/>
                          <a:cs typeface="Arial" panose="020B0604020202020204" pitchFamily="34" charset="0"/>
                        </a:rPr>
                        <a:t> metal</a:t>
                      </a:r>
                      <a:endParaRPr lang="en-US" sz="1200" dirty="0">
                        <a:effectLst/>
                        <a:latin typeface="Arial" panose="020B0604020202020204" pitchFamily="34" charset="0"/>
                        <a:ea typeface="MS Mincho"/>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a:lnSpc>
                          <a:spcPct val="100000"/>
                        </a:lnSpc>
                        <a:spcAft>
                          <a:spcPts val="0"/>
                        </a:spcAft>
                      </a:pPr>
                      <a:r>
                        <a:rPr lang="en-US" sz="1200" dirty="0">
                          <a:effectLst/>
                          <a:latin typeface="Arial" panose="020B0604020202020204" pitchFamily="34" charset="0"/>
                          <a:cs typeface="Arial" panose="020B0604020202020204" pitchFamily="34" charset="0"/>
                        </a:rPr>
                        <a:t>Na</a:t>
                      </a:r>
                      <a:r>
                        <a:rPr lang="ru-RU"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Pb</a:t>
                      </a:r>
                      <a:r>
                        <a:rPr lang="ru-RU"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Pb</a:t>
                      </a:r>
                      <a:r>
                        <a:rPr lang="ru-RU" sz="1200" dirty="0">
                          <a:effectLst/>
                          <a:latin typeface="Arial" panose="020B0604020202020204" pitchFamily="34" charset="0"/>
                          <a:cs typeface="Arial" panose="020B0604020202020204" pitchFamily="34" charset="0"/>
                        </a:rPr>
                        <a:t>-</a:t>
                      </a:r>
                      <a:r>
                        <a:rPr lang="en-US" sz="1200" dirty="0">
                          <a:effectLst/>
                          <a:latin typeface="Arial" panose="020B0604020202020204" pitchFamily="34" charset="0"/>
                          <a:cs typeface="Arial" panose="020B0604020202020204" pitchFamily="34" charset="0"/>
                        </a:rPr>
                        <a:t>Bi</a:t>
                      </a:r>
                      <a:endParaRPr lang="en-US" sz="1200" dirty="0">
                        <a:effectLst/>
                        <a:latin typeface="Arial" panose="020B0604020202020204" pitchFamily="34" charset="0"/>
                        <a:ea typeface="MS Mincho"/>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9868019"/>
                  </a:ext>
                </a:extLst>
              </a:tr>
              <a:tr h="279445">
                <a:tc rowSpan="3">
                  <a:txBody>
                    <a:bodyPr/>
                    <a:lstStyle/>
                    <a:p>
                      <a:pPr marL="0" lvl="0" indent="0" algn="ctr">
                        <a:lnSpc>
                          <a:spcPct val="100000"/>
                        </a:lnSpc>
                        <a:spcAft>
                          <a:spcPts val="0"/>
                        </a:spcAft>
                      </a:pPr>
                      <a:r>
                        <a:rPr lang="en-US" sz="1200" dirty="0" err="1" smtClean="0">
                          <a:effectLst/>
                          <a:latin typeface="Arial" panose="020B0604020202020204" pitchFamily="34" charset="0"/>
                          <a:cs typeface="Arial" panose="020B0604020202020204" pitchFamily="34" charset="0"/>
                        </a:rPr>
                        <a:t>Electrotechnical</a:t>
                      </a:r>
                      <a:endParaRPr lang="en-US" sz="1200" dirty="0">
                        <a:effectLst/>
                        <a:latin typeface="Arial" panose="020B0604020202020204" pitchFamily="34" charset="0"/>
                        <a:ea typeface="MS Mincho"/>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a:lnSpc>
                          <a:spcPct val="100000"/>
                        </a:lnSpc>
                        <a:spcAft>
                          <a:spcPts val="0"/>
                        </a:spcAft>
                      </a:pPr>
                      <a:r>
                        <a:rPr lang="en-US" sz="1200" dirty="0" smtClean="0">
                          <a:effectLst/>
                          <a:latin typeface="Arial" panose="020B0604020202020204" pitchFamily="34" charset="0"/>
                          <a:cs typeface="Arial" panose="020B0604020202020204" pitchFamily="34" charset="0"/>
                        </a:rPr>
                        <a:t>insulation</a:t>
                      </a:r>
                      <a:endParaRPr lang="en-US" sz="1200" dirty="0">
                        <a:effectLst/>
                        <a:latin typeface="Arial" panose="020B0604020202020204" pitchFamily="34" charset="0"/>
                        <a:ea typeface="MS Mincho"/>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lvl="0" indent="0" algn="ctr">
                        <a:lnSpc>
                          <a:spcPct val="100000"/>
                        </a:lnSpc>
                        <a:spcAft>
                          <a:spcPts val="0"/>
                        </a:spcAft>
                      </a:pPr>
                      <a:r>
                        <a:rPr lang="en-US" sz="1200" dirty="0">
                          <a:effectLst/>
                          <a:latin typeface="Arial" panose="020B0604020202020204" pitchFamily="34" charset="0"/>
                          <a:cs typeface="Arial" panose="020B0604020202020204" pitchFamily="34" charset="0"/>
                        </a:rPr>
                        <a:t>Al</a:t>
                      </a:r>
                      <a:r>
                        <a:rPr lang="ru-RU" sz="1200" baseline="-25000" dirty="0">
                          <a:effectLst/>
                          <a:latin typeface="Arial" panose="020B0604020202020204" pitchFamily="34" charset="0"/>
                          <a:cs typeface="Arial" panose="020B0604020202020204" pitchFamily="34" charset="0"/>
                        </a:rPr>
                        <a:t>2</a:t>
                      </a:r>
                      <a:r>
                        <a:rPr lang="ru-RU" sz="1200" dirty="0">
                          <a:effectLst/>
                          <a:latin typeface="Arial" panose="020B0604020202020204" pitchFamily="34" charset="0"/>
                          <a:cs typeface="Arial" panose="020B0604020202020204" pitchFamily="34" charset="0"/>
                        </a:rPr>
                        <a:t>О</a:t>
                      </a:r>
                      <a:r>
                        <a:rPr lang="ru-RU" sz="1200" baseline="-25000" dirty="0">
                          <a:effectLst/>
                          <a:latin typeface="Arial" panose="020B0604020202020204" pitchFamily="34" charset="0"/>
                          <a:cs typeface="Arial" panose="020B0604020202020204" pitchFamily="34" charset="0"/>
                        </a:rPr>
                        <a:t>3</a:t>
                      </a:r>
                      <a:r>
                        <a:rPr lang="ru-RU"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SiO</a:t>
                      </a:r>
                      <a:r>
                        <a:rPr lang="ru-RU" sz="1200" baseline="-25000" dirty="0">
                          <a:effectLst/>
                          <a:latin typeface="Arial" panose="020B0604020202020204" pitchFamily="34" charset="0"/>
                          <a:cs typeface="Arial" panose="020B0604020202020204" pitchFamily="34" charset="0"/>
                        </a:rPr>
                        <a:t>2</a:t>
                      </a:r>
                      <a:r>
                        <a:rPr lang="ru-RU" sz="120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Si</a:t>
                      </a:r>
                      <a:r>
                        <a:rPr lang="ru-RU" sz="1200" dirty="0">
                          <a:effectLst/>
                          <a:latin typeface="Arial" panose="020B0604020202020204" pitchFamily="34" charset="0"/>
                          <a:cs typeface="Arial" panose="020B0604020202020204" pitchFamily="34" charset="0"/>
                        </a:rPr>
                        <a:t>, </a:t>
                      </a:r>
                      <a:r>
                        <a:rPr lang="en-US" sz="1200" dirty="0" smtClean="0">
                          <a:effectLst/>
                          <a:latin typeface="Arial" panose="020B0604020202020204" pitchFamily="34" charset="0"/>
                          <a:cs typeface="Arial" panose="020B0604020202020204" pitchFamily="34" charset="0"/>
                        </a:rPr>
                        <a:t>mica</a:t>
                      </a:r>
                      <a:endParaRPr lang="en-US" sz="1200" dirty="0">
                        <a:effectLst/>
                        <a:latin typeface="Arial" panose="020B0604020202020204" pitchFamily="34" charset="0"/>
                        <a:ea typeface="MS Mincho"/>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971143806"/>
                  </a:ext>
                </a:extLst>
              </a:tr>
              <a:tr h="279445">
                <a:tc vMerge="1">
                  <a:txBody>
                    <a:bodyPr/>
                    <a:lstStyle/>
                    <a:p>
                      <a:endParaRPr lang="en-US"/>
                    </a:p>
                  </a:txBody>
                  <a:tcPr/>
                </a:tc>
                <a:tc>
                  <a:txBody>
                    <a:bodyPr/>
                    <a:lstStyle/>
                    <a:p>
                      <a:pPr marL="0" lvl="0" indent="0" algn="ctr">
                        <a:lnSpc>
                          <a:spcPct val="100000"/>
                        </a:lnSpc>
                        <a:spcAft>
                          <a:spcPts val="0"/>
                        </a:spcAft>
                      </a:pPr>
                      <a:r>
                        <a:rPr lang="en-US" sz="1200" dirty="0" smtClean="0">
                          <a:effectLst/>
                          <a:latin typeface="Arial" panose="020B0604020202020204" pitchFamily="34" charset="0"/>
                          <a:cs typeface="Arial" panose="020B0604020202020204" pitchFamily="34" charset="0"/>
                        </a:rPr>
                        <a:t>cables</a:t>
                      </a:r>
                      <a:endParaRPr lang="en-US" sz="1200" dirty="0">
                        <a:effectLst/>
                        <a:latin typeface="Arial" panose="020B0604020202020204" pitchFamily="34" charset="0"/>
                        <a:ea typeface="MS Mincho"/>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lvl="0" indent="0" algn="ctr">
                        <a:lnSpc>
                          <a:spcPct val="100000"/>
                        </a:lnSpc>
                        <a:spcAft>
                          <a:spcPts val="0"/>
                        </a:spcAft>
                      </a:pPr>
                      <a:r>
                        <a:rPr lang="ru-RU" sz="1200" dirty="0">
                          <a:effectLst/>
                          <a:latin typeface="Arial" panose="020B0604020202020204" pitchFamily="34" charset="0"/>
                          <a:cs typeface="Arial" panose="020B0604020202020204" pitchFamily="34" charset="0"/>
                        </a:rPr>
                        <a:t>КТМС, КНМС(Н)</a:t>
                      </a:r>
                      <a:endParaRPr lang="en-US" sz="1200" dirty="0">
                        <a:effectLst/>
                        <a:latin typeface="Arial" panose="020B0604020202020204" pitchFamily="34" charset="0"/>
                        <a:ea typeface="MS Mincho"/>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17898288"/>
                  </a:ext>
                </a:extLst>
              </a:tr>
              <a:tr h="279445">
                <a:tc vMerge="1">
                  <a:txBody>
                    <a:bodyPr/>
                    <a:lstStyle/>
                    <a:p>
                      <a:endParaRPr lang="en-US"/>
                    </a:p>
                  </a:txBody>
                  <a:tcPr/>
                </a:tc>
                <a:tc>
                  <a:txBody>
                    <a:bodyPr/>
                    <a:lstStyle/>
                    <a:p>
                      <a:pPr marL="0" lvl="0" indent="0" algn="ctr">
                        <a:lnSpc>
                          <a:spcPct val="100000"/>
                        </a:lnSpc>
                        <a:spcAft>
                          <a:spcPts val="0"/>
                        </a:spcAft>
                      </a:pPr>
                      <a:r>
                        <a:rPr lang="en-US" sz="1200" dirty="0" smtClean="0">
                          <a:effectLst/>
                          <a:latin typeface="Arial" panose="020B0604020202020204" pitchFamily="34" charset="0"/>
                          <a:cs typeface="Arial" panose="020B0604020202020204" pitchFamily="34" charset="0"/>
                        </a:rPr>
                        <a:t>magnets</a:t>
                      </a:r>
                      <a:endParaRPr lang="en-US" sz="1200" dirty="0">
                        <a:effectLst/>
                        <a:latin typeface="Arial" panose="020B0604020202020204" pitchFamily="34" charset="0"/>
                        <a:ea typeface="MS Mincho"/>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lvl="0" indent="0" algn="ctr">
                        <a:lnSpc>
                          <a:spcPct val="100000"/>
                        </a:lnSpc>
                        <a:spcAft>
                          <a:spcPts val="0"/>
                        </a:spcAft>
                      </a:pPr>
                      <a:r>
                        <a:rPr lang="ru-RU" sz="1200" dirty="0">
                          <a:effectLst/>
                          <a:latin typeface="Arial" panose="020B0604020202020204" pitchFamily="34" charset="0"/>
                          <a:cs typeface="Arial" panose="020B0604020202020204" pitchFamily="34" charset="0"/>
                        </a:rPr>
                        <a:t>ЮНДК</a:t>
                      </a:r>
                      <a:endParaRPr lang="en-US" sz="1200" dirty="0">
                        <a:effectLst/>
                        <a:latin typeface="Arial" panose="020B0604020202020204" pitchFamily="34" charset="0"/>
                        <a:ea typeface="MS Mincho"/>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1387730"/>
                  </a:ext>
                </a:extLst>
              </a:tr>
              <a:tr h="279445">
                <a:tc rowSpan="2">
                  <a:txBody>
                    <a:bodyPr/>
                    <a:lstStyle/>
                    <a:p>
                      <a:pPr marL="0" lvl="0" indent="0" algn="ctr">
                        <a:lnSpc>
                          <a:spcPct val="100000"/>
                        </a:lnSpc>
                        <a:spcAft>
                          <a:spcPts val="0"/>
                        </a:spcAft>
                      </a:pPr>
                      <a:r>
                        <a:rPr lang="en-US" sz="1200" dirty="0" smtClean="0">
                          <a:effectLst/>
                          <a:latin typeface="Arial" panose="020B0604020202020204" pitchFamily="34" charset="0"/>
                          <a:cs typeface="Arial" panose="020B0604020202020204" pitchFamily="34" charset="0"/>
                        </a:rPr>
                        <a:t>Other</a:t>
                      </a:r>
                      <a:r>
                        <a:rPr lang="en-US" sz="1200" baseline="0" dirty="0" smtClean="0">
                          <a:effectLst/>
                          <a:latin typeface="Arial" panose="020B0604020202020204" pitchFamily="34" charset="0"/>
                          <a:cs typeface="Arial" panose="020B0604020202020204" pitchFamily="34" charset="0"/>
                        </a:rPr>
                        <a:t> materials</a:t>
                      </a:r>
                      <a:endParaRPr lang="en-US" sz="1200" dirty="0">
                        <a:effectLst/>
                        <a:latin typeface="Arial" panose="020B0604020202020204" pitchFamily="34" charset="0"/>
                        <a:ea typeface="MS Mincho"/>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a:lnSpc>
                          <a:spcPct val="100000"/>
                        </a:lnSpc>
                        <a:spcAft>
                          <a:spcPts val="0"/>
                        </a:spcAft>
                      </a:pPr>
                      <a:r>
                        <a:rPr lang="en-US" sz="1200" dirty="0" smtClean="0">
                          <a:effectLst/>
                          <a:latin typeface="Arial" panose="020B0604020202020204" pitchFamily="34" charset="0"/>
                          <a:ea typeface="+mn-ea"/>
                          <a:cs typeface="Arial" panose="020B0604020202020204" pitchFamily="34" charset="0"/>
                        </a:rPr>
                        <a:t>Special</a:t>
                      </a:r>
                      <a:r>
                        <a:rPr lang="en-US" sz="1200" baseline="0" dirty="0" smtClean="0">
                          <a:effectLst/>
                          <a:latin typeface="Arial" panose="020B0604020202020204" pitchFamily="34" charset="0"/>
                          <a:ea typeface="+mn-ea"/>
                          <a:cs typeface="Arial" panose="020B0604020202020204" pitchFamily="34" charset="0"/>
                        </a:rPr>
                        <a:t> ceramic</a:t>
                      </a:r>
                      <a:endParaRPr lang="en-US" sz="1200" dirty="0">
                        <a:effectLst/>
                        <a:latin typeface="Arial" panose="020B0604020202020204" pitchFamily="34" charset="0"/>
                        <a:ea typeface="MS Mincho"/>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lvl="0" indent="0" algn="ctr">
                        <a:lnSpc>
                          <a:spcPct val="100000"/>
                        </a:lnSpc>
                        <a:spcAft>
                          <a:spcPts val="0"/>
                        </a:spcAft>
                      </a:pPr>
                      <a:r>
                        <a:rPr lang="ru-RU" sz="1200" dirty="0">
                          <a:effectLst/>
                          <a:latin typeface="Arial" panose="020B0604020202020204" pitchFamily="34" charset="0"/>
                          <a:cs typeface="Arial" panose="020B0604020202020204" pitchFamily="34" charset="0"/>
                        </a:rPr>
                        <a:t>ГБ-7, ИФ-46, ЦТС, </a:t>
                      </a:r>
                      <a:r>
                        <a:rPr lang="en-US" sz="1200" dirty="0" err="1">
                          <a:effectLst/>
                          <a:latin typeface="Arial" panose="020B0604020202020204" pitchFamily="34" charset="0"/>
                          <a:cs typeface="Arial" panose="020B0604020202020204" pitchFamily="34" charset="0"/>
                        </a:rPr>
                        <a:t>LiNbO</a:t>
                      </a:r>
                      <a:r>
                        <a:rPr lang="ru-RU" sz="1200" baseline="-25000" dirty="0">
                          <a:effectLst/>
                          <a:latin typeface="Arial" panose="020B0604020202020204" pitchFamily="34" charset="0"/>
                          <a:cs typeface="Arial" panose="020B0604020202020204" pitchFamily="34" charset="0"/>
                        </a:rPr>
                        <a:t>3</a:t>
                      </a:r>
                      <a:endParaRPr lang="en-US" sz="1200" dirty="0">
                        <a:effectLst/>
                        <a:latin typeface="Arial" panose="020B0604020202020204" pitchFamily="34" charset="0"/>
                        <a:ea typeface="MS Mincho"/>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38345462"/>
                  </a:ext>
                </a:extLst>
              </a:tr>
              <a:tr h="279445">
                <a:tc vMerge="1">
                  <a:txBody>
                    <a:bodyPr/>
                    <a:lstStyle/>
                    <a:p>
                      <a:endParaRPr lang="en-US"/>
                    </a:p>
                  </a:txBody>
                  <a:tcPr/>
                </a:tc>
                <a:tc>
                  <a:txBody>
                    <a:bodyPr/>
                    <a:lstStyle/>
                    <a:p>
                      <a:pPr marL="0" lvl="0" indent="0" algn="ctr">
                        <a:lnSpc>
                          <a:spcPct val="100000"/>
                        </a:lnSpc>
                        <a:spcAft>
                          <a:spcPts val="0"/>
                        </a:spcAft>
                      </a:pPr>
                      <a:r>
                        <a:rPr lang="en-US" sz="1200" dirty="0" smtClean="0">
                          <a:effectLst/>
                          <a:latin typeface="Arial" panose="020B0604020202020204" pitchFamily="34" charset="0"/>
                          <a:cs typeface="Arial" panose="020B0604020202020204" pitchFamily="34" charset="0"/>
                        </a:rPr>
                        <a:t>Biological shield</a:t>
                      </a:r>
                      <a:endParaRPr lang="en-US" sz="1200" dirty="0">
                        <a:effectLst/>
                        <a:latin typeface="Arial" panose="020B0604020202020204" pitchFamily="34" charset="0"/>
                        <a:ea typeface="MS Mincho"/>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lvl="0" indent="0" algn="ctr">
                        <a:lnSpc>
                          <a:spcPct val="100000"/>
                        </a:lnSpc>
                        <a:spcAft>
                          <a:spcPts val="0"/>
                        </a:spcAft>
                      </a:pPr>
                      <a:r>
                        <a:rPr lang="en-US" sz="1200" dirty="0" smtClean="0">
                          <a:effectLst/>
                          <a:latin typeface="Arial" panose="020B0604020202020204" pitchFamily="34" charset="0"/>
                          <a:cs typeface="Arial" panose="020B0604020202020204" pitchFamily="34" charset="0"/>
                        </a:rPr>
                        <a:t>Concrete different marks</a:t>
                      </a:r>
                      <a:endParaRPr lang="en-US" sz="1200" dirty="0">
                        <a:effectLst/>
                        <a:latin typeface="Arial" panose="020B0604020202020204" pitchFamily="34" charset="0"/>
                        <a:ea typeface="MS Mincho"/>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4876132"/>
                  </a:ext>
                </a:extLst>
              </a:tr>
            </a:tbl>
          </a:graphicData>
        </a:graphic>
      </p:graphicFrame>
      <p:sp>
        <p:nvSpPr>
          <p:cNvPr id="10" name="Номер слайда 7"/>
          <p:cNvSpPr>
            <a:spLocks noGrp="1"/>
          </p:cNvSpPr>
          <p:nvPr>
            <p:ph type="sldNum" sz="quarter" idx="12"/>
          </p:nvPr>
        </p:nvSpPr>
        <p:spPr>
          <a:xfrm>
            <a:off x="6810375" y="6426200"/>
            <a:ext cx="2133600" cy="365125"/>
          </a:xfrm>
          <a:noFill/>
          <a:ln>
            <a:noFill/>
          </a:ln>
        </p:spPr>
        <p:txBody>
          <a:bodyPr/>
          <a:lstStyle/>
          <a:p>
            <a:fld id="{12960721-D06D-47F3-ACE1-F170DD0F222F}" type="slidenum">
              <a:rPr lang="en-US" sz="1800" smtClean="0">
                <a:ln>
                  <a:solidFill>
                    <a:schemeClr val="tx2"/>
                  </a:solidFill>
                </a:ln>
                <a:solidFill>
                  <a:schemeClr val="tx2"/>
                </a:solidFill>
                <a:latin typeface="Arial" panose="020B0604020202020204" pitchFamily="34" charset="0"/>
              </a:rPr>
              <a:t>5</a:t>
            </a:fld>
            <a:endParaRPr lang="en-US" sz="1800" dirty="0">
              <a:ln>
                <a:solidFill>
                  <a:schemeClr val="tx2"/>
                </a:solidFill>
              </a:ln>
              <a:solidFill>
                <a:schemeClr val="tx2"/>
              </a:solidFill>
              <a:latin typeface="Arial" panose="020B0604020202020204" pitchFamily="34" charset="0"/>
            </a:endParaRPr>
          </a:p>
        </p:txBody>
      </p:sp>
    </p:spTree>
    <p:extLst>
      <p:ext uri="{BB962C8B-B14F-4D97-AF65-F5344CB8AC3E}">
        <p14:creationId xmlns:p14="http://schemas.microsoft.com/office/powerpoint/2010/main" val="27307826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одержимое 2"/>
          <p:cNvSpPr txBox="1">
            <a:spLocks/>
          </p:cNvSpPr>
          <p:nvPr/>
        </p:nvSpPr>
        <p:spPr bwMode="auto">
          <a:xfrm>
            <a:off x="5581544" y="1251335"/>
            <a:ext cx="3326231" cy="475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1600" dirty="0">
                <a:latin typeface="Arial" panose="020B0604020202020204" pitchFamily="34" charset="0"/>
                <a:cs typeface="Arial" panose="020B0604020202020204" pitchFamily="34" charset="0"/>
              </a:rPr>
              <a:t>a</a:t>
            </a:r>
            <a:r>
              <a:rPr lang="ru-RU"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suspension for irradiating experimental fuel rods</a:t>
            </a:r>
            <a:r>
              <a:rPr lang="ru-RU" sz="1600" dirty="0" smtClean="0">
                <a:latin typeface="Arial" panose="020B0604020202020204" pitchFamily="34" charset="0"/>
                <a:cs typeface="Arial" panose="020B0604020202020204" pitchFamily="34" charset="0"/>
              </a:rPr>
              <a:t>; </a:t>
            </a:r>
            <a:endParaRPr lang="ru-RU" sz="1600" dirty="0">
              <a:latin typeface="Arial" panose="020B0604020202020204" pitchFamily="34" charset="0"/>
              <a:cs typeface="Arial" panose="020B0604020202020204" pitchFamily="34" charset="0"/>
            </a:endParaRPr>
          </a:p>
          <a:p>
            <a:pPr marL="0" indent="0" algn="just">
              <a:buNone/>
            </a:pPr>
            <a:endParaRPr lang="ru-RU" sz="1600" dirty="0">
              <a:latin typeface="Arial" panose="020B0604020202020204" pitchFamily="34" charset="0"/>
              <a:cs typeface="Arial" panose="020B0604020202020204" pitchFamily="34" charset="0"/>
            </a:endParaRPr>
          </a:p>
          <a:p>
            <a:pPr marL="0" indent="0" algn="just">
              <a:buNone/>
            </a:pPr>
            <a:r>
              <a:rPr lang="en-US" sz="1600" dirty="0">
                <a:latin typeface="Arial" panose="020B0604020202020204" pitchFamily="34" charset="0"/>
                <a:cs typeface="Arial" panose="020B0604020202020204" pitchFamily="34" charset="0"/>
              </a:rPr>
              <a:t>b</a:t>
            </a:r>
            <a:r>
              <a:rPr lang="ru-RU"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suspension for irradiating experimental fuel rods </a:t>
            </a:r>
            <a:r>
              <a:rPr lang="en-US" sz="1600" dirty="0" smtClean="0">
                <a:latin typeface="Arial" panose="020B0604020202020204" pitchFamily="34" charset="0"/>
                <a:cs typeface="Arial" panose="020B0604020202020204" pitchFamily="34" charset="0"/>
              </a:rPr>
              <a:t>using fuel heater</a:t>
            </a:r>
            <a:r>
              <a:rPr lang="ru-RU" sz="1600" dirty="0" smtClean="0">
                <a:latin typeface="Arial" panose="020B0604020202020204" pitchFamily="34" charset="0"/>
                <a:cs typeface="Arial" panose="020B0604020202020204" pitchFamily="34" charset="0"/>
              </a:rPr>
              <a:t>; </a:t>
            </a:r>
            <a:endParaRPr lang="ru-RU" sz="1600" dirty="0">
              <a:latin typeface="Arial" panose="020B0604020202020204" pitchFamily="34" charset="0"/>
              <a:cs typeface="Arial" panose="020B0604020202020204" pitchFamily="34" charset="0"/>
            </a:endParaRPr>
          </a:p>
          <a:p>
            <a:pPr marL="0" indent="0" algn="just">
              <a:buNone/>
            </a:pPr>
            <a:endParaRPr lang="ru-RU" sz="1600" dirty="0">
              <a:latin typeface="Arial" panose="020B0604020202020204" pitchFamily="34" charset="0"/>
              <a:cs typeface="Arial" panose="020B0604020202020204" pitchFamily="34" charset="0"/>
            </a:endParaRPr>
          </a:p>
          <a:p>
            <a:pPr marL="0" indent="0" algn="just">
              <a:buNone/>
            </a:pPr>
            <a:r>
              <a:rPr lang="en-US" sz="1600" dirty="0">
                <a:latin typeface="Arial" panose="020B0604020202020204" pitchFamily="34" charset="0"/>
                <a:cs typeface="Arial" panose="020B0604020202020204" pitchFamily="34" charset="0"/>
              </a:rPr>
              <a:t>c</a:t>
            </a:r>
            <a:r>
              <a:rPr lang="ru-RU"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suspension for irradiating samples of structural materials using fuel </a:t>
            </a:r>
            <a:r>
              <a:rPr lang="en-US" sz="1600" dirty="0" smtClean="0">
                <a:latin typeface="Arial" panose="020B0604020202020204" pitchFamily="34" charset="0"/>
                <a:cs typeface="Arial" panose="020B0604020202020204" pitchFamily="34" charset="0"/>
              </a:rPr>
              <a:t>heater</a:t>
            </a:r>
            <a:r>
              <a:rPr lang="ru-RU" sz="1600" dirty="0" smtClean="0">
                <a:latin typeface="Arial" panose="020B0604020202020204" pitchFamily="34" charset="0"/>
                <a:cs typeface="Arial" panose="020B0604020202020204" pitchFamily="34" charset="0"/>
              </a:rPr>
              <a:t>;</a:t>
            </a:r>
            <a:endParaRPr lang="ru-RU" sz="1600" dirty="0">
              <a:latin typeface="Arial" panose="020B0604020202020204" pitchFamily="34" charset="0"/>
              <a:cs typeface="Arial" panose="020B0604020202020204" pitchFamily="34" charset="0"/>
            </a:endParaRPr>
          </a:p>
          <a:p>
            <a:pPr marL="0" indent="0" algn="just">
              <a:buNone/>
            </a:pPr>
            <a:endParaRPr lang="ru-RU" sz="1600" dirty="0">
              <a:latin typeface="Arial" panose="020B0604020202020204" pitchFamily="34" charset="0"/>
              <a:cs typeface="Arial" panose="020B0604020202020204" pitchFamily="34" charset="0"/>
            </a:endParaRPr>
          </a:p>
          <a:p>
            <a:pPr marL="0" indent="0" algn="just">
              <a:buNone/>
            </a:pPr>
            <a:r>
              <a:rPr lang="ru-RU" sz="1600" dirty="0">
                <a:latin typeface="Arial" panose="020B0604020202020204" pitchFamily="34" charset="0"/>
                <a:cs typeface="Arial" panose="020B0604020202020204" pitchFamily="34" charset="0"/>
              </a:rPr>
              <a:t>1 – </a:t>
            </a:r>
            <a:r>
              <a:rPr lang="en-US" sz="1600" dirty="0" smtClean="0">
                <a:latin typeface="Arial" panose="020B0604020202020204" pitchFamily="34" charset="0"/>
                <a:cs typeface="Arial" panose="020B0604020202020204" pitchFamily="34" charset="0"/>
              </a:rPr>
              <a:t>shroud shell</a:t>
            </a:r>
            <a:r>
              <a:rPr lang="ru-RU" sz="1600" dirty="0" smtClean="0">
                <a:latin typeface="Arial" panose="020B0604020202020204" pitchFamily="34" charset="0"/>
                <a:cs typeface="Arial" panose="020B0604020202020204" pitchFamily="34" charset="0"/>
              </a:rPr>
              <a:t>;</a:t>
            </a:r>
            <a:endParaRPr lang="ru-RU" sz="1600" dirty="0">
              <a:latin typeface="Arial" panose="020B0604020202020204" pitchFamily="34" charset="0"/>
              <a:cs typeface="Arial" panose="020B0604020202020204" pitchFamily="34" charset="0"/>
            </a:endParaRPr>
          </a:p>
          <a:p>
            <a:pPr marL="0" indent="0" algn="just">
              <a:buNone/>
            </a:pPr>
            <a:r>
              <a:rPr lang="ru-RU" sz="1600" dirty="0">
                <a:latin typeface="Arial" panose="020B0604020202020204" pitchFamily="34" charset="0"/>
                <a:cs typeface="Arial" panose="020B0604020202020204" pitchFamily="34" charset="0"/>
              </a:rPr>
              <a:t>2 – </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thermoinsulation</a:t>
            </a:r>
            <a:r>
              <a:rPr lang="en-US" sz="1600" dirty="0" smtClean="0">
                <a:latin typeface="Arial" panose="020B0604020202020204" pitchFamily="34" charset="0"/>
                <a:cs typeface="Arial" panose="020B0604020202020204" pitchFamily="34" charset="0"/>
              </a:rPr>
              <a:t> </a:t>
            </a:r>
            <a:r>
              <a:rPr lang="ru-RU" sz="1600" dirty="0" smtClean="0">
                <a:latin typeface="Arial" panose="020B0604020202020204" pitchFamily="34" charset="0"/>
                <a:cs typeface="Arial" panose="020B0604020202020204" pitchFamily="34" charset="0"/>
              </a:rPr>
              <a:t>(</a:t>
            </a:r>
            <a:r>
              <a:rPr lang="en-US" sz="1600" dirty="0" smtClean="0">
                <a:latin typeface="Arial" panose="020B0604020202020204" pitchFamily="34" charset="0"/>
                <a:cs typeface="Arial" panose="020B0604020202020204" pitchFamily="34" charset="0"/>
              </a:rPr>
              <a:t>gas</a:t>
            </a:r>
            <a:r>
              <a:rPr lang="ru-RU" sz="1600" dirty="0" smtClean="0">
                <a:latin typeface="Arial" panose="020B0604020202020204" pitchFamily="34" charset="0"/>
                <a:cs typeface="Arial" panose="020B0604020202020204" pitchFamily="34" charset="0"/>
              </a:rPr>
              <a:t>);</a:t>
            </a:r>
            <a:endParaRPr lang="ru-RU" sz="1600" dirty="0">
              <a:latin typeface="Arial" panose="020B0604020202020204" pitchFamily="34" charset="0"/>
              <a:cs typeface="Arial" panose="020B0604020202020204" pitchFamily="34" charset="0"/>
            </a:endParaRPr>
          </a:p>
          <a:p>
            <a:pPr marL="0" indent="0" algn="just">
              <a:buNone/>
            </a:pPr>
            <a:r>
              <a:rPr lang="ru-RU" sz="1600" dirty="0">
                <a:latin typeface="Arial" panose="020B0604020202020204" pitchFamily="34" charset="0"/>
                <a:cs typeface="Arial" panose="020B0604020202020204" pitchFamily="34" charset="0"/>
              </a:rPr>
              <a:t>3 – </a:t>
            </a:r>
            <a:r>
              <a:rPr lang="en-US" sz="1600" dirty="0">
                <a:latin typeface="Arial" panose="020B0604020202020204" pitchFamily="34" charset="0"/>
                <a:cs typeface="Arial" panose="020B0604020202020204" pitchFamily="34" charset="0"/>
              </a:rPr>
              <a:t>experimental fuel </a:t>
            </a:r>
            <a:r>
              <a:rPr lang="en-US" sz="1600" dirty="0" smtClean="0">
                <a:latin typeface="Arial" panose="020B0604020202020204" pitchFamily="34" charset="0"/>
                <a:cs typeface="Arial" panose="020B0604020202020204" pitchFamily="34" charset="0"/>
              </a:rPr>
              <a:t>rod</a:t>
            </a:r>
            <a:r>
              <a:rPr lang="ru-RU" sz="1600" dirty="0" smtClean="0">
                <a:latin typeface="Arial" panose="020B0604020202020204" pitchFamily="34" charset="0"/>
                <a:cs typeface="Arial" panose="020B0604020202020204" pitchFamily="34" charset="0"/>
              </a:rPr>
              <a:t>; </a:t>
            </a:r>
            <a:endParaRPr lang="ru-RU" sz="1600" dirty="0">
              <a:latin typeface="Arial" panose="020B0604020202020204" pitchFamily="34" charset="0"/>
              <a:cs typeface="Arial" panose="020B0604020202020204" pitchFamily="34" charset="0"/>
            </a:endParaRPr>
          </a:p>
          <a:p>
            <a:pPr marL="0" indent="0" algn="just">
              <a:buNone/>
            </a:pPr>
            <a:r>
              <a:rPr lang="ru-RU" sz="1600" dirty="0">
                <a:latin typeface="Arial" panose="020B0604020202020204" pitchFamily="34" charset="0"/>
                <a:cs typeface="Arial" panose="020B0604020202020204" pitchFamily="34" charset="0"/>
              </a:rPr>
              <a:t>4 </a:t>
            </a:r>
            <a:r>
              <a:rPr lang="ru-RU" sz="1600" dirty="0" smtClean="0">
                <a:latin typeface="Arial" panose="020B0604020202020204" pitchFamily="34" charset="0"/>
                <a:cs typeface="Arial" panose="020B0604020202020204" pitchFamily="34" charset="0"/>
              </a:rPr>
              <a:t>–</a:t>
            </a:r>
            <a:r>
              <a:rPr lang="en-US" sz="1600" dirty="0" smtClean="0">
                <a:latin typeface="Arial" panose="020B0604020202020204" pitchFamily="34" charset="0"/>
                <a:cs typeface="Arial" panose="020B0604020202020204" pitchFamily="34" charset="0"/>
              </a:rPr>
              <a:t> cassettes </a:t>
            </a:r>
            <a:r>
              <a:rPr lang="en-US" sz="1600" dirty="0">
                <a:latin typeface="Arial" panose="020B0604020202020204" pitchFamily="34" charset="0"/>
                <a:cs typeface="Arial" panose="020B0604020202020204" pitchFamily="34" charset="0"/>
              </a:rPr>
              <a:t>with samples of construction materials</a:t>
            </a:r>
            <a:r>
              <a:rPr lang="ru-RU" sz="1600" dirty="0" smtClean="0">
                <a:latin typeface="Arial" panose="020B0604020202020204" pitchFamily="34" charset="0"/>
                <a:cs typeface="Arial" panose="020B0604020202020204" pitchFamily="34" charset="0"/>
              </a:rPr>
              <a:t>;</a:t>
            </a:r>
            <a:endParaRPr lang="ru-RU" sz="1600" dirty="0">
              <a:latin typeface="Arial" panose="020B0604020202020204" pitchFamily="34" charset="0"/>
              <a:cs typeface="Arial" panose="020B0604020202020204" pitchFamily="34" charset="0"/>
            </a:endParaRPr>
          </a:p>
          <a:p>
            <a:pPr marL="0" indent="0" algn="just">
              <a:buNone/>
            </a:pPr>
            <a:r>
              <a:rPr lang="ru-RU" sz="1600" dirty="0">
                <a:latin typeface="Arial" panose="020B0604020202020204" pitchFamily="34" charset="0"/>
                <a:cs typeface="Arial" panose="020B0604020202020204" pitchFamily="34" charset="0"/>
              </a:rPr>
              <a:t>5 – </a:t>
            </a:r>
            <a:r>
              <a:rPr lang="en-US" sz="1600" dirty="0">
                <a:latin typeface="Arial" panose="020B0604020202020204" pitchFamily="34" charset="0"/>
                <a:cs typeface="Arial" panose="020B0604020202020204" pitchFamily="34" charset="0"/>
              </a:rPr>
              <a:t>f</a:t>
            </a:r>
            <a:r>
              <a:rPr lang="en-US" sz="1600" dirty="0" smtClean="0">
                <a:latin typeface="Arial" panose="020B0604020202020204" pitchFamily="34" charset="0"/>
                <a:cs typeface="Arial" panose="020B0604020202020204" pitchFamily="34" charset="0"/>
              </a:rPr>
              <a:t>uel heater</a:t>
            </a:r>
            <a:r>
              <a:rPr lang="ru-RU" sz="1600" dirty="0" smtClean="0">
                <a:latin typeface="Arial" panose="020B0604020202020204" pitchFamily="34" charset="0"/>
                <a:cs typeface="Arial" panose="020B0604020202020204" pitchFamily="34" charset="0"/>
              </a:rPr>
              <a:t>;</a:t>
            </a:r>
            <a:endParaRPr lang="ru-RU" sz="1600" dirty="0">
              <a:latin typeface="Arial" panose="020B0604020202020204" pitchFamily="34" charset="0"/>
              <a:cs typeface="Arial" panose="020B0604020202020204" pitchFamily="34" charset="0"/>
            </a:endParaRPr>
          </a:p>
        </p:txBody>
      </p:sp>
      <p:sp>
        <p:nvSpPr>
          <p:cNvPr id="12" name="Заголовок 1"/>
          <p:cNvSpPr>
            <a:spLocks noGrp="1"/>
          </p:cNvSpPr>
          <p:nvPr>
            <p:ph type="title"/>
          </p:nvPr>
        </p:nvSpPr>
        <p:spPr>
          <a:xfrm>
            <a:off x="1708055" y="243223"/>
            <a:ext cx="7010400" cy="695326"/>
          </a:xfrm>
        </p:spPr>
        <p:txBody>
          <a:bodyPr rtlCol="0">
            <a:normAutofit/>
          </a:bodyPr>
          <a:lstStyle/>
          <a:p>
            <a:pPr algn="l" eaLnBrk="1" fontAlgn="auto" hangingPunct="1">
              <a:spcAft>
                <a:spcPts val="0"/>
              </a:spcAft>
              <a:defRPr/>
            </a:pPr>
            <a:r>
              <a:rPr lang="en-US" sz="2400" b="1" dirty="0" smtClean="0">
                <a:solidFill>
                  <a:srgbClr val="155A9E"/>
                </a:solidFill>
                <a:latin typeface="Arial" pitchFamily="34" charset="0"/>
                <a:cs typeface="Arial" pitchFamily="34" charset="0"/>
              </a:rPr>
              <a:t>Experimental fuel assembly</a:t>
            </a:r>
            <a:endParaRPr lang="ru-RU" sz="2400" b="1" dirty="0">
              <a:solidFill>
                <a:srgbClr val="114EA7"/>
              </a:solidFill>
              <a:latin typeface="Arial" pitchFamily="34" charset="0"/>
              <a:cs typeface="Arial" pitchFamily="34" charset="0"/>
            </a:endParaRPr>
          </a:p>
        </p:txBody>
      </p:sp>
      <p:pic>
        <p:nvPicPr>
          <p:cNvPr id="14" name="Объект 13"/>
          <p:cNvPicPr>
            <a:picLocks noGrp="1" noChangeAspect="1"/>
          </p:cNvPicPr>
          <p:nvPr>
            <p:ph idx="1"/>
          </p:nvPr>
        </p:nvPicPr>
        <p:blipFill>
          <a:blip r:embed="rId3" cstate="hqprint">
            <a:extLst>
              <a:ext uri="{28A0092B-C50C-407E-A947-70E740481C1C}">
                <a14:useLocalDpi xmlns:a14="http://schemas.microsoft.com/office/drawing/2010/main" val="0"/>
              </a:ext>
            </a:extLst>
          </a:blip>
          <a:stretch>
            <a:fillRect/>
          </a:stretch>
        </p:blipFill>
        <p:spPr>
          <a:xfrm>
            <a:off x="109326" y="1295400"/>
            <a:ext cx="5451268" cy="5029200"/>
          </a:xfrm>
          <a:prstGeom prst="rect">
            <a:avLst/>
          </a:prstGeom>
        </p:spPr>
      </p:pic>
      <p:cxnSp>
        <p:nvCxnSpPr>
          <p:cNvPr id="15" name="Прямая соединительная линия 14"/>
          <p:cNvCxnSpPr>
            <a:endCxn id="38" idx="1"/>
          </p:cNvCxnSpPr>
          <p:nvPr/>
        </p:nvCxnSpPr>
        <p:spPr>
          <a:xfrm flipV="1">
            <a:off x="1310301" y="1624710"/>
            <a:ext cx="410358" cy="326691"/>
          </a:xfrm>
          <a:prstGeom prst="line">
            <a:avLst/>
          </a:prstGeom>
          <a:ln w="19050"/>
        </p:spPr>
        <p:style>
          <a:lnRef idx="1">
            <a:schemeClr val="dk1"/>
          </a:lnRef>
          <a:fillRef idx="0">
            <a:schemeClr val="dk1"/>
          </a:fillRef>
          <a:effectRef idx="0">
            <a:schemeClr val="dk1"/>
          </a:effectRef>
          <a:fontRef idx="minor">
            <a:schemeClr val="tx1"/>
          </a:fontRef>
        </p:style>
      </p:cxnSp>
      <p:cxnSp>
        <p:nvCxnSpPr>
          <p:cNvPr id="16" name="Прямая соединительная линия 15"/>
          <p:cNvCxnSpPr>
            <a:stCxn id="38" idx="3"/>
          </p:cNvCxnSpPr>
          <p:nvPr/>
        </p:nvCxnSpPr>
        <p:spPr>
          <a:xfrm>
            <a:off x="2033565" y="1624710"/>
            <a:ext cx="401594" cy="326690"/>
          </a:xfrm>
          <a:prstGeom prst="line">
            <a:avLst/>
          </a:prstGeom>
          <a:ln w="19050"/>
        </p:spPr>
        <p:style>
          <a:lnRef idx="1">
            <a:schemeClr val="dk1"/>
          </a:lnRef>
          <a:fillRef idx="0">
            <a:schemeClr val="dk1"/>
          </a:fillRef>
          <a:effectRef idx="0">
            <a:schemeClr val="dk1"/>
          </a:effectRef>
          <a:fontRef idx="minor">
            <a:schemeClr val="tx1"/>
          </a:fontRef>
        </p:style>
      </p:cxnSp>
      <p:cxnSp>
        <p:nvCxnSpPr>
          <p:cNvPr id="20" name="Прямая соединительная линия 19"/>
          <p:cNvCxnSpPr>
            <a:endCxn id="39" idx="1"/>
          </p:cNvCxnSpPr>
          <p:nvPr/>
        </p:nvCxnSpPr>
        <p:spPr>
          <a:xfrm flipV="1">
            <a:off x="1502875" y="2538260"/>
            <a:ext cx="205180" cy="184666"/>
          </a:xfrm>
          <a:prstGeom prst="line">
            <a:avLst/>
          </a:prstGeom>
          <a:ln w="19050"/>
        </p:spPr>
        <p:style>
          <a:lnRef idx="1">
            <a:schemeClr val="dk1"/>
          </a:lnRef>
          <a:fillRef idx="0">
            <a:schemeClr val="dk1"/>
          </a:fillRef>
          <a:effectRef idx="0">
            <a:schemeClr val="dk1"/>
          </a:effectRef>
          <a:fontRef idx="minor">
            <a:schemeClr val="tx1"/>
          </a:fontRef>
        </p:style>
      </p:cxnSp>
      <p:cxnSp>
        <p:nvCxnSpPr>
          <p:cNvPr id="22" name="Прямая соединительная линия 21"/>
          <p:cNvCxnSpPr>
            <a:stCxn id="39" idx="3"/>
          </p:cNvCxnSpPr>
          <p:nvPr/>
        </p:nvCxnSpPr>
        <p:spPr>
          <a:xfrm>
            <a:off x="2020961" y="2538260"/>
            <a:ext cx="213401" cy="184666"/>
          </a:xfrm>
          <a:prstGeom prst="line">
            <a:avLst/>
          </a:prstGeom>
          <a:ln w="19050"/>
        </p:spPr>
        <p:style>
          <a:lnRef idx="1">
            <a:schemeClr val="dk1"/>
          </a:lnRef>
          <a:fillRef idx="0">
            <a:schemeClr val="dk1"/>
          </a:fillRef>
          <a:effectRef idx="0">
            <a:schemeClr val="dk1"/>
          </a:effectRef>
          <a:fontRef idx="minor">
            <a:schemeClr val="tx1"/>
          </a:fontRef>
        </p:style>
      </p:cxnSp>
      <p:cxnSp>
        <p:nvCxnSpPr>
          <p:cNvPr id="26" name="Прямая соединительная линия 25"/>
          <p:cNvCxnSpPr>
            <a:endCxn id="40" idx="1"/>
          </p:cNvCxnSpPr>
          <p:nvPr/>
        </p:nvCxnSpPr>
        <p:spPr>
          <a:xfrm flipV="1">
            <a:off x="1111925" y="3240881"/>
            <a:ext cx="596130" cy="387736"/>
          </a:xfrm>
          <a:prstGeom prst="line">
            <a:avLst/>
          </a:prstGeom>
          <a:ln w="19050"/>
        </p:spPr>
        <p:style>
          <a:lnRef idx="1">
            <a:schemeClr val="dk1"/>
          </a:lnRef>
          <a:fillRef idx="0">
            <a:schemeClr val="dk1"/>
          </a:fillRef>
          <a:effectRef idx="0">
            <a:schemeClr val="dk1"/>
          </a:effectRef>
          <a:fontRef idx="minor">
            <a:schemeClr val="tx1"/>
          </a:fontRef>
        </p:style>
      </p:cxnSp>
      <p:cxnSp>
        <p:nvCxnSpPr>
          <p:cNvPr id="28" name="Прямая соединительная линия 27"/>
          <p:cNvCxnSpPr>
            <a:stCxn id="40" idx="3"/>
          </p:cNvCxnSpPr>
          <p:nvPr/>
        </p:nvCxnSpPr>
        <p:spPr>
          <a:xfrm>
            <a:off x="2020961" y="3240881"/>
            <a:ext cx="631752" cy="387736"/>
          </a:xfrm>
          <a:prstGeom prst="line">
            <a:avLst/>
          </a:prstGeom>
          <a:ln w="19050"/>
        </p:spPr>
        <p:style>
          <a:lnRef idx="1">
            <a:schemeClr val="dk1"/>
          </a:lnRef>
          <a:fillRef idx="0">
            <a:schemeClr val="dk1"/>
          </a:fillRef>
          <a:effectRef idx="0">
            <a:schemeClr val="dk1"/>
          </a:effectRef>
          <a:fontRef idx="minor">
            <a:schemeClr val="tx1"/>
          </a:fontRef>
        </p:style>
      </p:cxnSp>
      <p:cxnSp>
        <p:nvCxnSpPr>
          <p:cNvPr id="32" name="Прямая соединительная линия 31"/>
          <p:cNvCxnSpPr>
            <a:endCxn id="42" idx="1"/>
          </p:cNvCxnSpPr>
          <p:nvPr/>
        </p:nvCxnSpPr>
        <p:spPr>
          <a:xfrm flipV="1">
            <a:off x="3115288" y="4276725"/>
            <a:ext cx="554621" cy="341676"/>
          </a:xfrm>
          <a:prstGeom prst="line">
            <a:avLst/>
          </a:prstGeom>
          <a:ln w="19050"/>
        </p:spPr>
        <p:style>
          <a:lnRef idx="1">
            <a:schemeClr val="dk1"/>
          </a:lnRef>
          <a:fillRef idx="0">
            <a:schemeClr val="dk1"/>
          </a:fillRef>
          <a:effectRef idx="0">
            <a:schemeClr val="dk1"/>
          </a:effectRef>
          <a:fontRef idx="minor">
            <a:schemeClr val="tx1"/>
          </a:fontRef>
        </p:style>
      </p:cxnSp>
      <p:cxnSp>
        <p:nvCxnSpPr>
          <p:cNvPr id="34" name="Прямая соединительная линия 33"/>
          <p:cNvCxnSpPr>
            <a:endCxn id="42" idx="3"/>
          </p:cNvCxnSpPr>
          <p:nvPr/>
        </p:nvCxnSpPr>
        <p:spPr>
          <a:xfrm flipH="1" flipV="1">
            <a:off x="3982815" y="4276725"/>
            <a:ext cx="632049" cy="341676"/>
          </a:xfrm>
          <a:prstGeom prst="line">
            <a:avLst/>
          </a:prstGeom>
          <a:ln w="19050"/>
        </p:spPr>
        <p:style>
          <a:lnRef idx="1">
            <a:schemeClr val="dk1"/>
          </a:lnRef>
          <a:fillRef idx="0">
            <a:schemeClr val="dk1"/>
          </a:fillRef>
          <a:effectRef idx="0">
            <a:schemeClr val="dk1"/>
          </a:effectRef>
          <a:fontRef idx="minor">
            <a:schemeClr val="tx1"/>
          </a:fontRef>
        </p:style>
      </p:cxnSp>
      <p:cxnSp>
        <p:nvCxnSpPr>
          <p:cNvPr id="36" name="Прямая соединительная линия 35"/>
          <p:cNvCxnSpPr>
            <a:stCxn id="41" idx="3"/>
          </p:cNvCxnSpPr>
          <p:nvPr/>
        </p:nvCxnSpPr>
        <p:spPr>
          <a:xfrm flipV="1">
            <a:off x="4049780" y="3265851"/>
            <a:ext cx="757657" cy="385302"/>
          </a:xfrm>
          <a:prstGeom prst="line">
            <a:avLst/>
          </a:prstGeom>
          <a:ln w="19050"/>
        </p:spPr>
        <p:style>
          <a:lnRef idx="1">
            <a:schemeClr val="dk1"/>
          </a:lnRef>
          <a:fillRef idx="0">
            <a:schemeClr val="dk1"/>
          </a:fillRef>
          <a:effectRef idx="0">
            <a:schemeClr val="dk1"/>
          </a:effectRef>
          <a:fontRef idx="minor">
            <a:schemeClr val="tx1"/>
          </a:fontRef>
        </p:style>
      </p:cxnSp>
      <p:sp>
        <p:nvSpPr>
          <p:cNvPr id="38" name="TextBox 37"/>
          <p:cNvSpPr txBox="1"/>
          <p:nvPr/>
        </p:nvSpPr>
        <p:spPr>
          <a:xfrm>
            <a:off x="1720659" y="1440044"/>
            <a:ext cx="312906" cy="369332"/>
          </a:xfrm>
          <a:prstGeom prst="rect">
            <a:avLst/>
          </a:prstGeom>
          <a:noFill/>
        </p:spPr>
        <p:txBody>
          <a:bodyPr wrap="none" rtlCol="0">
            <a:spAutoFit/>
          </a:bodyPr>
          <a:lstStyle/>
          <a:p>
            <a:r>
              <a:rPr lang="ru-RU" dirty="0"/>
              <a:t>1</a:t>
            </a:r>
            <a:endParaRPr lang="en-US" dirty="0"/>
          </a:p>
        </p:txBody>
      </p:sp>
      <p:sp>
        <p:nvSpPr>
          <p:cNvPr id="39" name="TextBox 38"/>
          <p:cNvSpPr txBox="1"/>
          <p:nvPr/>
        </p:nvSpPr>
        <p:spPr>
          <a:xfrm>
            <a:off x="1708055" y="2353594"/>
            <a:ext cx="312906" cy="369332"/>
          </a:xfrm>
          <a:prstGeom prst="rect">
            <a:avLst/>
          </a:prstGeom>
          <a:noFill/>
        </p:spPr>
        <p:txBody>
          <a:bodyPr wrap="none" rtlCol="0">
            <a:spAutoFit/>
          </a:bodyPr>
          <a:lstStyle/>
          <a:p>
            <a:r>
              <a:rPr lang="ru-RU" dirty="0"/>
              <a:t>2</a:t>
            </a:r>
            <a:endParaRPr lang="en-US" dirty="0"/>
          </a:p>
        </p:txBody>
      </p:sp>
      <p:sp>
        <p:nvSpPr>
          <p:cNvPr id="40" name="TextBox 39"/>
          <p:cNvSpPr txBox="1"/>
          <p:nvPr/>
        </p:nvSpPr>
        <p:spPr>
          <a:xfrm>
            <a:off x="1708055" y="3056215"/>
            <a:ext cx="312906" cy="369332"/>
          </a:xfrm>
          <a:prstGeom prst="rect">
            <a:avLst/>
          </a:prstGeom>
          <a:noFill/>
        </p:spPr>
        <p:txBody>
          <a:bodyPr wrap="none" rtlCol="0">
            <a:spAutoFit/>
          </a:bodyPr>
          <a:lstStyle/>
          <a:p>
            <a:r>
              <a:rPr lang="ru-RU" dirty="0"/>
              <a:t>3</a:t>
            </a:r>
            <a:endParaRPr lang="en-US" dirty="0"/>
          </a:p>
        </p:txBody>
      </p:sp>
      <p:sp>
        <p:nvSpPr>
          <p:cNvPr id="41" name="TextBox 40"/>
          <p:cNvSpPr txBox="1"/>
          <p:nvPr/>
        </p:nvSpPr>
        <p:spPr>
          <a:xfrm>
            <a:off x="3736874" y="3466487"/>
            <a:ext cx="312906" cy="369332"/>
          </a:xfrm>
          <a:prstGeom prst="rect">
            <a:avLst/>
          </a:prstGeom>
          <a:noFill/>
        </p:spPr>
        <p:txBody>
          <a:bodyPr wrap="none" rtlCol="0">
            <a:spAutoFit/>
          </a:bodyPr>
          <a:lstStyle/>
          <a:p>
            <a:r>
              <a:rPr lang="ru-RU" dirty="0"/>
              <a:t>4</a:t>
            </a:r>
            <a:endParaRPr lang="en-US" dirty="0"/>
          </a:p>
        </p:txBody>
      </p:sp>
      <p:sp>
        <p:nvSpPr>
          <p:cNvPr id="42" name="TextBox 41"/>
          <p:cNvSpPr txBox="1"/>
          <p:nvPr/>
        </p:nvSpPr>
        <p:spPr>
          <a:xfrm>
            <a:off x="3669909" y="4092059"/>
            <a:ext cx="312906" cy="369332"/>
          </a:xfrm>
          <a:prstGeom prst="rect">
            <a:avLst/>
          </a:prstGeom>
          <a:noFill/>
        </p:spPr>
        <p:txBody>
          <a:bodyPr wrap="none" rtlCol="0">
            <a:spAutoFit/>
          </a:bodyPr>
          <a:lstStyle/>
          <a:p>
            <a:r>
              <a:rPr lang="ru-RU" dirty="0"/>
              <a:t>5</a:t>
            </a:r>
            <a:endParaRPr lang="en-US" dirty="0"/>
          </a:p>
        </p:txBody>
      </p:sp>
      <p:sp>
        <p:nvSpPr>
          <p:cNvPr id="52" name="TextBox 51"/>
          <p:cNvSpPr txBox="1"/>
          <p:nvPr/>
        </p:nvSpPr>
        <p:spPr>
          <a:xfrm>
            <a:off x="722435" y="6327750"/>
            <a:ext cx="312906" cy="369332"/>
          </a:xfrm>
          <a:prstGeom prst="rect">
            <a:avLst/>
          </a:prstGeom>
          <a:solidFill>
            <a:schemeClr val="bg1"/>
          </a:solidFill>
        </p:spPr>
        <p:txBody>
          <a:bodyPr wrap="none" rtlCol="0">
            <a:spAutoFit/>
          </a:bodyPr>
          <a:lstStyle/>
          <a:p>
            <a:r>
              <a:rPr lang="en-US" dirty="0" smtClean="0"/>
              <a:t>a</a:t>
            </a:r>
            <a:endParaRPr lang="en-US" dirty="0"/>
          </a:p>
        </p:txBody>
      </p:sp>
      <p:sp>
        <p:nvSpPr>
          <p:cNvPr id="53" name="TextBox 52"/>
          <p:cNvSpPr txBox="1"/>
          <p:nvPr/>
        </p:nvSpPr>
        <p:spPr>
          <a:xfrm>
            <a:off x="2756858" y="6327750"/>
            <a:ext cx="367342" cy="369332"/>
          </a:xfrm>
          <a:prstGeom prst="rect">
            <a:avLst/>
          </a:prstGeom>
          <a:solidFill>
            <a:schemeClr val="bg1"/>
          </a:solidFill>
        </p:spPr>
        <p:txBody>
          <a:bodyPr wrap="square" rtlCol="0">
            <a:spAutoFit/>
          </a:bodyPr>
          <a:lstStyle/>
          <a:p>
            <a:r>
              <a:rPr lang="en-US" dirty="0"/>
              <a:t>b</a:t>
            </a:r>
          </a:p>
        </p:txBody>
      </p:sp>
      <p:sp>
        <p:nvSpPr>
          <p:cNvPr id="54" name="TextBox 53"/>
          <p:cNvSpPr txBox="1"/>
          <p:nvPr/>
        </p:nvSpPr>
        <p:spPr>
          <a:xfrm>
            <a:off x="4684147" y="6328114"/>
            <a:ext cx="323140" cy="368968"/>
          </a:xfrm>
          <a:prstGeom prst="rect">
            <a:avLst/>
          </a:prstGeom>
          <a:solidFill>
            <a:schemeClr val="bg1"/>
          </a:solidFill>
        </p:spPr>
        <p:txBody>
          <a:bodyPr wrap="square" rtlCol="0">
            <a:spAutoFit/>
          </a:bodyPr>
          <a:lstStyle/>
          <a:p>
            <a:r>
              <a:rPr lang="en-US" dirty="0"/>
              <a:t>c</a:t>
            </a:r>
          </a:p>
        </p:txBody>
      </p:sp>
      <p:sp>
        <p:nvSpPr>
          <p:cNvPr id="57" name="Номер слайда 7"/>
          <p:cNvSpPr>
            <a:spLocks noGrp="1"/>
          </p:cNvSpPr>
          <p:nvPr>
            <p:ph type="sldNum" sz="quarter" idx="12"/>
          </p:nvPr>
        </p:nvSpPr>
        <p:spPr>
          <a:xfrm>
            <a:off x="6810375" y="6426200"/>
            <a:ext cx="2133600" cy="365125"/>
          </a:xfrm>
          <a:noFill/>
          <a:ln>
            <a:noFill/>
          </a:ln>
        </p:spPr>
        <p:txBody>
          <a:bodyPr/>
          <a:lstStyle/>
          <a:p>
            <a:fld id="{12960721-D06D-47F3-ACE1-F170DD0F222F}" type="slidenum">
              <a:rPr lang="en-US" sz="1800" smtClean="0">
                <a:ln>
                  <a:solidFill>
                    <a:schemeClr val="tx2"/>
                  </a:solidFill>
                </a:ln>
                <a:solidFill>
                  <a:schemeClr val="tx2"/>
                </a:solidFill>
                <a:latin typeface="Arial" panose="020B0604020202020204" pitchFamily="34" charset="0"/>
              </a:rPr>
              <a:t>6</a:t>
            </a:fld>
            <a:endParaRPr lang="en-US" sz="1800" dirty="0">
              <a:ln>
                <a:solidFill>
                  <a:schemeClr val="tx2"/>
                </a:solidFill>
              </a:ln>
              <a:solidFill>
                <a:schemeClr val="tx2"/>
              </a:solidFill>
              <a:latin typeface="Arial" panose="020B0604020202020204" pitchFamily="34" charset="0"/>
            </a:endParaRPr>
          </a:p>
        </p:txBody>
      </p:sp>
    </p:spTree>
    <p:extLst>
      <p:ext uri="{BB962C8B-B14F-4D97-AF65-F5344CB8AC3E}">
        <p14:creationId xmlns:p14="http://schemas.microsoft.com/office/powerpoint/2010/main" val="33500507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одержимое 2"/>
          <p:cNvSpPr txBox="1">
            <a:spLocks/>
          </p:cNvSpPr>
          <p:nvPr/>
        </p:nvSpPr>
        <p:spPr bwMode="auto">
          <a:xfrm>
            <a:off x="5753100" y="1451097"/>
            <a:ext cx="33909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1600" dirty="0">
                <a:latin typeface="Arial" panose="020B0604020202020204" pitchFamily="34" charset="0"/>
                <a:cs typeface="Arial" panose="020B0604020202020204" pitchFamily="34" charset="0"/>
              </a:rPr>
              <a:t>a</a:t>
            </a:r>
            <a:r>
              <a:rPr lang="ru-RU"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flow suspension</a:t>
            </a:r>
            <a:r>
              <a:rPr lang="ru-RU" sz="1600" dirty="0" smtClean="0">
                <a:latin typeface="Arial" panose="020B0604020202020204" pitchFamily="34" charset="0"/>
                <a:cs typeface="Arial" panose="020B0604020202020204" pitchFamily="34" charset="0"/>
              </a:rPr>
              <a:t>; </a:t>
            </a:r>
            <a:endParaRPr lang="ru-RU" sz="1600" dirty="0">
              <a:latin typeface="Arial" panose="020B0604020202020204" pitchFamily="34" charset="0"/>
              <a:cs typeface="Arial" panose="020B0604020202020204" pitchFamily="34" charset="0"/>
            </a:endParaRPr>
          </a:p>
          <a:p>
            <a:pPr marL="0" indent="0" algn="just">
              <a:buNone/>
            </a:pPr>
            <a:endParaRPr lang="ru-RU" sz="1600" dirty="0">
              <a:latin typeface="Arial" panose="020B0604020202020204" pitchFamily="34" charset="0"/>
              <a:cs typeface="Arial" panose="020B0604020202020204" pitchFamily="34" charset="0"/>
            </a:endParaRPr>
          </a:p>
          <a:p>
            <a:pPr marL="0" indent="0" algn="just">
              <a:buNone/>
            </a:pPr>
            <a:r>
              <a:rPr lang="en-US" sz="1600" dirty="0">
                <a:latin typeface="Arial" panose="020B0604020202020204" pitchFamily="34" charset="0"/>
                <a:cs typeface="Arial" panose="020B0604020202020204" pitchFamily="34" charset="0"/>
              </a:rPr>
              <a:t>b</a:t>
            </a:r>
            <a:r>
              <a:rPr lang="ru-RU"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non-flow suspension</a:t>
            </a:r>
            <a:r>
              <a:rPr lang="ru-RU" sz="1600" dirty="0" smtClean="0">
                <a:latin typeface="Arial" panose="020B0604020202020204" pitchFamily="34" charset="0"/>
                <a:cs typeface="Arial" panose="020B0604020202020204" pitchFamily="34" charset="0"/>
              </a:rPr>
              <a:t>; </a:t>
            </a:r>
            <a:endParaRPr lang="ru-RU" sz="1600" dirty="0">
              <a:latin typeface="Arial" panose="020B0604020202020204" pitchFamily="34" charset="0"/>
              <a:cs typeface="Arial" panose="020B0604020202020204" pitchFamily="34" charset="0"/>
            </a:endParaRPr>
          </a:p>
          <a:p>
            <a:pPr marL="0" indent="0" algn="just">
              <a:buNone/>
            </a:pPr>
            <a:endParaRPr lang="ru-RU" sz="1600" dirty="0">
              <a:latin typeface="Arial" panose="020B0604020202020204" pitchFamily="34" charset="0"/>
              <a:cs typeface="Arial" panose="020B0604020202020204" pitchFamily="34" charset="0"/>
            </a:endParaRPr>
          </a:p>
          <a:p>
            <a:pPr marL="0" indent="0" algn="just">
              <a:buNone/>
            </a:pPr>
            <a:r>
              <a:rPr lang="en-US" sz="1600" dirty="0">
                <a:latin typeface="Arial" panose="020B0604020202020204" pitchFamily="34" charset="0"/>
                <a:cs typeface="Arial" panose="020B0604020202020204" pitchFamily="34" charset="0"/>
              </a:rPr>
              <a:t>c</a:t>
            </a:r>
            <a:r>
              <a:rPr lang="ru-RU"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sealed suspension</a:t>
            </a:r>
            <a:r>
              <a:rPr lang="ru-RU" sz="1600" dirty="0" smtClean="0">
                <a:latin typeface="Arial" panose="020B0604020202020204" pitchFamily="34" charset="0"/>
                <a:cs typeface="Arial" panose="020B0604020202020204" pitchFamily="34" charset="0"/>
              </a:rPr>
              <a:t>; </a:t>
            </a:r>
            <a:endParaRPr lang="ru-RU" sz="1600" dirty="0">
              <a:latin typeface="Arial" panose="020B0604020202020204" pitchFamily="34" charset="0"/>
              <a:cs typeface="Arial" panose="020B0604020202020204" pitchFamily="34" charset="0"/>
            </a:endParaRPr>
          </a:p>
          <a:p>
            <a:pPr marL="0" indent="0" algn="just">
              <a:buNone/>
            </a:pPr>
            <a:endParaRPr lang="ru-RU" sz="1600" dirty="0">
              <a:latin typeface="Arial" panose="020B0604020202020204" pitchFamily="34" charset="0"/>
              <a:cs typeface="Arial" panose="020B0604020202020204" pitchFamily="34" charset="0"/>
            </a:endParaRPr>
          </a:p>
          <a:p>
            <a:pPr marL="0" indent="0" algn="just">
              <a:buNone/>
            </a:pPr>
            <a:endParaRPr lang="ru-RU" sz="1600" dirty="0">
              <a:latin typeface="Arial" panose="020B0604020202020204" pitchFamily="34" charset="0"/>
              <a:cs typeface="Arial" panose="020B0604020202020204" pitchFamily="34" charset="0"/>
            </a:endParaRPr>
          </a:p>
          <a:p>
            <a:pPr marL="0" indent="0" algn="just">
              <a:buNone/>
            </a:pPr>
            <a:endParaRPr lang="ru-RU" sz="1600" dirty="0">
              <a:latin typeface="Arial" panose="020B0604020202020204" pitchFamily="34" charset="0"/>
              <a:cs typeface="Arial" panose="020B0604020202020204" pitchFamily="34" charset="0"/>
            </a:endParaRPr>
          </a:p>
          <a:p>
            <a:pPr marL="0" indent="0" algn="just">
              <a:buNone/>
            </a:pPr>
            <a:r>
              <a:rPr lang="ru-RU" sz="1600" dirty="0">
                <a:latin typeface="Arial" panose="020B0604020202020204" pitchFamily="34" charset="0"/>
                <a:cs typeface="Arial" panose="020B0604020202020204" pitchFamily="34" charset="0"/>
              </a:rPr>
              <a:t>1 – </a:t>
            </a:r>
            <a:r>
              <a:rPr lang="en-US" sz="1600" dirty="0">
                <a:latin typeface="Arial" panose="020B0604020202020204" pitchFamily="34" charset="0"/>
                <a:cs typeface="Arial" panose="020B0604020202020204" pitchFamily="34" charset="0"/>
              </a:rPr>
              <a:t>shroud shell</a:t>
            </a:r>
            <a:r>
              <a:rPr lang="ru-RU" sz="1600" dirty="0" smtClean="0">
                <a:latin typeface="Arial" panose="020B0604020202020204" pitchFamily="34" charset="0"/>
                <a:cs typeface="Arial" panose="020B0604020202020204" pitchFamily="34" charset="0"/>
              </a:rPr>
              <a:t>; </a:t>
            </a:r>
            <a:endParaRPr lang="ru-RU" sz="1600" dirty="0">
              <a:latin typeface="Arial" panose="020B0604020202020204" pitchFamily="34" charset="0"/>
              <a:cs typeface="Arial" panose="020B0604020202020204" pitchFamily="34" charset="0"/>
            </a:endParaRPr>
          </a:p>
          <a:p>
            <a:pPr marL="0" indent="0" algn="just">
              <a:buNone/>
            </a:pPr>
            <a:r>
              <a:rPr lang="ru-RU" sz="1600" dirty="0">
                <a:latin typeface="Arial" panose="020B0604020202020204" pitchFamily="34" charset="0"/>
                <a:cs typeface="Arial" panose="020B0604020202020204" pitchFamily="34" charset="0"/>
              </a:rPr>
              <a:t>2 – </a:t>
            </a:r>
            <a:r>
              <a:rPr lang="en-US" sz="1600" dirty="0" err="1">
                <a:latin typeface="Arial" panose="020B0604020202020204" pitchFamily="34" charset="0"/>
                <a:cs typeface="Arial" panose="020B0604020202020204" pitchFamily="34" charset="0"/>
              </a:rPr>
              <a:t>thermoinsulation</a:t>
            </a:r>
            <a:r>
              <a:rPr lang="en-US" sz="1600" dirty="0">
                <a:latin typeface="Arial" panose="020B0604020202020204" pitchFamily="34" charset="0"/>
                <a:cs typeface="Arial" panose="020B0604020202020204" pitchFamily="34" charset="0"/>
              </a:rPr>
              <a:t> </a:t>
            </a:r>
            <a:r>
              <a:rPr lang="ru-RU" sz="1600" dirty="0">
                <a:latin typeface="Arial" panose="020B0604020202020204" pitchFamily="34" charset="0"/>
                <a:cs typeface="Arial" panose="020B0604020202020204" pitchFamily="34" charset="0"/>
              </a:rPr>
              <a:t>(</a:t>
            </a:r>
            <a:r>
              <a:rPr lang="en-US" sz="1600" dirty="0" smtClean="0">
                <a:latin typeface="Arial" panose="020B0604020202020204" pitchFamily="34" charset="0"/>
                <a:cs typeface="Arial" panose="020B0604020202020204" pitchFamily="34" charset="0"/>
              </a:rPr>
              <a:t>gas</a:t>
            </a:r>
            <a:r>
              <a:rPr lang="ru-RU" sz="1600" dirty="0" smtClean="0">
                <a:latin typeface="Arial" panose="020B0604020202020204" pitchFamily="34" charset="0"/>
                <a:cs typeface="Arial" panose="020B0604020202020204" pitchFamily="34" charset="0"/>
              </a:rPr>
              <a:t>);</a:t>
            </a:r>
            <a:endParaRPr lang="ru-RU" sz="1600" dirty="0">
              <a:latin typeface="Arial" panose="020B0604020202020204" pitchFamily="34" charset="0"/>
              <a:cs typeface="Arial" panose="020B0604020202020204" pitchFamily="34" charset="0"/>
            </a:endParaRPr>
          </a:p>
          <a:p>
            <a:pPr marL="0" indent="0" algn="just">
              <a:buNone/>
            </a:pPr>
            <a:r>
              <a:rPr lang="ru-RU" sz="1600" dirty="0">
                <a:latin typeface="Arial" panose="020B0604020202020204" pitchFamily="34" charset="0"/>
                <a:cs typeface="Arial" panose="020B0604020202020204" pitchFamily="34" charset="0"/>
              </a:rPr>
              <a:t>3 – </a:t>
            </a:r>
            <a:r>
              <a:rPr lang="en-US" sz="1600" dirty="0">
                <a:latin typeface="Arial" panose="020B0604020202020204" pitchFamily="34" charset="0"/>
                <a:cs typeface="Arial" panose="020B0604020202020204" pitchFamily="34" charset="0"/>
              </a:rPr>
              <a:t>cassettes with samples of construction materials</a:t>
            </a:r>
            <a:r>
              <a:rPr lang="ru-RU" sz="1600" dirty="0" smtClean="0">
                <a:latin typeface="Arial" panose="020B0604020202020204" pitchFamily="34" charset="0"/>
                <a:cs typeface="Arial" panose="020B0604020202020204" pitchFamily="34" charset="0"/>
              </a:rPr>
              <a:t>; </a:t>
            </a:r>
          </a:p>
          <a:p>
            <a:pPr marL="0" indent="0" algn="just">
              <a:buNone/>
            </a:pPr>
            <a:r>
              <a:rPr lang="ru-RU" sz="1600" dirty="0" smtClean="0">
                <a:latin typeface="Arial" panose="020B0604020202020204" pitchFamily="34" charset="0"/>
                <a:cs typeface="Arial" panose="020B0604020202020204" pitchFamily="34" charset="0"/>
              </a:rPr>
              <a:t>4 – </a:t>
            </a:r>
            <a:r>
              <a:rPr lang="en-US" sz="1600" dirty="0" err="1">
                <a:latin typeface="Arial" panose="020B0604020202020204" pitchFamily="34" charset="0"/>
                <a:cs typeface="Arial" panose="020B0604020202020204" pitchFamily="34" charset="0"/>
              </a:rPr>
              <a:t>nonpressurized</a:t>
            </a:r>
            <a:r>
              <a:rPr lang="ru-RU" sz="1600"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b</a:t>
            </a:r>
            <a:r>
              <a:rPr lang="ru-RU" sz="1600"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and</a:t>
            </a:r>
            <a:r>
              <a:rPr lang="ru-RU" sz="1600"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sealed (c) </a:t>
            </a:r>
            <a:r>
              <a:rPr lang="en-US" sz="1600" dirty="0">
                <a:latin typeface="Arial" panose="020B0604020202020204" pitchFamily="34" charset="0"/>
                <a:cs typeface="Arial" panose="020B0604020202020204" pitchFamily="34" charset="0"/>
              </a:rPr>
              <a:t>container</a:t>
            </a:r>
            <a:r>
              <a:rPr lang="ru-RU" sz="1600" dirty="0" smtClean="0">
                <a:latin typeface="Arial" panose="020B0604020202020204" pitchFamily="34" charset="0"/>
                <a:cs typeface="Arial" panose="020B0604020202020204" pitchFamily="34" charset="0"/>
              </a:rPr>
              <a:t>;</a:t>
            </a:r>
            <a:endParaRPr lang="ru-RU" sz="1600" dirty="0">
              <a:latin typeface="Arial" panose="020B0604020202020204" pitchFamily="34" charset="0"/>
              <a:cs typeface="Arial" panose="020B0604020202020204" pitchFamily="34" charset="0"/>
            </a:endParaRPr>
          </a:p>
        </p:txBody>
      </p:sp>
      <p:sp>
        <p:nvSpPr>
          <p:cNvPr id="10" name="Заголовок 1"/>
          <p:cNvSpPr>
            <a:spLocks noGrp="1"/>
          </p:cNvSpPr>
          <p:nvPr>
            <p:ph type="title"/>
          </p:nvPr>
        </p:nvSpPr>
        <p:spPr>
          <a:xfrm>
            <a:off x="1752167" y="192218"/>
            <a:ext cx="7010400" cy="695326"/>
          </a:xfrm>
        </p:spPr>
        <p:txBody>
          <a:bodyPr rtlCol="0">
            <a:normAutofit/>
          </a:bodyPr>
          <a:lstStyle/>
          <a:p>
            <a:pPr algn="l" eaLnBrk="1" fontAlgn="auto" hangingPunct="1">
              <a:spcAft>
                <a:spcPts val="0"/>
              </a:spcAft>
              <a:defRPr/>
            </a:pPr>
            <a:r>
              <a:rPr lang="en-US" sz="2400" b="1" dirty="0" smtClean="0">
                <a:solidFill>
                  <a:srgbClr val="155A9E"/>
                </a:solidFill>
                <a:latin typeface="Arial" pitchFamily="34" charset="0"/>
                <a:cs typeface="Arial" pitchFamily="34" charset="0"/>
              </a:rPr>
              <a:t>Material test rig</a:t>
            </a:r>
            <a:endParaRPr lang="ru-RU" sz="2400" b="1" dirty="0">
              <a:solidFill>
                <a:srgbClr val="114EA7"/>
              </a:solidFill>
              <a:latin typeface="Arial" pitchFamily="34" charset="0"/>
              <a:cs typeface="Arial" pitchFamily="34" charset="0"/>
            </a:endParaRPr>
          </a:p>
        </p:txBody>
      </p:sp>
      <p:pic>
        <p:nvPicPr>
          <p:cNvPr id="12" name="Объект 11"/>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226904" y="1190625"/>
            <a:ext cx="5335696" cy="5046909"/>
          </a:xfrm>
          <a:prstGeom prst="rect">
            <a:avLst/>
          </a:prstGeom>
        </p:spPr>
      </p:pic>
      <p:cxnSp>
        <p:nvCxnSpPr>
          <p:cNvPr id="13" name="Прямая соединительная линия 12"/>
          <p:cNvCxnSpPr/>
          <p:nvPr/>
        </p:nvCxnSpPr>
        <p:spPr>
          <a:xfrm flipV="1">
            <a:off x="1310301" y="1532709"/>
            <a:ext cx="490361" cy="247241"/>
          </a:xfrm>
          <a:prstGeom prst="line">
            <a:avLst/>
          </a:prstGeom>
          <a:ln w="19050"/>
        </p:spPr>
        <p:style>
          <a:lnRef idx="1">
            <a:schemeClr val="dk1"/>
          </a:lnRef>
          <a:fillRef idx="0">
            <a:schemeClr val="dk1"/>
          </a:fillRef>
          <a:effectRef idx="0">
            <a:schemeClr val="dk1"/>
          </a:effectRef>
          <a:fontRef idx="minor">
            <a:schemeClr val="tx1"/>
          </a:fontRef>
        </p:style>
      </p:cxnSp>
      <p:cxnSp>
        <p:nvCxnSpPr>
          <p:cNvPr id="16" name="Прямая соединительная линия 15"/>
          <p:cNvCxnSpPr/>
          <p:nvPr/>
        </p:nvCxnSpPr>
        <p:spPr>
          <a:xfrm>
            <a:off x="1991162" y="1532708"/>
            <a:ext cx="632625" cy="247241"/>
          </a:xfrm>
          <a:prstGeom prst="line">
            <a:avLst/>
          </a:prstGeom>
          <a:ln w="19050"/>
        </p:spPr>
        <p:style>
          <a:lnRef idx="1">
            <a:schemeClr val="dk1"/>
          </a:lnRef>
          <a:fillRef idx="0">
            <a:schemeClr val="dk1"/>
          </a:fillRef>
          <a:effectRef idx="0">
            <a:schemeClr val="dk1"/>
          </a:effectRef>
          <a:fontRef idx="minor">
            <a:schemeClr val="tx1"/>
          </a:fontRef>
        </p:style>
      </p:cxnSp>
      <p:cxnSp>
        <p:nvCxnSpPr>
          <p:cNvPr id="20" name="Прямая соединительная линия 19"/>
          <p:cNvCxnSpPr/>
          <p:nvPr/>
        </p:nvCxnSpPr>
        <p:spPr>
          <a:xfrm flipV="1">
            <a:off x="1555481" y="2325189"/>
            <a:ext cx="245181" cy="129677"/>
          </a:xfrm>
          <a:prstGeom prst="line">
            <a:avLst/>
          </a:prstGeom>
          <a:ln w="19050"/>
        </p:spPr>
        <p:style>
          <a:lnRef idx="1">
            <a:schemeClr val="dk1"/>
          </a:lnRef>
          <a:fillRef idx="0">
            <a:schemeClr val="dk1"/>
          </a:fillRef>
          <a:effectRef idx="0">
            <a:schemeClr val="dk1"/>
          </a:effectRef>
          <a:fontRef idx="minor">
            <a:schemeClr val="tx1"/>
          </a:fontRef>
        </p:style>
      </p:cxnSp>
      <p:cxnSp>
        <p:nvCxnSpPr>
          <p:cNvPr id="22" name="Прямая соединительная линия 21"/>
          <p:cNvCxnSpPr/>
          <p:nvPr/>
        </p:nvCxnSpPr>
        <p:spPr>
          <a:xfrm flipV="1">
            <a:off x="878888" y="3640183"/>
            <a:ext cx="921774" cy="478163"/>
          </a:xfrm>
          <a:prstGeom prst="line">
            <a:avLst/>
          </a:prstGeom>
          <a:ln w="19050"/>
        </p:spPr>
        <p:style>
          <a:lnRef idx="1">
            <a:schemeClr val="dk1"/>
          </a:lnRef>
          <a:fillRef idx="0">
            <a:schemeClr val="dk1"/>
          </a:fillRef>
          <a:effectRef idx="0">
            <a:schemeClr val="dk1"/>
          </a:effectRef>
          <a:fontRef idx="minor">
            <a:schemeClr val="tx1"/>
          </a:fontRef>
        </p:style>
      </p:cxnSp>
      <p:cxnSp>
        <p:nvCxnSpPr>
          <p:cNvPr id="24" name="Прямая соединительная линия 23"/>
          <p:cNvCxnSpPr/>
          <p:nvPr/>
        </p:nvCxnSpPr>
        <p:spPr>
          <a:xfrm>
            <a:off x="1991162" y="3626167"/>
            <a:ext cx="903590" cy="405902"/>
          </a:xfrm>
          <a:prstGeom prst="line">
            <a:avLst/>
          </a:prstGeom>
          <a:ln w="19050"/>
        </p:spPr>
        <p:style>
          <a:lnRef idx="1">
            <a:schemeClr val="dk1"/>
          </a:lnRef>
          <a:fillRef idx="0">
            <a:schemeClr val="dk1"/>
          </a:fillRef>
          <a:effectRef idx="0">
            <a:schemeClr val="dk1"/>
          </a:effectRef>
          <a:fontRef idx="minor">
            <a:schemeClr val="tx1"/>
          </a:fontRef>
        </p:style>
      </p:cxnSp>
      <p:cxnSp>
        <p:nvCxnSpPr>
          <p:cNvPr id="26" name="Прямая соединительная линия 25"/>
          <p:cNvCxnSpPr/>
          <p:nvPr/>
        </p:nvCxnSpPr>
        <p:spPr>
          <a:xfrm>
            <a:off x="2055223" y="2325189"/>
            <a:ext cx="252251" cy="129678"/>
          </a:xfrm>
          <a:prstGeom prst="line">
            <a:avLst/>
          </a:prstGeom>
          <a:ln w="19050"/>
        </p:spPr>
        <p:style>
          <a:lnRef idx="1">
            <a:schemeClr val="dk1"/>
          </a:lnRef>
          <a:fillRef idx="0">
            <a:schemeClr val="dk1"/>
          </a:fillRef>
          <a:effectRef idx="0">
            <a:schemeClr val="dk1"/>
          </a:effectRef>
          <a:fontRef idx="minor">
            <a:schemeClr val="tx1"/>
          </a:fontRef>
        </p:style>
      </p:cxnSp>
      <p:cxnSp>
        <p:nvCxnSpPr>
          <p:cNvPr id="29" name="Прямая соединительная линия 28"/>
          <p:cNvCxnSpPr/>
          <p:nvPr/>
        </p:nvCxnSpPr>
        <p:spPr>
          <a:xfrm>
            <a:off x="1991162" y="2454866"/>
            <a:ext cx="497244" cy="429577"/>
          </a:xfrm>
          <a:prstGeom prst="line">
            <a:avLst/>
          </a:prstGeom>
          <a:ln w="19050"/>
        </p:spPr>
        <p:style>
          <a:lnRef idx="1">
            <a:schemeClr val="dk1"/>
          </a:lnRef>
          <a:fillRef idx="0">
            <a:schemeClr val="dk1"/>
          </a:fillRef>
          <a:effectRef idx="0">
            <a:schemeClr val="dk1"/>
          </a:effectRef>
          <a:fontRef idx="minor">
            <a:schemeClr val="tx1"/>
          </a:fontRef>
        </p:style>
      </p:cxnSp>
      <p:cxnSp>
        <p:nvCxnSpPr>
          <p:cNvPr id="37" name="Прямая соединительная линия 36"/>
          <p:cNvCxnSpPr/>
          <p:nvPr/>
        </p:nvCxnSpPr>
        <p:spPr>
          <a:xfrm flipV="1">
            <a:off x="3338513" y="4117733"/>
            <a:ext cx="419100" cy="123621"/>
          </a:xfrm>
          <a:prstGeom prst="line">
            <a:avLst/>
          </a:prstGeom>
          <a:ln w="19050"/>
        </p:spPr>
        <p:style>
          <a:lnRef idx="1">
            <a:schemeClr val="dk1"/>
          </a:lnRef>
          <a:fillRef idx="0">
            <a:schemeClr val="dk1"/>
          </a:fillRef>
          <a:effectRef idx="0">
            <a:schemeClr val="dk1"/>
          </a:effectRef>
          <a:fontRef idx="minor">
            <a:schemeClr val="tx1"/>
          </a:fontRef>
        </p:style>
      </p:cxnSp>
      <p:cxnSp>
        <p:nvCxnSpPr>
          <p:cNvPr id="38" name="Прямая соединительная линия 37"/>
          <p:cNvCxnSpPr/>
          <p:nvPr/>
        </p:nvCxnSpPr>
        <p:spPr>
          <a:xfrm>
            <a:off x="4000500" y="4117733"/>
            <a:ext cx="833438" cy="61810"/>
          </a:xfrm>
          <a:prstGeom prst="line">
            <a:avLst/>
          </a:prstGeom>
          <a:ln w="19050"/>
        </p:spPr>
        <p:style>
          <a:lnRef idx="1">
            <a:schemeClr val="dk1"/>
          </a:lnRef>
          <a:fillRef idx="0">
            <a:schemeClr val="dk1"/>
          </a:fillRef>
          <a:effectRef idx="0">
            <a:schemeClr val="dk1"/>
          </a:effectRef>
          <a:fontRef idx="minor">
            <a:schemeClr val="tx1"/>
          </a:fontRef>
        </p:style>
      </p:cxnSp>
      <p:sp>
        <p:nvSpPr>
          <p:cNvPr id="43" name="TextBox 42"/>
          <p:cNvSpPr txBox="1"/>
          <p:nvPr/>
        </p:nvSpPr>
        <p:spPr>
          <a:xfrm>
            <a:off x="1739459" y="1299294"/>
            <a:ext cx="312906" cy="369332"/>
          </a:xfrm>
          <a:prstGeom prst="rect">
            <a:avLst/>
          </a:prstGeom>
          <a:noFill/>
        </p:spPr>
        <p:txBody>
          <a:bodyPr wrap="none" rtlCol="0">
            <a:spAutoFit/>
          </a:bodyPr>
          <a:lstStyle/>
          <a:p>
            <a:r>
              <a:rPr lang="ru-RU" dirty="0"/>
              <a:t>1</a:t>
            </a:r>
            <a:endParaRPr lang="en-US" dirty="0"/>
          </a:p>
        </p:txBody>
      </p:sp>
      <p:sp>
        <p:nvSpPr>
          <p:cNvPr id="44" name="TextBox 43"/>
          <p:cNvSpPr txBox="1"/>
          <p:nvPr/>
        </p:nvSpPr>
        <p:spPr>
          <a:xfrm>
            <a:off x="1752167" y="2100406"/>
            <a:ext cx="312906" cy="369332"/>
          </a:xfrm>
          <a:prstGeom prst="rect">
            <a:avLst/>
          </a:prstGeom>
          <a:noFill/>
        </p:spPr>
        <p:txBody>
          <a:bodyPr wrap="none" rtlCol="0">
            <a:spAutoFit/>
          </a:bodyPr>
          <a:lstStyle/>
          <a:p>
            <a:r>
              <a:rPr lang="ru-RU" dirty="0"/>
              <a:t>2</a:t>
            </a:r>
            <a:endParaRPr lang="en-US" dirty="0"/>
          </a:p>
        </p:txBody>
      </p:sp>
      <p:sp>
        <p:nvSpPr>
          <p:cNvPr id="45" name="TextBox 44"/>
          <p:cNvSpPr txBox="1"/>
          <p:nvPr/>
        </p:nvSpPr>
        <p:spPr>
          <a:xfrm>
            <a:off x="1739459" y="3365301"/>
            <a:ext cx="312906" cy="369332"/>
          </a:xfrm>
          <a:prstGeom prst="rect">
            <a:avLst/>
          </a:prstGeom>
          <a:noFill/>
        </p:spPr>
        <p:txBody>
          <a:bodyPr wrap="none" rtlCol="0">
            <a:spAutoFit/>
          </a:bodyPr>
          <a:lstStyle/>
          <a:p>
            <a:r>
              <a:rPr lang="ru-RU" dirty="0"/>
              <a:t>3</a:t>
            </a:r>
            <a:endParaRPr lang="en-US" dirty="0"/>
          </a:p>
        </p:txBody>
      </p:sp>
      <p:sp>
        <p:nvSpPr>
          <p:cNvPr id="46" name="TextBox 45"/>
          <p:cNvSpPr txBox="1"/>
          <p:nvPr/>
        </p:nvSpPr>
        <p:spPr>
          <a:xfrm>
            <a:off x="3696410" y="3808222"/>
            <a:ext cx="312906" cy="369332"/>
          </a:xfrm>
          <a:prstGeom prst="rect">
            <a:avLst/>
          </a:prstGeom>
          <a:noFill/>
        </p:spPr>
        <p:txBody>
          <a:bodyPr wrap="none" rtlCol="0">
            <a:spAutoFit/>
          </a:bodyPr>
          <a:lstStyle/>
          <a:p>
            <a:r>
              <a:rPr lang="ru-RU" dirty="0"/>
              <a:t>4</a:t>
            </a:r>
            <a:endParaRPr lang="en-US" dirty="0"/>
          </a:p>
        </p:txBody>
      </p:sp>
      <p:sp>
        <p:nvSpPr>
          <p:cNvPr id="47" name="TextBox 46"/>
          <p:cNvSpPr txBox="1"/>
          <p:nvPr/>
        </p:nvSpPr>
        <p:spPr>
          <a:xfrm>
            <a:off x="722435" y="6327750"/>
            <a:ext cx="312906" cy="369332"/>
          </a:xfrm>
          <a:prstGeom prst="rect">
            <a:avLst/>
          </a:prstGeom>
          <a:solidFill>
            <a:schemeClr val="bg1"/>
          </a:solidFill>
        </p:spPr>
        <p:txBody>
          <a:bodyPr wrap="none" rtlCol="0">
            <a:spAutoFit/>
          </a:bodyPr>
          <a:lstStyle/>
          <a:p>
            <a:r>
              <a:rPr lang="en-US" dirty="0"/>
              <a:t>a</a:t>
            </a:r>
          </a:p>
        </p:txBody>
      </p:sp>
      <p:sp>
        <p:nvSpPr>
          <p:cNvPr id="48" name="TextBox 47"/>
          <p:cNvSpPr txBox="1"/>
          <p:nvPr/>
        </p:nvSpPr>
        <p:spPr>
          <a:xfrm>
            <a:off x="2756858" y="6327750"/>
            <a:ext cx="367342" cy="369332"/>
          </a:xfrm>
          <a:prstGeom prst="rect">
            <a:avLst/>
          </a:prstGeom>
          <a:solidFill>
            <a:schemeClr val="bg1"/>
          </a:solidFill>
        </p:spPr>
        <p:txBody>
          <a:bodyPr wrap="square" rtlCol="0">
            <a:spAutoFit/>
          </a:bodyPr>
          <a:lstStyle/>
          <a:p>
            <a:r>
              <a:rPr lang="en-US" dirty="0"/>
              <a:t>b</a:t>
            </a:r>
          </a:p>
        </p:txBody>
      </p:sp>
      <p:sp>
        <p:nvSpPr>
          <p:cNvPr id="49" name="TextBox 48"/>
          <p:cNvSpPr txBox="1"/>
          <p:nvPr/>
        </p:nvSpPr>
        <p:spPr>
          <a:xfrm>
            <a:off x="4684147" y="6328114"/>
            <a:ext cx="323140" cy="368968"/>
          </a:xfrm>
          <a:prstGeom prst="rect">
            <a:avLst/>
          </a:prstGeom>
          <a:solidFill>
            <a:schemeClr val="bg1"/>
          </a:solidFill>
        </p:spPr>
        <p:txBody>
          <a:bodyPr wrap="square" rtlCol="0">
            <a:spAutoFit/>
          </a:bodyPr>
          <a:lstStyle/>
          <a:p>
            <a:r>
              <a:rPr lang="en-US" dirty="0" smtClean="0"/>
              <a:t>c</a:t>
            </a:r>
            <a:endParaRPr lang="en-US" dirty="0"/>
          </a:p>
        </p:txBody>
      </p:sp>
      <p:sp>
        <p:nvSpPr>
          <p:cNvPr id="52" name="Номер слайда 7"/>
          <p:cNvSpPr>
            <a:spLocks noGrp="1"/>
          </p:cNvSpPr>
          <p:nvPr>
            <p:ph type="sldNum" sz="quarter" idx="12"/>
          </p:nvPr>
        </p:nvSpPr>
        <p:spPr>
          <a:xfrm>
            <a:off x="6810375" y="6426200"/>
            <a:ext cx="2133600" cy="365125"/>
          </a:xfrm>
          <a:noFill/>
          <a:ln>
            <a:noFill/>
          </a:ln>
        </p:spPr>
        <p:txBody>
          <a:bodyPr/>
          <a:lstStyle/>
          <a:p>
            <a:fld id="{12960721-D06D-47F3-ACE1-F170DD0F222F}" type="slidenum">
              <a:rPr lang="en-US" sz="1800" smtClean="0">
                <a:ln>
                  <a:solidFill>
                    <a:schemeClr val="tx2"/>
                  </a:solidFill>
                </a:ln>
                <a:solidFill>
                  <a:schemeClr val="tx2"/>
                </a:solidFill>
                <a:latin typeface="Arial" panose="020B0604020202020204" pitchFamily="34" charset="0"/>
              </a:rPr>
              <a:t>7</a:t>
            </a:fld>
            <a:endParaRPr lang="en-US" sz="1800" dirty="0">
              <a:ln>
                <a:solidFill>
                  <a:schemeClr val="tx2"/>
                </a:solidFill>
              </a:ln>
              <a:solidFill>
                <a:schemeClr val="tx2"/>
              </a:solidFill>
              <a:latin typeface="Arial" panose="020B0604020202020204" pitchFamily="34" charset="0"/>
            </a:endParaRPr>
          </a:p>
        </p:txBody>
      </p:sp>
    </p:spTree>
    <p:extLst>
      <p:ext uri="{BB962C8B-B14F-4D97-AF65-F5344CB8AC3E}">
        <p14:creationId xmlns:p14="http://schemas.microsoft.com/office/powerpoint/2010/main" val="18461534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Объект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9629" y="1169435"/>
            <a:ext cx="1591033" cy="5592455"/>
          </a:xfrm>
        </p:spPr>
      </p:pic>
      <p:sp>
        <p:nvSpPr>
          <p:cNvPr id="6" name="Заголовок 1"/>
          <p:cNvSpPr>
            <a:spLocks noGrp="1"/>
          </p:cNvSpPr>
          <p:nvPr>
            <p:ph type="title"/>
          </p:nvPr>
        </p:nvSpPr>
        <p:spPr>
          <a:xfrm>
            <a:off x="1800662" y="207050"/>
            <a:ext cx="7010400" cy="695326"/>
          </a:xfrm>
        </p:spPr>
        <p:txBody>
          <a:bodyPr rtlCol="0">
            <a:normAutofit/>
          </a:bodyPr>
          <a:lstStyle/>
          <a:p>
            <a:pPr algn="l" eaLnBrk="1" fontAlgn="auto" hangingPunct="1">
              <a:spcAft>
                <a:spcPts val="0"/>
              </a:spcAft>
              <a:defRPr/>
            </a:pPr>
            <a:r>
              <a:rPr lang="en-US" sz="2400" b="1" dirty="0" smtClean="0">
                <a:solidFill>
                  <a:srgbClr val="155A9E"/>
                </a:solidFill>
                <a:latin typeface="Arial" pitchFamily="34" charset="0"/>
                <a:cs typeface="Arial" pitchFamily="34" charset="0"/>
              </a:rPr>
              <a:t>Test loop channel</a:t>
            </a:r>
            <a:endParaRPr lang="ru-RU" sz="2400" b="1" dirty="0">
              <a:solidFill>
                <a:srgbClr val="114EA7"/>
              </a:solidFill>
              <a:latin typeface="Arial" pitchFamily="34" charset="0"/>
              <a:cs typeface="Arial" pitchFamily="34" charset="0"/>
            </a:endParaRPr>
          </a:p>
        </p:txBody>
      </p:sp>
      <p:pic>
        <p:nvPicPr>
          <p:cNvPr id="10" name="Рисунок 9"/>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5400000">
            <a:off x="3647974" y="1150629"/>
            <a:ext cx="3617147" cy="3215878"/>
          </a:xfrm>
          <a:prstGeom prst="rect">
            <a:avLst/>
          </a:prstGeom>
        </p:spPr>
      </p:pic>
      <p:cxnSp>
        <p:nvCxnSpPr>
          <p:cNvPr id="13" name="Прямая соединительная линия 12"/>
          <p:cNvCxnSpPr>
            <a:endCxn id="38" idx="1"/>
          </p:cNvCxnSpPr>
          <p:nvPr/>
        </p:nvCxnSpPr>
        <p:spPr>
          <a:xfrm>
            <a:off x="1454331" y="4537568"/>
            <a:ext cx="945931" cy="497895"/>
          </a:xfrm>
          <a:prstGeom prst="line">
            <a:avLst/>
          </a:prstGeom>
          <a:ln w="19050"/>
        </p:spPr>
        <p:style>
          <a:lnRef idx="1">
            <a:schemeClr val="dk1"/>
          </a:lnRef>
          <a:fillRef idx="0">
            <a:schemeClr val="dk1"/>
          </a:fillRef>
          <a:effectRef idx="0">
            <a:schemeClr val="dk1"/>
          </a:effectRef>
          <a:fontRef idx="minor">
            <a:schemeClr val="tx1"/>
          </a:fontRef>
        </p:style>
      </p:cxnSp>
      <p:cxnSp>
        <p:nvCxnSpPr>
          <p:cNvPr id="21" name="Прямая соединительная линия 20"/>
          <p:cNvCxnSpPr>
            <a:endCxn id="35" idx="1"/>
          </p:cNvCxnSpPr>
          <p:nvPr/>
        </p:nvCxnSpPr>
        <p:spPr>
          <a:xfrm>
            <a:off x="1657976" y="1292270"/>
            <a:ext cx="744482" cy="353915"/>
          </a:xfrm>
          <a:prstGeom prst="line">
            <a:avLst/>
          </a:prstGeom>
          <a:ln w="19050"/>
        </p:spPr>
        <p:style>
          <a:lnRef idx="1">
            <a:schemeClr val="dk1"/>
          </a:lnRef>
          <a:fillRef idx="0">
            <a:schemeClr val="dk1"/>
          </a:fillRef>
          <a:effectRef idx="0">
            <a:schemeClr val="dk1"/>
          </a:effectRef>
          <a:fontRef idx="minor">
            <a:schemeClr val="tx1"/>
          </a:fontRef>
        </p:style>
      </p:cxnSp>
      <p:cxnSp>
        <p:nvCxnSpPr>
          <p:cNvPr id="22" name="Прямая соединительная линия 21"/>
          <p:cNvCxnSpPr>
            <a:endCxn id="37" idx="1"/>
          </p:cNvCxnSpPr>
          <p:nvPr/>
        </p:nvCxnSpPr>
        <p:spPr>
          <a:xfrm>
            <a:off x="1005145" y="3483932"/>
            <a:ext cx="1395118" cy="589822"/>
          </a:xfrm>
          <a:prstGeom prst="line">
            <a:avLst/>
          </a:prstGeom>
          <a:ln w="19050"/>
        </p:spPr>
        <p:style>
          <a:lnRef idx="1">
            <a:schemeClr val="dk1"/>
          </a:lnRef>
          <a:fillRef idx="0">
            <a:schemeClr val="dk1"/>
          </a:fillRef>
          <a:effectRef idx="0">
            <a:schemeClr val="dk1"/>
          </a:effectRef>
          <a:fontRef idx="minor">
            <a:schemeClr val="tx1"/>
          </a:fontRef>
        </p:style>
      </p:cxnSp>
      <p:cxnSp>
        <p:nvCxnSpPr>
          <p:cNvPr id="25" name="Прямая соединительная линия 24"/>
          <p:cNvCxnSpPr>
            <a:endCxn id="36" idx="1"/>
          </p:cNvCxnSpPr>
          <p:nvPr/>
        </p:nvCxnSpPr>
        <p:spPr>
          <a:xfrm>
            <a:off x="1719394" y="2610640"/>
            <a:ext cx="683064" cy="197504"/>
          </a:xfrm>
          <a:prstGeom prst="line">
            <a:avLst/>
          </a:prstGeom>
          <a:ln w="19050"/>
        </p:spPr>
        <p:style>
          <a:lnRef idx="1">
            <a:schemeClr val="dk1"/>
          </a:lnRef>
          <a:fillRef idx="0">
            <a:schemeClr val="dk1"/>
          </a:fillRef>
          <a:effectRef idx="0">
            <a:schemeClr val="dk1"/>
          </a:effectRef>
          <a:fontRef idx="minor">
            <a:schemeClr val="tx1"/>
          </a:fontRef>
        </p:style>
      </p:cxnSp>
      <p:sp>
        <p:nvSpPr>
          <p:cNvPr id="34" name="Содержимое 2"/>
          <p:cNvSpPr txBox="1">
            <a:spLocks/>
          </p:cNvSpPr>
          <p:nvPr/>
        </p:nvSpPr>
        <p:spPr bwMode="auto">
          <a:xfrm>
            <a:off x="5231278" y="4537568"/>
            <a:ext cx="4036460" cy="1870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ru-RU" sz="2000" dirty="0">
                <a:latin typeface="Arial" panose="020B0604020202020204" pitchFamily="34" charset="0"/>
                <a:cs typeface="Arial" panose="020B0604020202020204" pitchFamily="34" charset="0"/>
              </a:rPr>
              <a:t>1 – </a:t>
            </a:r>
            <a:r>
              <a:rPr lang="en-US" sz="2000" dirty="0">
                <a:latin typeface="Arial" panose="020B0604020202020204" pitchFamily="34" charset="0"/>
                <a:cs typeface="Arial" panose="020B0604020202020204" pitchFamily="34" charset="0"/>
              </a:rPr>
              <a:t>shroud shell</a:t>
            </a:r>
            <a:r>
              <a:rPr lang="ru-RU" sz="2000" dirty="0" smtClean="0">
                <a:latin typeface="Arial" panose="020B0604020202020204" pitchFamily="34" charset="0"/>
                <a:cs typeface="Arial" panose="020B0604020202020204" pitchFamily="34" charset="0"/>
              </a:rPr>
              <a:t>; </a:t>
            </a:r>
            <a:endParaRPr lang="ru-RU" sz="2000" dirty="0">
              <a:latin typeface="Arial" panose="020B0604020202020204" pitchFamily="34" charset="0"/>
              <a:cs typeface="Arial" panose="020B0604020202020204" pitchFamily="34" charset="0"/>
            </a:endParaRPr>
          </a:p>
          <a:p>
            <a:pPr marL="0" indent="0" algn="just">
              <a:buNone/>
            </a:pPr>
            <a:r>
              <a:rPr lang="ru-RU" sz="2000" dirty="0">
                <a:latin typeface="Arial" panose="020B0604020202020204" pitchFamily="34" charset="0"/>
                <a:cs typeface="Arial" panose="020B0604020202020204" pitchFamily="34" charset="0"/>
              </a:rPr>
              <a:t>2 – </a:t>
            </a:r>
            <a:r>
              <a:rPr lang="en-US" sz="2000" dirty="0" err="1">
                <a:latin typeface="Arial" panose="020B0604020202020204" pitchFamily="34" charset="0"/>
                <a:cs typeface="Arial" panose="020B0604020202020204" pitchFamily="34" charset="0"/>
              </a:rPr>
              <a:t>thermoinsulation</a:t>
            </a:r>
            <a:r>
              <a:rPr lang="en-US" sz="2000" dirty="0">
                <a:latin typeface="Arial" panose="020B0604020202020204" pitchFamily="34" charset="0"/>
                <a:cs typeface="Arial" panose="020B0604020202020204" pitchFamily="34" charset="0"/>
              </a:rPr>
              <a:t> </a:t>
            </a:r>
            <a:r>
              <a:rPr lang="ru-RU" sz="20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gas</a:t>
            </a:r>
            <a:r>
              <a:rPr lang="ru-RU" sz="2000" dirty="0" smtClean="0">
                <a:latin typeface="Arial" panose="020B0604020202020204" pitchFamily="34" charset="0"/>
                <a:cs typeface="Arial" panose="020B0604020202020204" pitchFamily="34" charset="0"/>
              </a:rPr>
              <a:t>);</a:t>
            </a:r>
            <a:endParaRPr lang="ru-RU" sz="2000" dirty="0">
              <a:latin typeface="Arial" panose="020B0604020202020204" pitchFamily="34" charset="0"/>
              <a:cs typeface="Arial" panose="020B0604020202020204" pitchFamily="34" charset="0"/>
            </a:endParaRPr>
          </a:p>
          <a:p>
            <a:pPr marL="0" indent="0" algn="just">
              <a:buNone/>
            </a:pPr>
            <a:r>
              <a:rPr lang="ru-RU" sz="2000" dirty="0">
                <a:latin typeface="Arial" panose="020B0604020202020204" pitchFamily="34" charset="0"/>
                <a:cs typeface="Arial" panose="020B0604020202020204" pitchFamily="34" charset="0"/>
              </a:rPr>
              <a:t>3 – </a:t>
            </a:r>
            <a:r>
              <a:rPr lang="en-US" sz="2000" dirty="0">
                <a:latin typeface="Arial" panose="020B0604020202020204" pitchFamily="34" charset="0"/>
                <a:cs typeface="Arial" panose="020B0604020202020204" pitchFamily="34" charset="0"/>
              </a:rPr>
              <a:t>experimental fuel rod</a:t>
            </a:r>
            <a:r>
              <a:rPr lang="ru-RU" sz="2000" dirty="0" smtClean="0">
                <a:latin typeface="Arial" panose="020B0604020202020204" pitchFamily="34" charset="0"/>
                <a:cs typeface="Arial" panose="020B0604020202020204" pitchFamily="34" charset="0"/>
              </a:rPr>
              <a:t>; </a:t>
            </a:r>
            <a:endParaRPr lang="ru-RU" sz="2000" dirty="0">
              <a:latin typeface="Arial" panose="020B0604020202020204" pitchFamily="34" charset="0"/>
              <a:cs typeface="Arial" panose="020B0604020202020204" pitchFamily="34" charset="0"/>
            </a:endParaRPr>
          </a:p>
          <a:p>
            <a:pPr marL="0" indent="0" algn="just">
              <a:buNone/>
            </a:pPr>
            <a:r>
              <a:rPr lang="ru-RU" sz="2000" dirty="0">
                <a:latin typeface="Arial" panose="020B0604020202020204" pitchFamily="34" charset="0"/>
                <a:cs typeface="Arial" panose="020B0604020202020204" pitchFamily="34" charset="0"/>
              </a:rPr>
              <a:t>4</a:t>
            </a:r>
            <a:r>
              <a:rPr lang="en-US" sz="2000" dirty="0">
                <a:latin typeface="Arial" panose="020B0604020202020204" pitchFamily="34" charset="0"/>
                <a:cs typeface="Arial" panose="020B0604020202020204" pitchFamily="34" charset="0"/>
              </a:rPr>
              <a:t> </a:t>
            </a:r>
            <a:r>
              <a:rPr lang="ru-RU" sz="2000" dirty="0" smtClean="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loop coolant</a:t>
            </a:r>
            <a:r>
              <a:rPr lang="ru-RU" sz="2000" dirty="0" smtClean="0">
                <a:latin typeface="Arial" panose="020B0604020202020204" pitchFamily="34" charset="0"/>
                <a:cs typeface="Arial" panose="020B0604020202020204" pitchFamily="34" charset="0"/>
              </a:rPr>
              <a:t>;</a:t>
            </a:r>
            <a:endParaRPr lang="ru-RU" sz="2000" dirty="0">
              <a:latin typeface="Arial" panose="020B0604020202020204" pitchFamily="34" charset="0"/>
              <a:cs typeface="Arial" panose="020B0604020202020204" pitchFamily="34" charset="0"/>
            </a:endParaRPr>
          </a:p>
          <a:p>
            <a:pPr marL="0" indent="0" algn="just">
              <a:buNone/>
            </a:pPr>
            <a:r>
              <a:rPr lang="ru-RU" sz="2000" dirty="0">
                <a:latin typeface="Arial" panose="020B0604020202020204" pitchFamily="34" charset="0"/>
                <a:cs typeface="Arial" panose="020B0604020202020204" pitchFamily="34" charset="0"/>
              </a:rPr>
              <a:t>5 – </a:t>
            </a:r>
            <a:r>
              <a:rPr lang="en-US" sz="2000" dirty="0">
                <a:latin typeface="Arial" panose="020B0604020202020204" pitchFamily="34" charset="0"/>
                <a:cs typeface="Arial" panose="020B0604020202020204" pitchFamily="34" charset="0"/>
              </a:rPr>
              <a:t>reactor </a:t>
            </a:r>
            <a:r>
              <a:rPr lang="en-US" sz="2000" dirty="0" smtClean="0">
                <a:latin typeface="Arial" panose="020B0604020202020204" pitchFamily="34" charset="0"/>
                <a:cs typeface="Arial" panose="020B0604020202020204" pitchFamily="34" charset="0"/>
              </a:rPr>
              <a:t>coolant</a:t>
            </a:r>
            <a:r>
              <a:rPr lang="en-US" sz="2000" dirty="0">
                <a:latin typeface="Arial" panose="020B0604020202020204" pitchFamily="34" charset="0"/>
                <a:cs typeface="Arial" panose="020B0604020202020204" pitchFamily="34" charset="0"/>
              </a:rPr>
              <a:t>.</a:t>
            </a:r>
            <a:endParaRPr lang="ru-RU" sz="2000" dirty="0">
              <a:latin typeface="Arial" panose="020B0604020202020204" pitchFamily="34" charset="0"/>
              <a:cs typeface="Arial" panose="020B0604020202020204" pitchFamily="34" charset="0"/>
            </a:endParaRPr>
          </a:p>
          <a:p>
            <a:pPr marL="0" indent="0" algn="just">
              <a:buNone/>
            </a:pPr>
            <a:endParaRPr lang="ru-RU" sz="2000" dirty="0">
              <a:latin typeface="Arial" panose="020B0604020202020204" pitchFamily="34" charset="0"/>
              <a:cs typeface="Arial" panose="020B0604020202020204" pitchFamily="34" charset="0"/>
            </a:endParaRPr>
          </a:p>
        </p:txBody>
      </p:sp>
      <p:sp>
        <p:nvSpPr>
          <p:cNvPr id="35" name="TextBox 34"/>
          <p:cNvSpPr txBox="1"/>
          <p:nvPr/>
        </p:nvSpPr>
        <p:spPr>
          <a:xfrm>
            <a:off x="2402458" y="1461519"/>
            <a:ext cx="312906" cy="369332"/>
          </a:xfrm>
          <a:prstGeom prst="rect">
            <a:avLst/>
          </a:prstGeom>
          <a:noFill/>
        </p:spPr>
        <p:txBody>
          <a:bodyPr wrap="none" rtlCol="0">
            <a:spAutoFit/>
          </a:bodyPr>
          <a:lstStyle/>
          <a:p>
            <a:r>
              <a:rPr lang="ru-RU" dirty="0"/>
              <a:t>1</a:t>
            </a:r>
            <a:endParaRPr lang="en-US" dirty="0"/>
          </a:p>
        </p:txBody>
      </p:sp>
      <p:sp>
        <p:nvSpPr>
          <p:cNvPr id="36" name="TextBox 35"/>
          <p:cNvSpPr txBox="1"/>
          <p:nvPr/>
        </p:nvSpPr>
        <p:spPr>
          <a:xfrm>
            <a:off x="2402458" y="2623478"/>
            <a:ext cx="312906" cy="369332"/>
          </a:xfrm>
          <a:prstGeom prst="rect">
            <a:avLst/>
          </a:prstGeom>
          <a:noFill/>
        </p:spPr>
        <p:txBody>
          <a:bodyPr wrap="none" rtlCol="0">
            <a:spAutoFit/>
          </a:bodyPr>
          <a:lstStyle/>
          <a:p>
            <a:r>
              <a:rPr lang="ru-RU" dirty="0"/>
              <a:t>2</a:t>
            </a:r>
            <a:endParaRPr lang="en-US" dirty="0"/>
          </a:p>
        </p:txBody>
      </p:sp>
      <p:sp>
        <p:nvSpPr>
          <p:cNvPr id="37" name="TextBox 36"/>
          <p:cNvSpPr txBox="1"/>
          <p:nvPr/>
        </p:nvSpPr>
        <p:spPr>
          <a:xfrm>
            <a:off x="2400263" y="3889088"/>
            <a:ext cx="312906" cy="369332"/>
          </a:xfrm>
          <a:prstGeom prst="rect">
            <a:avLst/>
          </a:prstGeom>
          <a:noFill/>
        </p:spPr>
        <p:txBody>
          <a:bodyPr wrap="none" rtlCol="0">
            <a:spAutoFit/>
          </a:bodyPr>
          <a:lstStyle/>
          <a:p>
            <a:r>
              <a:rPr lang="ru-RU" dirty="0"/>
              <a:t>3</a:t>
            </a:r>
            <a:endParaRPr lang="en-US" dirty="0"/>
          </a:p>
        </p:txBody>
      </p:sp>
      <p:sp>
        <p:nvSpPr>
          <p:cNvPr id="38" name="TextBox 37"/>
          <p:cNvSpPr txBox="1"/>
          <p:nvPr/>
        </p:nvSpPr>
        <p:spPr>
          <a:xfrm>
            <a:off x="2400262" y="4850797"/>
            <a:ext cx="312906" cy="369332"/>
          </a:xfrm>
          <a:prstGeom prst="rect">
            <a:avLst/>
          </a:prstGeom>
          <a:noFill/>
        </p:spPr>
        <p:txBody>
          <a:bodyPr wrap="none" rtlCol="0">
            <a:spAutoFit/>
          </a:bodyPr>
          <a:lstStyle/>
          <a:p>
            <a:r>
              <a:rPr lang="ru-RU" dirty="0"/>
              <a:t>4</a:t>
            </a:r>
            <a:endParaRPr lang="en-US" dirty="0"/>
          </a:p>
        </p:txBody>
      </p:sp>
      <p:cxnSp>
        <p:nvCxnSpPr>
          <p:cNvPr id="40" name="Прямая соединительная линия 39"/>
          <p:cNvCxnSpPr>
            <a:endCxn id="41" idx="1"/>
          </p:cNvCxnSpPr>
          <p:nvPr/>
        </p:nvCxnSpPr>
        <p:spPr>
          <a:xfrm>
            <a:off x="1371600" y="5659964"/>
            <a:ext cx="1064694" cy="58060"/>
          </a:xfrm>
          <a:prstGeom prst="line">
            <a:avLst/>
          </a:prstGeom>
          <a:ln w="19050"/>
        </p:spPr>
        <p:style>
          <a:lnRef idx="1">
            <a:schemeClr val="dk1"/>
          </a:lnRef>
          <a:fillRef idx="0">
            <a:schemeClr val="dk1"/>
          </a:fillRef>
          <a:effectRef idx="0">
            <a:schemeClr val="dk1"/>
          </a:effectRef>
          <a:fontRef idx="minor">
            <a:schemeClr val="tx1"/>
          </a:fontRef>
        </p:style>
      </p:cxnSp>
      <p:sp>
        <p:nvSpPr>
          <p:cNvPr id="41" name="TextBox 40"/>
          <p:cNvSpPr txBox="1"/>
          <p:nvPr/>
        </p:nvSpPr>
        <p:spPr>
          <a:xfrm>
            <a:off x="2436294" y="5533358"/>
            <a:ext cx="312906" cy="369332"/>
          </a:xfrm>
          <a:prstGeom prst="rect">
            <a:avLst/>
          </a:prstGeom>
          <a:noFill/>
        </p:spPr>
        <p:txBody>
          <a:bodyPr wrap="none" rtlCol="0">
            <a:spAutoFit/>
          </a:bodyPr>
          <a:lstStyle/>
          <a:p>
            <a:r>
              <a:rPr lang="ru-RU" dirty="0"/>
              <a:t>5</a:t>
            </a:r>
            <a:endParaRPr lang="en-US" dirty="0"/>
          </a:p>
        </p:txBody>
      </p:sp>
      <p:cxnSp>
        <p:nvCxnSpPr>
          <p:cNvPr id="47" name="Прямая соединительная линия 46"/>
          <p:cNvCxnSpPr/>
          <p:nvPr/>
        </p:nvCxnSpPr>
        <p:spPr>
          <a:xfrm>
            <a:off x="2713168" y="1665839"/>
            <a:ext cx="1344482" cy="80566"/>
          </a:xfrm>
          <a:prstGeom prst="line">
            <a:avLst/>
          </a:prstGeom>
          <a:ln w="19050"/>
        </p:spPr>
        <p:style>
          <a:lnRef idx="1">
            <a:schemeClr val="dk1"/>
          </a:lnRef>
          <a:fillRef idx="0">
            <a:schemeClr val="dk1"/>
          </a:fillRef>
          <a:effectRef idx="0">
            <a:schemeClr val="dk1"/>
          </a:effectRef>
          <a:fontRef idx="minor">
            <a:schemeClr val="tx1"/>
          </a:fontRef>
        </p:style>
      </p:cxnSp>
      <p:cxnSp>
        <p:nvCxnSpPr>
          <p:cNvPr id="49" name="Прямая соединительная линия 48"/>
          <p:cNvCxnSpPr/>
          <p:nvPr/>
        </p:nvCxnSpPr>
        <p:spPr>
          <a:xfrm flipV="1">
            <a:off x="2707677" y="3783452"/>
            <a:ext cx="2208499" cy="1264352"/>
          </a:xfrm>
          <a:prstGeom prst="line">
            <a:avLst/>
          </a:prstGeom>
          <a:ln w="19050"/>
        </p:spPr>
        <p:style>
          <a:lnRef idx="1">
            <a:schemeClr val="dk1"/>
          </a:lnRef>
          <a:fillRef idx="0">
            <a:schemeClr val="dk1"/>
          </a:fillRef>
          <a:effectRef idx="0">
            <a:schemeClr val="dk1"/>
          </a:effectRef>
          <a:fontRef idx="minor">
            <a:schemeClr val="tx1"/>
          </a:fontRef>
        </p:style>
      </p:cxnSp>
      <p:cxnSp>
        <p:nvCxnSpPr>
          <p:cNvPr id="51" name="Прямая соединительная линия 50"/>
          <p:cNvCxnSpPr>
            <a:stCxn id="41" idx="3"/>
          </p:cNvCxnSpPr>
          <p:nvPr/>
        </p:nvCxnSpPr>
        <p:spPr>
          <a:xfrm flipV="1">
            <a:off x="2749200" y="4179391"/>
            <a:ext cx="2568890" cy="1538633"/>
          </a:xfrm>
          <a:prstGeom prst="line">
            <a:avLst/>
          </a:prstGeom>
          <a:ln w="19050"/>
        </p:spPr>
        <p:style>
          <a:lnRef idx="1">
            <a:schemeClr val="dk1"/>
          </a:lnRef>
          <a:fillRef idx="0">
            <a:schemeClr val="dk1"/>
          </a:fillRef>
          <a:effectRef idx="0">
            <a:schemeClr val="dk1"/>
          </a:effectRef>
          <a:fontRef idx="minor">
            <a:schemeClr val="tx1"/>
          </a:fontRef>
        </p:style>
      </p:cxnSp>
      <p:cxnSp>
        <p:nvCxnSpPr>
          <p:cNvPr id="53" name="Прямая соединительная линия 52"/>
          <p:cNvCxnSpPr/>
          <p:nvPr/>
        </p:nvCxnSpPr>
        <p:spPr>
          <a:xfrm flipV="1">
            <a:off x="2713168" y="2115002"/>
            <a:ext cx="1277473" cy="742843"/>
          </a:xfrm>
          <a:prstGeom prst="line">
            <a:avLst/>
          </a:prstGeom>
          <a:ln w="19050"/>
        </p:spPr>
        <p:style>
          <a:lnRef idx="1">
            <a:schemeClr val="dk1"/>
          </a:lnRef>
          <a:fillRef idx="0">
            <a:schemeClr val="dk1"/>
          </a:fillRef>
          <a:effectRef idx="0">
            <a:schemeClr val="dk1"/>
          </a:effectRef>
          <a:fontRef idx="minor">
            <a:schemeClr val="tx1"/>
          </a:fontRef>
        </p:style>
      </p:cxnSp>
      <p:cxnSp>
        <p:nvCxnSpPr>
          <p:cNvPr id="55" name="Прямая соединительная линия 54"/>
          <p:cNvCxnSpPr>
            <a:stCxn id="37" idx="3"/>
          </p:cNvCxnSpPr>
          <p:nvPr/>
        </p:nvCxnSpPr>
        <p:spPr>
          <a:xfrm flipV="1">
            <a:off x="2713169" y="2456454"/>
            <a:ext cx="2235349" cy="1617300"/>
          </a:xfrm>
          <a:prstGeom prst="line">
            <a:avLst/>
          </a:prstGeom>
          <a:ln w="19050"/>
        </p:spPr>
        <p:style>
          <a:lnRef idx="1">
            <a:schemeClr val="dk1"/>
          </a:lnRef>
          <a:fillRef idx="0">
            <a:schemeClr val="dk1"/>
          </a:fillRef>
          <a:effectRef idx="0">
            <a:schemeClr val="dk1"/>
          </a:effectRef>
          <a:fontRef idx="minor">
            <a:schemeClr val="tx1"/>
          </a:fontRef>
        </p:style>
      </p:cxnSp>
      <p:sp>
        <p:nvSpPr>
          <p:cNvPr id="62" name="Номер слайда 7"/>
          <p:cNvSpPr>
            <a:spLocks noGrp="1"/>
          </p:cNvSpPr>
          <p:nvPr>
            <p:ph type="sldNum" sz="quarter" idx="12"/>
          </p:nvPr>
        </p:nvSpPr>
        <p:spPr>
          <a:xfrm>
            <a:off x="6810375" y="6426200"/>
            <a:ext cx="2133600" cy="365125"/>
          </a:xfrm>
          <a:noFill/>
          <a:ln>
            <a:noFill/>
          </a:ln>
        </p:spPr>
        <p:txBody>
          <a:bodyPr/>
          <a:lstStyle/>
          <a:p>
            <a:fld id="{12960721-D06D-47F3-ACE1-F170DD0F222F}" type="slidenum">
              <a:rPr lang="en-US" sz="1800" smtClean="0">
                <a:ln>
                  <a:solidFill>
                    <a:schemeClr val="tx2"/>
                  </a:solidFill>
                </a:ln>
                <a:solidFill>
                  <a:schemeClr val="tx2"/>
                </a:solidFill>
                <a:latin typeface="Arial" panose="020B0604020202020204" pitchFamily="34" charset="0"/>
              </a:rPr>
              <a:t>8</a:t>
            </a:fld>
            <a:endParaRPr lang="en-US" sz="1800" dirty="0">
              <a:ln>
                <a:solidFill>
                  <a:schemeClr val="tx2"/>
                </a:solidFill>
              </a:ln>
              <a:solidFill>
                <a:schemeClr val="tx2"/>
              </a:solidFill>
              <a:latin typeface="Arial" panose="020B0604020202020204" pitchFamily="34" charset="0"/>
            </a:endParaRPr>
          </a:p>
        </p:txBody>
      </p:sp>
    </p:spTree>
    <p:extLst>
      <p:ext uri="{BB962C8B-B14F-4D97-AF65-F5344CB8AC3E}">
        <p14:creationId xmlns:p14="http://schemas.microsoft.com/office/powerpoint/2010/main" val="5253850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81852" y="1306045"/>
            <a:ext cx="8229600" cy="4843743"/>
          </a:xfrm>
        </p:spPr>
        <p:txBody>
          <a:bodyPr/>
          <a:lstStyle/>
          <a:p>
            <a:pPr marL="0" indent="0" algn="just">
              <a:buNone/>
            </a:pPr>
            <a:r>
              <a:rPr lang="en-US" sz="2200" dirty="0"/>
              <a:t>In the BOR-60 reactor a wide range of tests of various types of structural materials, absorbers, moderators and nuclear fuel is carried out. Each of the research areas requires an individual approach and the creation of a unique ED</a:t>
            </a:r>
            <a:r>
              <a:rPr lang="ru-RU" sz="2200" dirty="0"/>
              <a:t>. </a:t>
            </a:r>
            <a:endParaRPr lang="en-US" sz="2200" dirty="0"/>
          </a:p>
          <a:p>
            <a:pPr marL="0" indent="0" algn="just">
              <a:buNone/>
            </a:pPr>
            <a:r>
              <a:rPr lang="en-US" sz="2200" dirty="0"/>
              <a:t>The experience gained in the BOR-60 reactor accumulated over a long history of operations makes it </a:t>
            </a:r>
            <a:r>
              <a:rPr lang="en-US" sz="2200" dirty="0" smtClean="0"/>
              <a:t>possible </a:t>
            </a:r>
            <a:r>
              <a:rPr lang="en-US" sz="2200" dirty="0"/>
              <a:t>to choose the most suitable type of experimental device for each task, and the reliability of the obtained data is confirmed by computational and experimental studies.</a:t>
            </a:r>
          </a:p>
          <a:p>
            <a:pPr marL="0" indent="0" algn="just">
              <a:buNone/>
            </a:pPr>
            <a:r>
              <a:rPr lang="en-US" sz="2200" dirty="0"/>
              <a:t>Using computational and experimental studies on the BOR-60 reactor, designed and applied experimental devices structures, as well as the creation of new types of EDs makes it possible to maximize the experimental capabilities of the reactor and conduct new research in virtually all promising areas of nuclear power development.</a:t>
            </a:r>
          </a:p>
        </p:txBody>
      </p:sp>
      <p:sp>
        <p:nvSpPr>
          <p:cNvPr id="7" name="Номер слайда 7"/>
          <p:cNvSpPr>
            <a:spLocks noGrp="1"/>
          </p:cNvSpPr>
          <p:nvPr>
            <p:ph type="sldNum" sz="quarter" idx="12"/>
          </p:nvPr>
        </p:nvSpPr>
        <p:spPr>
          <a:xfrm>
            <a:off x="6810375" y="6426200"/>
            <a:ext cx="2133600" cy="365125"/>
          </a:xfrm>
          <a:noFill/>
          <a:ln>
            <a:noFill/>
          </a:ln>
        </p:spPr>
        <p:txBody>
          <a:bodyPr/>
          <a:lstStyle/>
          <a:p>
            <a:fld id="{12960721-D06D-47F3-ACE1-F170DD0F222F}" type="slidenum">
              <a:rPr lang="en-US" sz="1800" smtClean="0">
                <a:ln>
                  <a:solidFill>
                    <a:schemeClr val="tx2"/>
                  </a:solidFill>
                </a:ln>
                <a:solidFill>
                  <a:schemeClr val="tx2"/>
                </a:solidFill>
                <a:latin typeface="Arial" panose="020B0604020202020204" pitchFamily="34" charset="0"/>
              </a:rPr>
              <a:t>9</a:t>
            </a:fld>
            <a:endParaRPr lang="en-US" sz="1800" dirty="0">
              <a:ln>
                <a:solidFill>
                  <a:schemeClr val="tx2"/>
                </a:solidFill>
              </a:ln>
              <a:solidFill>
                <a:schemeClr val="tx2"/>
              </a:solidFill>
              <a:latin typeface="Arial" panose="020B0604020202020204" pitchFamily="34" charset="0"/>
            </a:endParaRPr>
          </a:p>
        </p:txBody>
      </p:sp>
    </p:spTree>
    <p:extLst>
      <p:ext uri="{BB962C8B-B14F-4D97-AF65-F5344CB8AC3E}">
        <p14:creationId xmlns:p14="http://schemas.microsoft.com/office/powerpoint/2010/main" val="3481643126"/>
      </p:ext>
    </p:extLst>
  </p:cSld>
  <p:clrMapOvr>
    <a:masterClrMapping/>
  </p:clrMapOvr>
  <p:timing>
    <p:tnLst>
      <p:par>
        <p:cTn id="1" dur="indefinite" restart="never" nodeType="tmRoot"/>
      </p:par>
    </p:tnLst>
  </p:timing>
</p:sld>
</file>

<file path=ppt/theme/theme1.xml><?xml version="1.0" encoding="utf-8"?>
<a:theme xmlns:a="http://schemas.openxmlformats.org/drawingml/2006/main" name="00_shablon_korporativnogo_standarta_(1)_(4)">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00_shablon_korporativnogo_standarta_(1)_(4)</Template>
  <TotalTime>5174</TotalTime>
  <Words>769</Words>
  <Application>Microsoft Office PowerPoint</Application>
  <PresentationFormat>Экран (4:3)</PresentationFormat>
  <Paragraphs>124</Paragraphs>
  <Slides>10</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10</vt:i4>
      </vt:variant>
    </vt:vector>
  </HeadingPairs>
  <TitlesOfParts>
    <vt:vector size="15" baseType="lpstr">
      <vt:lpstr>Arial</vt:lpstr>
      <vt:lpstr>Calibri</vt:lpstr>
      <vt:lpstr>MS Mincho</vt:lpstr>
      <vt:lpstr>Times New Roman</vt:lpstr>
      <vt:lpstr>00_shablon_korporativnogo_standarta_(1)_(4)</vt:lpstr>
      <vt:lpstr>Презентация PowerPoint</vt:lpstr>
      <vt:lpstr>Experimental devices of the BOR-60 reactor</vt:lpstr>
      <vt:lpstr>Experimental devices of the BOR-60 reactor</vt:lpstr>
      <vt:lpstr>The BOR-60 core map</vt:lpstr>
      <vt:lpstr>Materials tested in the BOR-60 reactor</vt:lpstr>
      <vt:lpstr>Experimental fuel assembly</vt:lpstr>
      <vt:lpstr>Material test rig</vt:lpstr>
      <vt:lpstr>Test loop channel</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Боев Антон Владимирович</dc:creator>
  <cp:lastModifiedBy>Пользователь Windows</cp:lastModifiedBy>
  <cp:revision>77</cp:revision>
  <cp:lastPrinted>2019-05-17T10:45:32Z</cp:lastPrinted>
  <dcterms:created xsi:type="dcterms:W3CDTF">2019-05-14T05:41:55Z</dcterms:created>
  <dcterms:modified xsi:type="dcterms:W3CDTF">2019-05-30T05:29:50Z</dcterms:modified>
</cp:coreProperties>
</file>