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21386800" cy="30279975"/>
  <p:notesSz cx="6858000" cy="9144000"/>
  <p:defaultTextStyle>
    <a:defPPr>
      <a:defRPr lang="ru-RU"/>
    </a:defPPr>
    <a:lvl1pPr marL="0" algn="l" defTabSz="295230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54" algn="l" defTabSz="295230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07" algn="l" defTabSz="295230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61" algn="l" defTabSz="295230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15" algn="l" defTabSz="295230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768" algn="l" defTabSz="295230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22" algn="l" defTabSz="295230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075" algn="l" defTabSz="295230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29" algn="l" defTabSz="295230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5" d="100"/>
          <a:sy n="25" d="100"/>
        </p:scale>
        <p:origin x="3114" y="60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0;&#1077;&#1085;&#1092;\User\&#1056;&#1072;&#1073;&#1086;&#1095;&#1080;&#1081;%20&#1089;&#1090;&#1086;&#1083;\E_Kenf\EVK\&#1050;&#1086;&#1085;&#1092;&#1077;&#1088;&#1077;&#1085;&#1094;&#1080;&#1080;\&#1044;&#1080;&#1084;&#1080;&#1090;&#1088;&#1086;&#1074;&#1075;&#1088;&#1072;&#1076;%202020\&#1044;&#1083;&#1103;%20&#1087;&#1086;&#1089;&#1090;&#1077;&#1088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0;&#1077;&#1085;&#1092;\User\&#1056;&#1072;&#1073;&#1086;&#1095;&#1080;&#1081;%20&#1089;&#1090;&#1086;&#1083;\E_Kenf\EVK\&#1050;&#1086;&#1085;&#1092;&#1077;&#1088;&#1077;&#1085;&#1094;&#1080;&#1080;\&#1044;&#1080;&#1084;&#1080;&#1090;&#1088;&#1086;&#1074;&#1075;&#1088;&#1072;&#1076;%202020\&#1044;&#1083;&#1103;%20&#1087;&#1086;&#1089;&#1090;&#1077;&#1088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40555061916271"/>
          <c:y val="5.5280951499340127E-2"/>
          <c:w val="0.84068942013139014"/>
          <c:h val="0.6612968555862667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solidFill>
                <a:schemeClr val="accent4"/>
              </a:solidFill>
            </a:ln>
          </c:spPr>
          <c:invertIfNegative val="0"/>
          <c:cat>
            <c:strRef>
              <c:f>Лист1!$A$75:$A$96</c:f>
              <c:strCache>
                <c:ptCount val="22"/>
                <c:pt idx="0">
                  <c:v>Sr</c:v>
                </c:pt>
                <c:pt idx="1">
                  <c:v>Ba</c:v>
                </c:pt>
                <c:pt idx="2">
                  <c:v>Ca</c:v>
                </c:pt>
                <c:pt idx="3">
                  <c:v>Pb</c:v>
                </c:pt>
                <c:pt idx="4">
                  <c:v>137Cs</c:v>
                </c:pt>
                <c:pt idx="5">
                  <c:v>K</c:v>
                </c:pt>
                <c:pt idx="6">
                  <c:v>Na</c:v>
                </c:pt>
                <c:pt idx="7">
                  <c:v>Cr</c:v>
                </c:pt>
                <c:pt idx="8">
                  <c:v>Fe</c:v>
                </c:pt>
                <c:pt idx="9">
                  <c:v>Ni</c:v>
                </c:pt>
                <c:pt idx="10">
                  <c:v>Zr</c:v>
                </c:pt>
                <c:pt idx="11">
                  <c:v>Mo</c:v>
                </c:pt>
                <c:pt idx="12">
                  <c:v>Y</c:v>
                </c:pt>
                <c:pt idx="13">
                  <c:v>La</c:v>
                </c:pt>
                <c:pt idx="14">
                  <c:v>Ce</c:v>
                </c:pt>
                <c:pt idx="15">
                  <c:v>Pr</c:v>
                </c:pt>
                <c:pt idx="16">
                  <c:v>Nd</c:v>
                </c:pt>
                <c:pt idx="17">
                  <c:v>Sm</c:v>
                </c:pt>
                <c:pt idx="18">
                  <c:v>Eu</c:v>
                </c:pt>
                <c:pt idx="19">
                  <c:v>Gd</c:v>
                </c:pt>
                <c:pt idx="20">
                  <c:v>241Am</c:v>
                </c:pt>
                <c:pt idx="21">
                  <c:v>152Eu</c:v>
                </c:pt>
              </c:strCache>
            </c:strRef>
          </c:cat>
          <c:val>
            <c:numRef>
              <c:f>Лист1!$B$75:$B$96</c:f>
              <c:numCache>
                <c:formatCode>General</c:formatCode>
                <c:ptCount val="22"/>
                <c:pt idx="0">
                  <c:v>9</c:v>
                </c:pt>
                <c:pt idx="1">
                  <c:v>3.1</c:v>
                </c:pt>
                <c:pt idx="2">
                  <c:v>0.04</c:v>
                </c:pt>
                <c:pt idx="3">
                  <c:v>100</c:v>
                </c:pt>
                <c:pt idx="4">
                  <c:v>3.1</c:v>
                </c:pt>
                <c:pt idx="5">
                  <c:v>2</c:v>
                </c:pt>
                <c:pt idx="6">
                  <c:v>7.0000000000000007E-2</c:v>
                </c:pt>
                <c:pt idx="7">
                  <c:v>0.04</c:v>
                </c:pt>
                <c:pt idx="8">
                  <c:v>0.01</c:v>
                </c:pt>
                <c:pt idx="9">
                  <c:v>0.01</c:v>
                </c:pt>
                <c:pt idx="10">
                  <c:v>0.01</c:v>
                </c:pt>
                <c:pt idx="11">
                  <c:v>0.01</c:v>
                </c:pt>
                <c:pt idx="12">
                  <c:v>1E-3</c:v>
                </c:pt>
                <c:pt idx="13">
                  <c:v>1E-3</c:v>
                </c:pt>
                <c:pt idx="14">
                  <c:v>1E-3</c:v>
                </c:pt>
                <c:pt idx="15">
                  <c:v>1E-3</c:v>
                </c:pt>
                <c:pt idx="16">
                  <c:v>1E-3</c:v>
                </c:pt>
                <c:pt idx="17">
                  <c:v>1E-3</c:v>
                </c:pt>
                <c:pt idx="18">
                  <c:v>1E-3</c:v>
                </c:pt>
                <c:pt idx="19">
                  <c:v>1E-3</c:v>
                </c:pt>
                <c:pt idx="20">
                  <c:v>1E-3</c:v>
                </c:pt>
                <c:pt idx="21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D7-48DA-A6A4-B7A6375F16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048768"/>
        <c:axId val="48066944"/>
      </c:barChart>
      <c:catAx>
        <c:axId val="48048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48066944"/>
        <c:crossesAt val="1.0000000000000002E-3"/>
        <c:auto val="1"/>
        <c:lblAlgn val="ctr"/>
        <c:lblOffset val="100"/>
        <c:noMultiLvlLbl val="0"/>
      </c:catAx>
      <c:valAx>
        <c:axId val="48066944"/>
        <c:scaling>
          <c:logBase val="10"/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480487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7661854768154"/>
          <c:y val="5.1400554097404488E-2"/>
          <c:w val="0.61301033527811899"/>
          <c:h val="0.77451697714374046"/>
        </c:manualLayout>
      </c:layout>
      <c:scatterChart>
        <c:scatterStyle val="smoothMarker"/>
        <c:varyColors val="0"/>
        <c:ser>
          <c:idx val="0"/>
          <c:order val="0"/>
          <c:tx>
            <c:v>0,1М ДЦГ18К6 в спирте n-3</c:v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15"/>
            <c:spPr>
              <a:solidFill>
                <a:schemeClr val="accent6"/>
              </a:solidFill>
              <a:ln>
                <a:noFill/>
              </a:ln>
            </c:spPr>
          </c:marker>
          <c:xVal>
            <c:numRef>
              <c:f>Лист1!$A$4:$A$8</c:f>
              <c:numCache>
                <c:formatCode>General</c:formatCode>
                <c:ptCount val="5"/>
                <c:pt idx="0">
                  <c:v>0.1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Лист1!$B$4:$B$8</c:f>
              <c:numCache>
                <c:formatCode>General</c:formatCode>
                <c:ptCount val="5"/>
                <c:pt idx="0">
                  <c:v>0.5</c:v>
                </c:pt>
                <c:pt idx="1">
                  <c:v>3.2</c:v>
                </c:pt>
                <c:pt idx="2">
                  <c:v>3.2</c:v>
                </c:pt>
                <c:pt idx="3">
                  <c:v>2.9</c:v>
                </c:pt>
                <c:pt idx="4">
                  <c:v>2.9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D92-4290-8532-017E573A6520}"/>
            </c:ext>
          </c:extLst>
        </c:ser>
        <c:ser>
          <c:idx val="1"/>
          <c:order val="1"/>
          <c:tx>
            <c:v>0,1М ДЦГ18К6 в Ф-3</c:v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15"/>
            <c:spPr>
              <a:solidFill>
                <a:schemeClr val="accent4"/>
              </a:solidFill>
              <a:ln>
                <a:noFill/>
              </a:ln>
            </c:spPr>
          </c:marker>
          <c:xVal>
            <c:numRef>
              <c:f>Лист1!$A$4:$A$8</c:f>
              <c:numCache>
                <c:formatCode>General</c:formatCode>
                <c:ptCount val="5"/>
                <c:pt idx="0">
                  <c:v>0.1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Лист1!$C$4:$C$8</c:f>
              <c:numCache>
                <c:formatCode>General</c:formatCode>
                <c:ptCount val="5"/>
                <c:pt idx="0">
                  <c:v>7.0000000000000007E-2</c:v>
                </c:pt>
                <c:pt idx="1">
                  <c:v>1.6</c:v>
                </c:pt>
                <c:pt idx="2">
                  <c:v>2.2000000000000002</c:v>
                </c:pt>
                <c:pt idx="3">
                  <c:v>2.1</c:v>
                </c:pt>
                <c:pt idx="4">
                  <c:v>1.7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D92-4290-8532-017E573A6520}"/>
            </c:ext>
          </c:extLst>
        </c:ser>
        <c:ser>
          <c:idx val="2"/>
          <c:order val="2"/>
          <c:tx>
            <c:v>0,1М ДТБДЦГ18К6 в спирте n-3</c:v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15"/>
            <c:spPr>
              <a:solidFill>
                <a:schemeClr val="accent6"/>
              </a:solidFill>
              <a:ln>
                <a:noFill/>
              </a:ln>
            </c:spPr>
          </c:marker>
          <c:xVal>
            <c:numRef>
              <c:f>Лист1!$A$12:$A$16</c:f>
              <c:numCache>
                <c:formatCode>General</c:formatCode>
                <c:ptCount val="5"/>
                <c:pt idx="0">
                  <c:v>0.1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Лист1!$B$12:$B$16</c:f>
              <c:numCache>
                <c:formatCode>General</c:formatCode>
                <c:ptCount val="5"/>
                <c:pt idx="0">
                  <c:v>1.2</c:v>
                </c:pt>
                <c:pt idx="1">
                  <c:v>9.6</c:v>
                </c:pt>
                <c:pt idx="2">
                  <c:v>10.8</c:v>
                </c:pt>
                <c:pt idx="3">
                  <c:v>10.3</c:v>
                </c:pt>
                <c:pt idx="4">
                  <c:v>10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7D92-4290-8532-017E573A6520}"/>
            </c:ext>
          </c:extLst>
        </c:ser>
        <c:ser>
          <c:idx val="3"/>
          <c:order val="3"/>
          <c:tx>
            <c:v>0,1М ДТБДЦГ18К6 в Ф-3</c:v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15"/>
            <c:spPr>
              <a:solidFill>
                <a:schemeClr val="accent4"/>
              </a:solidFill>
              <a:ln>
                <a:noFill/>
              </a:ln>
            </c:spPr>
          </c:marker>
          <c:xVal>
            <c:numRef>
              <c:f>Лист1!$A$12:$A$16</c:f>
              <c:numCache>
                <c:formatCode>General</c:formatCode>
                <c:ptCount val="5"/>
                <c:pt idx="0">
                  <c:v>0.1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Лист1!$C$12:$C$16</c:f>
              <c:numCache>
                <c:formatCode>General</c:formatCode>
                <c:ptCount val="5"/>
                <c:pt idx="0">
                  <c:v>0.5</c:v>
                </c:pt>
                <c:pt idx="1">
                  <c:v>11.7</c:v>
                </c:pt>
                <c:pt idx="2">
                  <c:v>16.899999999999999</c:v>
                </c:pt>
                <c:pt idx="3">
                  <c:v>13.6</c:v>
                </c:pt>
                <c:pt idx="4">
                  <c:v>10.7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7D92-4290-8532-017E573A65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800448"/>
        <c:axId val="83802752"/>
      </c:scatterChart>
      <c:valAx>
        <c:axId val="83800448"/>
        <c:scaling>
          <c:orientation val="minMax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ru-RU" sz="1800"/>
                  <a:t>Концентрация </a:t>
                </a:r>
                <a:r>
                  <a:rPr lang="en-US" sz="1800"/>
                  <a:t>HNO3, </a:t>
                </a:r>
                <a:r>
                  <a:rPr lang="ru-RU" sz="1800"/>
                  <a:t>моль/л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83802752"/>
        <c:crossesAt val="1.0000000000000002E-2"/>
        <c:crossBetween val="midCat"/>
      </c:valAx>
      <c:valAx>
        <c:axId val="83802752"/>
        <c:scaling>
          <c:logBase val="10"/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83800448"/>
        <c:crossesAt val="0"/>
        <c:crossBetween val="midCat"/>
      </c:valAx>
    </c:plotArea>
    <c:legend>
      <c:legendPos val="r"/>
      <c:layout>
        <c:manualLayout>
          <c:xMode val="edge"/>
          <c:yMode val="edge"/>
          <c:x val="0.7085553228631839"/>
          <c:y val="0.15689504127972495"/>
          <c:w val="0.26244476074489764"/>
          <c:h val="0.66712576241819166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7661854768154"/>
          <c:y val="5.1400554097404488E-2"/>
          <c:w val="0.61123797620772702"/>
          <c:h val="0.74793544002386037"/>
        </c:manualLayout>
      </c:layout>
      <c:scatterChart>
        <c:scatterStyle val="smoothMarker"/>
        <c:varyColors val="0"/>
        <c:ser>
          <c:idx val="0"/>
          <c:order val="0"/>
          <c:tx>
            <c:v>0,1М ДБ21К6 в спирте n-3</c:v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15"/>
            <c:spPr>
              <a:solidFill>
                <a:schemeClr val="accent6"/>
              </a:solidFill>
              <a:ln>
                <a:noFill/>
              </a:ln>
            </c:spPr>
          </c:marker>
          <c:xVal>
            <c:numRef>
              <c:f>Лист1!$A$30:$A$34</c:f>
              <c:numCache>
                <c:formatCode>General</c:formatCode>
                <c:ptCount val="5"/>
                <c:pt idx="0">
                  <c:v>0.1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Лист1!$B$30:$B$34</c:f>
              <c:numCache>
                <c:formatCode>General</c:formatCode>
                <c:ptCount val="5"/>
                <c:pt idx="0">
                  <c:v>6.9</c:v>
                </c:pt>
                <c:pt idx="1">
                  <c:v>17.5</c:v>
                </c:pt>
                <c:pt idx="2">
                  <c:v>16.8</c:v>
                </c:pt>
                <c:pt idx="3">
                  <c:v>12.4</c:v>
                </c:pt>
                <c:pt idx="4">
                  <c:v>8.5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3B3-41F5-98FF-43DA8E996853}"/>
            </c:ext>
          </c:extLst>
        </c:ser>
        <c:ser>
          <c:idx val="1"/>
          <c:order val="1"/>
          <c:tx>
            <c:v>0,1М ДБ21К6 в Ф-3</c:v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15"/>
            <c:spPr>
              <a:solidFill>
                <a:schemeClr val="accent4"/>
              </a:solidFill>
              <a:ln>
                <a:noFill/>
              </a:ln>
            </c:spPr>
          </c:marker>
          <c:xVal>
            <c:numRef>
              <c:f>Лист1!$A$30:$A$34</c:f>
              <c:numCache>
                <c:formatCode>General</c:formatCode>
                <c:ptCount val="5"/>
                <c:pt idx="0">
                  <c:v>0.1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Лист1!$C$30:$C$34</c:f>
              <c:numCache>
                <c:formatCode>General</c:formatCode>
                <c:ptCount val="5"/>
                <c:pt idx="0">
                  <c:v>0.1</c:v>
                </c:pt>
                <c:pt idx="1">
                  <c:v>0.4</c:v>
                </c:pt>
                <c:pt idx="2">
                  <c:v>1.1000000000000001</c:v>
                </c:pt>
                <c:pt idx="3">
                  <c:v>1.9</c:v>
                </c:pt>
                <c:pt idx="4">
                  <c:v>2.5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D3B3-41F5-98FF-43DA8E996853}"/>
            </c:ext>
          </c:extLst>
        </c:ser>
        <c:ser>
          <c:idx val="2"/>
          <c:order val="2"/>
          <c:tx>
            <c:v>0,1М ДТБДБ18К6 в спирте n-3</c:v>
          </c:tx>
          <c:spPr>
            <a:ln w="12700">
              <a:solidFill>
                <a:schemeClr val="tx1"/>
              </a:solidFill>
            </a:ln>
          </c:spPr>
          <c:marker>
            <c:symbol val="diamond"/>
            <c:size val="16"/>
            <c:spPr>
              <a:solidFill>
                <a:schemeClr val="accent6"/>
              </a:solidFill>
              <a:ln>
                <a:noFill/>
              </a:ln>
            </c:spPr>
          </c:marker>
          <c:xVal>
            <c:numRef>
              <c:f>Лист1!$A$38:$A$42</c:f>
              <c:numCache>
                <c:formatCode>General</c:formatCode>
                <c:ptCount val="5"/>
                <c:pt idx="0">
                  <c:v>0.1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Лист1!$B$38:$B$42</c:f>
              <c:numCache>
                <c:formatCode>General</c:formatCode>
                <c:ptCount val="5"/>
                <c:pt idx="0">
                  <c:v>18.399999999999999</c:v>
                </c:pt>
                <c:pt idx="1">
                  <c:v>50</c:v>
                </c:pt>
                <c:pt idx="2">
                  <c:v>37</c:v>
                </c:pt>
                <c:pt idx="3">
                  <c:v>18.100000000000001</c:v>
                </c:pt>
                <c:pt idx="4">
                  <c:v>2.4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D3B3-41F5-98FF-43DA8E996853}"/>
            </c:ext>
          </c:extLst>
        </c:ser>
        <c:ser>
          <c:idx val="3"/>
          <c:order val="3"/>
          <c:tx>
            <c:v>0,1М ДТБДБ18К6 в Ф-3</c:v>
          </c:tx>
          <c:spPr>
            <a:ln w="12700">
              <a:solidFill>
                <a:schemeClr val="tx1"/>
              </a:solidFill>
            </a:ln>
          </c:spPr>
          <c:marker>
            <c:symbol val="diamond"/>
            <c:size val="16"/>
            <c:spPr>
              <a:solidFill>
                <a:schemeClr val="accent4"/>
              </a:solidFill>
              <a:ln>
                <a:noFill/>
              </a:ln>
            </c:spPr>
          </c:marker>
          <c:xVal>
            <c:numRef>
              <c:f>Лист1!$A$38:$A$42</c:f>
              <c:numCache>
                <c:formatCode>General</c:formatCode>
                <c:ptCount val="5"/>
                <c:pt idx="0">
                  <c:v>0.1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Лист1!$C$38:$C$42</c:f>
              <c:numCache>
                <c:formatCode>General</c:formatCode>
                <c:ptCount val="5"/>
                <c:pt idx="0">
                  <c:v>0.03</c:v>
                </c:pt>
                <c:pt idx="1">
                  <c:v>0.2</c:v>
                </c:pt>
                <c:pt idx="2">
                  <c:v>0.4</c:v>
                </c:pt>
                <c:pt idx="3">
                  <c:v>0.7</c:v>
                </c:pt>
                <c:pt idx="4">
                  <c:v>0.6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D3B3-41F5-98FF-43DA8E9968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202176"/>
        <c:axId val="97204480"/>
      </c:scatterChart>
      <c:valAx>
        <c:axId val="97202176"/>
        <c:scaling>
          <c:orientation val="minMax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ru-RU" sz="1800"/>
                  <a:t>Концентрация </a:t>
                </a:r>
                <a:r>
                  <a:rPr lang="en-US" sz="1800"/>
                  <a:t>HNO3, </a:t>
                </a:r>
                <a:r>
                  <a:rPr lang="ru-RU" sz="1800"/>
                  <a:t>моль/л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97204480"/>
        <c:crossesAt val="1.0000000000000002E-2"/>
        <c:crossBetween val="midCat"/>
      </c:valAx>
      <c:valAx>
        <c:axId val="97204480"/>
        <c:scaling>
          <c:logBase val="10"/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97202176"/>
        <c:crossesAt val="0"/>
        <c:crossBetween val="midCat"/>
      </c:valAx>
    </c:plotArea>
    <c:legend>
      <c:legendPos val="r"/>
      <c:layout>
        <c:manualLayout>
          <c:xMode val="edge"/>
          <c:yMode val="edge"/>
          <c:x val="0.71949340071487211"/>
          <c:y val="0.15041620992824553"/>
          <c:w val="0.26407523323051868"/>
          <c:h val="0.62947701718972293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7661854768154"/>
          <c:y val="5.1400554097404488E-2"/>
          <c:w val="0.5500918423182265"/>
          <c:h val="0.74793544002386037"/>
        </c:manualLayout>
      </c:layout>
      <c:scatterChart>
        <c:scatterStyle val="smoothMarker"/>
        <c:varyColors val="0"/>
        <c:ser>
          <c:idx val="0"/>
          <c:order val="0"/>
          <c:tx>
            <c:v>0,1М ДБ21К6 в спирте п-3</c:v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15"/>
            <c:spPr>
              <a:solidFill>
                <a:schemeClr val="accent6"/>
              </a:solidFill>
              <a:ln>
                <a:noFill/>
              </a:ln>
            </c:spPr>
          </c:marker>
          <c:xVal>
            <c:numRef>
              <c:f>Лист1!$A$30:$A$34</c:f>
              <c:numCache>
                <c:formatCode>General</c:formatCode>
                <c:ptCount val="5"/>
                <c:pt idx="0">
                  <c:v>0.1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Лист1!$B$30:$B$34</c:f>
              <c:numCache>
                <c:formatCode>General</c:formatCode>
                <c:ptCount val="5"/>
                <c:pt idx="0">
                  <c:v>6.9</c:v>
                </c:pt>
                <c:pt idx="1">
                  <c:v>17.5</c:v>
                </c:pt>
                <c:pt idx="2">
                  <c:v>16.8</c:v>
                </c:pt>
                <c:pt idx="3">
                  <c:v>12.4</c:v>
                </c:pt>
                <c:pt idx="4">
                  <c:v>8.5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8F7-4F60-B0DB-3E7DCD1A45EA}"/>
            </c:ext>
          </c:extLst>
        </c:ser>
        <c:ser>
          <c:idx val="1"/>
          <c:order val="1"/>
          <c:tx>
            <c:v>0,1М ДБ21К6 в Ф-3</c:v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15"/>
            <c:spPr>
              <a:solidFill>
                <a:schemeClr val="accent4"/>
              </a:solidFill>
              <a:ln>
                <a:noFill/>
              </a:ln>
            </c:spPr>
          </c:marker>
          <c:xVal>
            <c:numRef>
              <c:f>Лист1!$A$30:$A$34</c:f>
              <c:numCache>
                <c:formatCode>General</c:formatCode>
                <c:ptCount val="5"/>
                <c:pt idx="0">
                  <c:v>0.1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Лист1!$C$30:$C$34</c:f>
              <c:numCache>
                <c:formatCode>General</c:formatCode>
                <c:ptCount val="5"/>
                <c:pt idx="0">
                  <c:v>0.1</c:v>
                </c:pt>
                <c:pt idx="1">
                  <c:v>0.4</c:v>
                </c:pt>
                <c:pt idx="2">
                  <c:v>1.1000000000000001</c:v>
                </c:pt>
                <c:pt idx="3">
                  <c:v>1.9</c:v>
                </c:pt>
                <c:pt idx="4">
                  <c:v>2.5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68F7-4F60-B0DB-3E7DCD1A45EA}"/>
            </c:ext>
          </c:extLst>
        </c:ser>
        <c:ser>
          <c:idx val="2"/>
          <c:order val="2"/>
          <c:tx>
            <c:v>0,1М ДТБДБ18К6 в спирте п-3</c:v>
          </c:tx>
          <c:spPr>
            <a:ln w="12700">
              <a:solidFill>
                <a:schemeClr val="tx1"/>
              </a:solidFill>
            </a:ln>
          </c:spPr>
          <c:marker>
            <c:symbol val="diamond"/>
            <c:size val="16"/>
            <c:spPr>
              <a:solidFill>
                <a:schemeClr val="accent6"/>
              </a:solidFill>
              <a:ln>
                <a:noFill/>
              </a:ln>
            </c:spPr>
          </c:marker>
          <c:xVal>
            <c:numRef>
              <c:f>Лист1!$A$38:$A$42</c:f>
              <c:numCache>
                <c:formatCode>General</c:formatCode>
                <c:ptCount val="5"/>
                <c:pt idx="0">
                  <c:v>0.1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Лист1!$B$38:$B$42</c:f>
              <c:numCache>
                <c:formatCode>General</c:formatCode>
                <c:ptCount val="5"/>
                <c:pt idx="0">
                  <c:v>18.399999999999999</c:v>
                </c:pt>
                <c:pt idx="1">
                  <c:v>50</c:v>
                </c:pt>
                <c:pt idx="2">
                  <c:v>37</c:v>
                </c:pt>
                <c:pt idx="3">
                  <c:v>18.100000000000001</c:v>
                </c:pt>
                <c:pt idx="4">
                  <c:v>2.4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68F7-4F60-B0DB-3E7DCD1A45EA}"/>
            </c:ext>
          </c:extLst>
        </c:ser>
        <c:ser>
          <c:idx val="3"/>
          <c:order val="3"/>
          <c:tx>
            <c:v>0,1М ДТБДБ18К6 в Ф-3</c:v>
          </c:tx>
          <c:spPr>
            <a:ln w="12700">
              <a:solidFill>
                <a:schemeClr val="tx1"/>
              </a:solidFill>
            </a:ln>
          </c:spPr>
          <c:marker>
            <c:symbol val="diamond"/>
            <c:size val="16"/>
            <c:spPr>
              <a:solidFill>
                <a:schemeClr val="accent4"/>
              </a:solidFill>
              <a:ln>
                <a:noFill/>
              </a:ln>
            </c:spPr>
          </c:marker>
          <c:xVal>
            <c:numRef>
              <c:f>Лист1!$A$38:$A$42</c:f>
              <c:numCache>
                <c:formatCode>General</c:formatCode>
                <c:ptCount val="5"/>
                <c:pt idx="0">
                  <c:v>0.1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Лист1!$C$38:$C$42</c:f>
              <c:numCache>
                <c:formatCode>General</c:formatCode>
                <c:ptCount val="5"/>
                <c:pt idx="0">
                  <c:v>0.03</c:v>
                </c:pt>
                <c:pt idx="1">
                  <c:v>0.2</c:v>
                </c:pt>
                <c:pt idx="2">
                  <c:v>0.4</c:v>
                </c:pt>
                <c:pt idx="3">
                  <c:v>0.7</c:v>
                </c:pt>
                <c:pt idx="4">
                  <c:v>0.6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68F7-4F60-B0DB-3E7DCD1A45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917120"/>
        <c:axId val="45116032"/>
      </c:scatterChart>
      <c:valAx>
        <c:axId val="44917120"/>
        <c:scaling>
          <c:orientation val="minMax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ru-RU" sz="1800"/>
                  <a:t>Концентрация </a:t>
                </a:r>
                <a:r>
                  <a:rPr lang="en-US" sz="1800"/>
                  <a:t>HNO3, </a:t>
                </a:r>
                <a:r>
                  <a:rPr lang="ru-RU" sz="1800"/>
                  <a:t>моль/л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45116032"/>
        <c:crossesAt val="1.0000000000000002E-2"/>
        <c:crossBetween val="midCat"/>
      </c:valAx>
      <c:valAx>
        <c:axId val="45116032"/>
        <c:scaling>
          <c:logBase val="10"/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D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44917120"/>
        <c:crossesAt val="0"/>
        <c:crossBetween val="midCat"/>
      </c:valAx>
    </c:plotArea>
    <c:legend>
      <c:legendPos val="r"/>
      <c:layout>
        <c:manualLayout>
          <c:xMode val="edge"/>
          <c:yMode val="edge"/>
          <c:x val="0.67156862745098034"/>
          <c:y val="0.17090586360610766"/>
          <c:w val="0.29622154087548525"/>
          <c:h val="0.6734749792770649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4033942482181"/>
          <c:y val="6.394849658195069E-2"/>
          <c:w val="0.54008074494510916"/>
          <c:h val="0.73916027486855407"/>
        </c:manualLayout>
      </c:layout>
      <c:scatterChart>
        <c:scatterStyle val="smoothMarker"/>
        <c:varyColors val="0"/>
        <c:ser>
          <c:idx val="0"/>
          <c:order val="0"/>
          <c:tx>
            <c:v>0,1М ДЦГ18К6 в спирте п-3</c:v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15"/>
            <c:spPr>
              <a:solidFill>
                <a:schemeClr val="accent6"/>
              </a:solidFill>
              <a:ln>
                <a:noFill/>
              </a:ln>
            </c:spPr>
          </c:marker>
          <c:xVal>
            <c:numRef>
              <c:f>Лист1!$A$4:$A$8</c:f>
              <c:numCache>
                <c:formatCode>General</c:formatCode>
                <c:ptCount val="5"/>
                <c:pt idx="0">
                  <c:v>0.1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Лист1!$B$4:$B$8</c:f>
              <c:numCache>
                <c:formatCode>General</c:formatCode>
                <c:ptCount val="5"/>
                <c:pt idx="0">
                  <c:v>0.5</c:v>
                </c:pt>
                <c:pt idx="1">
                  <c:v>3.2</c:v>
                </c:pt>
                <c:pt idx="2">
                  <c:v>3.2</c:v>
                </c:pt>
                <c:pt idx="3">
                  <c:v>2.9</c:v>
                </c:pt>
                <c:pt idx="4">
                  <c:v>2.9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1E2C-47F1-A4BA-EBA4BE280497}"/>
            </c:ext>
          </c:extLst>
        </c:ser>
        <c:ser>
          <c:idx val="1"/>
          <c:order val="1"/>
          <c:tx>
            <c:v>0,1М ДЦГ18К6 в Ф-3</c:v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15"/>
            <c:spPr>
              <a:solidFill>
                <a:schemeClr val="accent4"/>
              </a:solidFill>
              <a:ln>
                <a:noFill/>
              </a:ln>
            </c:spPr>
          </c:marker>
          <c:xVal>
            <c:numRef>
              <c:f>Лист1!$A$4:$A$8</c:f>
              <c:numCache>
                <c:formatCode>General</c:formatCode>
                <c:ptCount val="5"/>
                <c:pt idx="0">
                  <c:v>0.1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Лист1!$C$4:$C$8</c:f>
              <c:numCache>
                <c:formatCode>General</c:formatCode>
                <c:ptCount val="5"/>
                <c:pt idx="0">
                  <c:v>7.0000000000000007E-2</c:v>
                </c:pt>
                <c:pt idx="1">
                  <c:v>1.6</c:v>
                </c:pt>
                <c:pt idx="2">
                  <c:v>2.2000000000000002</c:v>
                </c:pt>
                <c:pt idx="3">
                  <c:v>2.1</c:v>
                </c:pt>
                <c:pt idx="4">
                  <c:v>1.7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1E2C-47F1-A4BA-EBA4BE280497}"/>
            </c:ext>
          </c:extLst>
        </c:ser>
        <c:ser>
          <c:idx val="2"/>
          <c:order val="2"/>
          <c:tx>
            <c:v>0,1М ДТБДЦГ18К6 в спирте п-3</c:v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15"/>
            <c:spPr>
              <a:solidFill>
                <a:schemeClr val="accent6"/>
              </a:solidFill>
              <a:ln>
                <a:noFill/>
              </a:ln>
            </c:spPr>
          </c:marker>
          <c:xVal>
            <c:numRef>
              <c:f>Лист1!$A$12:$A$16</c:f>
              <c:numCache>
                <c:formatCode>General</c:formatCode>
                <c:ptCount val="5"/>
                <c:pt idx="0">
                  <c:v>0.1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Лист1!$B$12:$B$16</c:f>
              <c:numCache>
                <c:formatCode>General</c:formatCode>
                <c:ptCount val="5"/>
                <c:pt idx="0">
                  <c:v>1.2</c:v>
                </c:pt>
                <c:pt idx="1">
                  <c:v>9.6</c:v>
                </c:pt>
                <c:pt idx="2">
                  <c:v>10.8</c:v>
                </c:pt>
                <c:pt idx="3">
                  <c:v>10.3</c:v>
                </c:pt>
                <c:pt idx="4">
                  <c:v>10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1E2C-47F1-A4BA-EBA4BE280497}"/>
            </c:ext>
          </c:extLst>
        </c:ser>
        <c:ser>
          <c:idx val="3"/>
          <c:order val="3"/>
          <c:tx>
            <c:v>0,1М ДТБДЦГ18К6 в Ф-3</c:v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15"/>
            <c:spPr>
              <a:solidFill>
                <a:schemeClr val="accent4"/>
              </a:solidFill>
              <a:ln>
                <a:noFill/>
              </a:ln>
            </c:spPr>
          </c:marker>
          <c:xVal>
            <c:numRef>
              <c:f>Лист1!$A$12:$A$16</c:f>
              <c:numCache>
                <c:formatCode>General</c:formatCode>
                <c:ptCount val="5"/>
                <c:pt idx="0">
                  <c:v>0.1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Лист1!$C$12:$C$16</c:f>
              <c:numCache>
                <c:formatCode>General</c:formatCode>
                <c:ptCount val="5"/>
                <c:pt idx="0">
                  <c:v>0.5</c:v>
                </c:pt>
                <c:pt idx="1">
                  <c:v>11.7</c:v>
                </c:pt>
                <c:pt idx="2">
                  <c:v>16.899999999999999</c:v>
                </c:pt>
                <c:pt idx="3">
                  <c:v>13.6</c:v>
                </c:pt>
                <c:pt idx="4">
                  <c:v>10.7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1E2C-47F1-A4BA-EBA4BE2804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676352"/>
        <c:axId val="56679808"/>
      </c:scatterChart>
      <c:valAx>
        <c:axId val="56676352"/>
        <c:scaling>
          <c:orientation val="minMax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ru-RU" sz="1800" dirty="0"/>
                  <a:t>Концентрация </a:t>
                </a:r>
                <a:r>
                  <a:rPr lang="en-US" sz="1800" dirty="0"/>
                  <a:t>HNO</a:t>
                </a:r>
                <a:r>
                  <a:rPr lang="en-US" sz="1800" baseline="-25000" dirty="0"/>
                  <a:t>3</a:t>
                </a:r>
                <a:r>
                  <a:rPr lang="en-US" sz="1800" dirty="0"/>
                  <a:t>, </a:t>
                </a:r>
                <a:r>
                  <a:rPr lang="ru-RU" sz="1800" dirty="0"/>
                  <a:t>моль/л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56679808"/>
        <c:crossesAt val="1.0000000000000002E-2"/>
        <c:crossBetween val="midCat"/>
      </c:valAx>
      <c:valAx>
        <c:axId val="56679808"/>
        <c:scaling>
          <c:logBase val="10"/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D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56676352"/>
        <c:crossesAt val="0"/>
        <c:crossBetween val="midCat"/>
      </c:valAx>
    </c:plotArea>
    <c:legend>
      <c:legendPos val="r"/>
      <c:layout>
        <c:manualLayout>
          <c:xMode val="edge"/>
          <c:yMode val="edge"/>
          <c:x val="0.67156862745098034"/>
          <c:y val="0.14816426514377357"/>
          <c:w val="0.32843137254901961"/>
          <c:h val="0.70420740508945745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4010" y="9406421"/>
            <a:ext cx="18178780" cy="64905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8021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B553-FC23-4C5F-8ECC-BB7468D41D42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1B33-8683-4D8E-986A-6F665359D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653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B553-FC23-4C5F-8ECC-BB7468D41D42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1B33-8683-4D8E-986A-6F665359D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18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5505431" y="1212605"/>
            <a:ext cx="4812030" cy="2583610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9339" y="1212605"/>
            <a:ext cx="14079644" cy="2583610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B553-FC23-4C5F-8ECC-BB7468D41D42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1B33-8683-4D8E-986A-6F665359D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042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B553-FC23-4C5F-8ECC-BB7468D41D42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1B33-8683-4D8E-986A-6F665359D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58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40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9410" y="12833947"/>
            <a:ext cx="18178780" cy="6623743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54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07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428461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0461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380768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856922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3307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09229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B553-FC23-4C5F-8ECC-BB7468D41D42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1B33-8683-4D8E-986A-6F665359D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05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9341" y="7065330"/>
            <a:ext cx="9445836" cy="19983384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871624" y="7065330"/>
            <a:ext cx="9445836" cy="19983384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B553-FC23-4C5F-8ECC-BB7468D41D42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1B33-8683-4D8E-986A-6F665359D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366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340" y="6777951"/>
            <a:ext cx="9449551" cy="2824727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6154" indent="0">
              <a:buNone/>
              <a:defRPr sz="6500" b="1"/>
            </a:lvl2pPr>
            <a:lvl3pPr marL="2952307" indent="0">
              <a:buNone/>
              <a:defRPr sz="5800" b="1"/>
            </a:lvl3pPr>
            <a:lvl4pPr marL="4428461" indent="0">
              <a:buNone/>
              <a:defRPr sz="5100" b="1"/>
            </a:lvl4pPr>
            <a:lvl5pPr marL="5904615" indent="0">
              <a:buNone/>
              <a:defRPr sz="5100" b="1"/>
            </a:lvl5pPr>
            <a:lvl6pPr marL="7380768" indent="0">
              <a:buNone/>
              <a:defRPr sz="5100" b="1"/>
            </a:lvl6pPr>
            <a:lvl7pPr marL="8856922" indent="0">
              <a:buNone/>
              <a:defRPr sz="5100" b="1"/>
            </a:lvl7pPr>
            <a:lvl8pPr marL="10333075" indent="0">
              <a:buNone/>
              <a:defRPr sz="5100" b="1"/>
            </a:lvl8pPr>
            <a:lvl9pPr marL="11809229" indent="0">
              <a:buNone/>
              <a:defRPr sz="5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9340" y="9602678"/>
            <a:ext cx="9449551" cy="17446034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864199" y="6777951"/>
            <a:ext cx="9453262" cy="2824727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6154" indent="0">
              <a:buNone/>
              <a:defRPr sz="6500" b="1"/>
            </a:lvl2pPr>
            <a:lvl3pPr marL="2952307" indent="0">
              <a:buNone/>
              <a:defRPr sz="5800" b="1"/>
            </a:lvl3pPr>
            <a:lvl4pPr marL="4428461" indent="0">
              <a:buNone/>
              <a:defRPr sz="5100" b="1"/>
            </a:lvl4pPr>
            <a:lvl5pPr marL="5904615" indent="0">
              <a:buNone/>
              <a:defRPr sz="5100" b="1"/>
            </a:lvl5pPr>
            <a:lvl6pPr marL="7380768" indent="0">
              <a:buNone/>
              <a:defRPr sz="5100" b="1"/>
            </a:lvl6pPr>
            <a:lvl7pPr marL="8856922" indent="0">
              <a:buNone/>
              <a:defRPr sz="5100" b="1"/>
            </a:lvl7pPr>
            <a:lvl8pPr marL="10333075" indent="0">
              <a:buNone/>
              <a:defRPr sz="5100" b="1"/>
            </a:lvl8pPr>
            <a:lvl9pPr marL="11809229" indent="0">
              <a:buNone/>
              <a:defRPr sz="5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0864199" y="9602678"/>
            <a:ext cx="9453262" cy="17446034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B553-FC23-4C5F-8ECC-BB7468D41D42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1B33-8683-4D8E-986A-6F665359D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B553-FC23-4C5F-8ECC-BB7468D41D42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1B33-8683-4D8E-986A-6F665359D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3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B553-FC23-4C5F-8ECC-BB7468D41D42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1B33-8683-4D8E-986A-6F665359D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2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2" y="1205592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61646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9342" y="6336368"/>
            <a:ext cx="7036110" cy="20712346"/>
          </a:xfrm>
        </p:spPr>
        <p:txBody>
          <a:bodyPr/>
          <a:lstStyle>
            <a:lvl1pPr marL="0" indent="0">
              <a:buNone/>
              <a:defRPr sz="4600"/>
            </a:lvl1pPr>
            <a:lvl2pPr marL="1476154" indent="0">
              <a:buNone/>
              <a:defRPr sz="3900"/>
            </a:lvl2pPr>
            <a:lvl3pPr marL="2952307" indent="0">
              <a:buNone/>
              <a:defRPr sz="3200"/>
            </a:lvl3pPr>
            <a:lvl4pPr marL="4428461" indent="0">
              <a:buNone/>
              <a:defRPr sz="2900"/>
            </a:lvl4pPr>
            <a:lvl5pPr marL="5904615" indent="0">
              <a:buNone/>
              <a:defRPr sz="2900"/>
            </a:lvl5pPr>
            <a:lvl6pPr marL="7380768" indent="0">
              <a:buNone/>
              <a:defRPr sz="2900"/>
            </a:lvl6pPr>
            <a:lvl7pPr marL="8856922" indent="0">
              <a:buNone/>
              <a:defRPr sz="2900"/>
            </a:lvl7pPr>
            <a:lvl8pPr marL="10333075" indent="0">
              <a:buNone/>
              <a:defRPr sz="2900"/>
            </a:lvl8pPr>
            <a:lvl9pPr marL="11809229" indent="0">
              <a:buNone/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B553-FC23-4C5F-8ECC-BB7468D41D42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1B33-8683-4D8E-986A-6F665359D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82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1963" y="21195983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91963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54" indent="0">
              <a:buNone/>
              <a:defRPr sz="9000"/>
            </a:lvl2pPr>
            <a:lvl3pPr marL="2952307" indent="0">
              <a:buNone/>
              <a:defRPr sz="7800"/>
            </a:lvl3pPr>
            <a:lvl4pPr marL="4428461" indent="0">
              <a:buNone/>
              <a:defRPr sz="6500"/>
            </a:lvl4pPr>
            <a:lvl5pPr marL="5904615" indent="0">
              <a:buNone/>
              <a:defRPr sz="6500"/>
            </a:lvl5pPr>
            <a:lvl6pPr marL="7380768" indent="0">
              <a:buNone/>
              <a:defRPr sz="6500"/>
            </a:lvl6pPr>
            <a:lvl7pPr marL="8856922" indent="0">
              <a:buNone/>
              <a:defRPr sz="6500"/>
            </a:lvl7pPr>
            <a:lvl8pPr marL="10333075" indent="0">
              <a:buNone/>
              <a:defRPr sz="6500"/>
            </a:lvl8pPr>
            <a:lvl9pPr marL="11809229" indent="0">
              <a:buNone/>
              <a:defRPr sz="6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91963" y="23698288"/>
            <a:ext cx="12832080" cy="3553690"/>
          </a:xfrm>
        </p:spPr>
        <p:txBody>
          <a:bodyPr/>
          <a:lstStyle>
            <a:lvl1pPr marL="0" indent="0">
              <a:buNone/>
              <a:defRPr sz="4600"/>
            </a:lvl1pPr>
            <a:lvl2pPr marL="1476154" indent="0">
              <a:buNone/>
              <a:defRPr sz="3900"/>
            </a:lvl2pPr>
            <a:lvl3pPr marL="2952307" indent="0">
              <a:buNone/>
              <a:defRPr sz="3200"/>
            </a:lvl3pPr>
            <a:lvl4pPr marL="4428461" indent="0">
              <a:buNone/>
              <a:defRPr sz="2900"/>
            </a:lvl4pPr>
            <a:lvl5pPr marL="5904615" indent="0">
              <a:buNone/>
              <a:defRPr sz="2900"/>
            </a:lvl5pPr>
            <a:lvl6pPr marL="7380768" indent="0">
              <a:buNone/>
              <a:defRPr sz="2900"/>
            </a:lvl6pPr>
            <a:lvl7pPr marL="8856922" indent="0">
              <a:buNone/>
              <a:defRPr sz="2900"/>
            </a:lvl7pPr>
            <a:lvl8pPr marL="10333075" indent="0">
              <a:buNone/>
              <a:defRPr sz="2900"/>
            </a:lvl8pPr>
            <a:lvl9pPr marL="11809229" indent="0">
              <a:buNone/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B553-FC23-4C5F-8ECC-BB7468D41D42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1B33-8683-4D8E-986A-6F665359D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114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1" y="1212603"/>
            <a:ext cx="19248120" cy="5046663"/>
          </a:xfrm>
          <a:prstGeom prst="rect">
            <a:avLst/>
          </a:prstGeom>
        </p:spPr>
        <p:txBody>
          <a:bodyPr vert="horz" lIns="295231" tIns="147615" rIns="295231" bIns="14761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341" y="7065330"/>
            <a:ext cx="19248120" cy="19983384"/>
          </a:xfrm>
          <a:prstGeom prst="rect">
            <a:avLst/>
          </a:prstGeom>
        </p:spPr>
        <p:txBody>
          <a:bodyPr vert="horz" lIns="295231" tIns="147615" rIns="295231" bIns="1476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69341" y="28065053"/>
            <a:ext cx="4990253" cy="1612128"/>
          </a:xfrm>
          <a:prstGeom prst="rect">
            <a:avLst/>
          </a:prstGeom>
        </p:spPr>
        <p:txBody>
          <a:bodyPr vert="horz" lIns="295231" tIns="147615" rIns="295231" bIns="147615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5B553-FC23-4C5F-8ECC-BB7468D41D42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231" tIns="147615" rIns="295231" bIns="147615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5327208" y="28065053"/>
            <a:ext cx="4990253" cy="1612128"/>
          </a:xfrm>
          <a:prstGeom prst="rect">
            <a:avLst/>
          </a:prstGeom>
        </p:spPr>
        <p:txBody>
          <a:bodyPr vert="horz" lIns="295231" tIns="147615" rIns="295231" bIns="147615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11B33-8683-4D8E-986A-6F665359D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7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07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16" indent="-1107116" algn="l" defTabSz="2952307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50" indent="-922596" algn="l" defTabSz="2952307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384" indent="-738077" algn="l" defTabSz="2952307" rtl="0" eaLnBrk="1" latinLnBrk="0" hangingPunct="1">
        <a:spcBef>
          <a:spcPct val="20000"/>
        </a:spcBef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38" indent="-738077" algn="l" defTabSz="2952307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691" indent="-738077" algn="l" defTabSz="2952307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45" indent="-738077" algn="l" defTabSz="295230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999" indent="-738077" algn="l" defTabSz="295230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152" indent="-738077" algn="l" defTabSz="295230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06" indent="-738077" algn="l" defTabSz="295230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95230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54" algn="l" defTabSz="295230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07" algn="l" defTabSz="295230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61" algn="l" defTabSz="295230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15" algn="l" defTabSz="295230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768" algn="l" defTabSz="295230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22" algn="l" defTabSz="295230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075" algn="l" defTabSz="295230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29" algn="l" defTabSz="295230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hyperlink" Target="mailto:E.V.Kenf@khlopin.r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10" Type="http://schemas.openxmlformats.org/officeDocument/2006/relationships/chart" Target="../charts/chart3.xml"/><Relationship Id="rId4" Type="http://schemas.openxmlformats.org/officeDocument/2006/relationships/image" Target="../media/image2.emf"/><Relationship Id="rId9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53543" y="2039096"/>
            <a:ext cx="192797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cap="all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Times New Roman" pitchFamily="18" charset="0"/>
              </a:rPr>
              <a:t>Экстракционные смеси на основе </a:t>
            </a:r>
            <a:r>
              <a:rPr lang="ru-RU" sz="4400" b="1" cap="all" dirty="0" err="1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Times New Roman" pitchFamily="18" charset="0"/>
              </a:rPr>
              <a:t>Краун</a:t>
            </a:r>
            <a:r>
              <a:rPr lang="ru-RU" sz="4400" b="1" cap="all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Times New Roman" pitchFamily="18" charset="0"/>
              </a:rPr>
              <a:t>-эфиров для извлечения фракции цезий-стронций из ВАО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53542" y="644584"/>
            <a:ext cx="192797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Х Всероссийская молодежная конференция </a:t>
            </a:r>
          </a:p>
          <a:p>
            <a:pPr algn="ctr"/>
            <a:r>
              <a:rPr lang="ru-RU" sz="2800" dirty="0" smtClean="0"/>
              <a:t>«Научные исследования и технологические разработки в обеспечение развития ядерных технологий нового поколения»</a:t>
            </a:r>
          </a:p>
          <a:p>
            <a:pPr algn="ctr"/>
            <a:r>
              <a:rPr lang="ru-RU" sz="2800" dirty="0" smtClean="0"/>
              <a:t>Г. Димитровград 1</a:t>
            </a:r>
            <a:r>
              <a:rPr lang="en-US" sz="2800" dirty="0" smtClean="0"/>
              <a:t>7-18</a:t>
            </a:r>
            <a:r>
              <a:rPr lang="ru-RU" sz="2800" dirty="0" smtClean="0"/>
              <a:t> марта 202</a:t>
            </a:r>
            <a:r>
              <a:rPr lang="en-US" sz="2800" dirty="0" smtClean="0"/>
              <a:t>1</a:t>
            </a:r>
            <a:r>
              <a:rPr lang="ru-RU" sz="2800" dirty="0" smtClean="0"/>
              <a:t>г.</a:t>
            </a:r>
            <a:endParaRPr lang="ru-RU" sz="28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99657" y="3168746"/>
            <a:ext cx="20409737" cy="1944216"/>
          </a:xfrm>
          <a:prstGeom prst="rect">
            <a:avLst/>
          </a:prstGeom>
        </p:spPr>
        <p:txBody>
          <a:bodyPr vert="horz" lIns="417561" tIns="208780" rIns="417561" bIns="208780" rtlCol="0" anchor="ctr">
            <a:noAutofit/>
          </a:bodyPr>
          <a:lstStyle>
            <a:lvl1pPr algn="ctr" defTabSz="4175613" rtl="0" eaLnBrk="1" latinLnBrk="0" hangingPunct="1">
              <a:spcBef>
                <a:spcPct val="0"/>
              </a:spcBef>
              <a:buNone/>
              <a:defRPr sz="20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u="sng" cap="all" dirty="0" smtClean="0">
                <a:latin typeface="Cambria" panose="02040503050406030204" pitchFamily="18" charset="0"/>
                <a:cs typeface="Times New Roman" pitchFamily="18" charset="0"/>
              </a:rPr>
              <a:t>Кенф </a:t>
            </a:r>
            <a:r>
              <a:rPr lang="ru-RU" sz="3200" u="sng" cap="all" dirty="0">
                <a:latin typeface="Cambria" panose="02040503050406030204" pitchFamily="18" charset="0"/>
                <a:cs typeface="Times New Roman" pitchFamily="18" charset="0"/>
              </a:rPr>
              <a:t>Е.В</a:t>
            </a:r>
            <a:r>
              <a:rPr lang="ru-RU" sz="3200" u="sng" cap="all" dirty="0" smtClean="0">
                <a:latin typeface="Cambria" panose="02040503050406030204" pitchFamily="18" charset="0"/>
                <a:cs typeface="Times New Roman" pitchFamily="18" charset="0"/>
              </a:rPr>
              <a:t>., </a:t>
            </a:r>
            <a:r>
              <a:rPr lang="ru-RU" sz="3200" cap="all" dirty="0">
                <a:latin typeface="Cambria" panose="02040503050406030204" pitchFamily="18" charset="0"/>
                <a:cs typeface="Times New Roman" pitchFamily="18" charset="0"/>
              </a:rPr>
              <a:t>Ткаченко Л.И. </a:t>
            </a:r>
            <a:endParaRPr lang="ru-RU" sz="3200" u="sng" cap="all" dirty="0" smtClean="0">
              <a:latin typeface="Cambria" panose="02040503050406030204" pitchFamily="18" charset="0"/>
              <a:cs typeface="Times New Roman" pitchFamily="18" charset="0"/>
            </a:endParaRPr>
          </a:p>
          <a:p>
            <a:r>
              <a:rPr lang="ru-RU" sz="3200" cap="all" dirty="0" smtClean="0">
                <a:latin typeface="Cambria" panose="02040503050406030204" pitchFamily="18" charset="0"/>
                <a:cs typeface="Times New Roman" pitchFamily="18" charset="0"/>
              </a:rPr>
              <a:t>АО «Радиевый институт им. В.Г. </a:t>
            </a:r>
            <a:r>
              <a:rPr lang="ru-RU" sz="3200" cap="all" dirty="0" err="1" smtClean="0">
                <a:latin typeface="Cambria" panose="02040503050406030204" pitchFamily="18" charset="0"/>
                <a:cs typeface="Times New Roman" pitchFamily="18" charset="0"/>
              </a:rPr>
              <a:t>Хлопина</a:t>
            </a:r>
            <a:r>
              <a:rPr lang="ru-RU" sz="3200" cap="all" dirty="0" smtClean="0">
                <a:latin typeface="Cambria" panose="02040503050406030204" pitchFamily="18" charset="0"/>
                <a:cs typeface="Times New Roman" pitchFamily="18" charset="0"/>
              </a:rPr>
              <a:t>»</a:t>
            </a:r>
            <a:br>
              <a:rPr lang="ru-RU" sz="3200" cap="all" dirty="0" smtClean="0">
                <a:latin typeface="Cambria" panose="02040503050406030204" pitchFamily="18" charset="0"/>
                <a:cs typeface="Times New Roman" pitchFamily="18" charset="0"/>
              </a:rPr>
            </a:br>
            <a:r>
              <a:rPr lang="en-US" sz="3200" cap="all" dirty="0" smtClean="0">
                <a:latin typeface="Cambria" panose="02040503050406030204" pitchFamily="18" charset="0"/>
                <a:cs typeface="Times New Roman" pitchFamily="18" charset="0"/>
                <a:hlinkClick r:id="rId2"/>
              </a:rPr>
              <a:t>E</a:t>
            </a:r>
            <a:r>
              <a:rPr lang="ru-RU" sz="3200" cap="all" dirty="0" smtClean="0">
                <a:latin typeface="Cambria" panose="02040503050406030204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3200" cap="all" dirty="0" smtClean="0">
                <a:latin typeface="Cambria" panose="02040503050406030204" pitchFamily="18" charset="0"/>
                <a:cs typeface="Times New Roman" pitchFamily="18" charset="0"/>
                <a:hlinkClick r:id="rId2"/>
              </a:rPr>
              <a:t>V</a:t>
            </a:r>
            <a:r>
              <a:rPr lang="ru-RU" sz="3200" cap="all" dirty="0" smtClean="0">
                <a:latin typeface="Cambria" panose="02040503050406030204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3200" cap="all" dirty="0" err="1" smtClean="0">
                <a:latin typeface="Cambria" panose="02040503050406030204" pitchFamily="18" charset="0"/>
                <a:cs typeface="Times New Roman" pitchFamily="18" charset="0"/>
                <a:hlinkClick r:id="rId2"/>
              </a:rPr>
              <a:t>Kenf</a:t>
            </a:r>
            <a:r>
              <a:rPr lang="ru-RU" sz="3200" cap="all" dirty="0" smtClean="0">
                <a:latin typeface="Cambria" panose="02040503050406030204" pitchFamily="18" charset="0"/>
                <a:cs typeface="Times New Roman" pitchFamily="18" charset="0"/>
                <a:hlinkClick r:id="rId2"/>
              </a:rPr>
              <a:t>@</a:t>
            </a:r>
            <a:r>
              <a:rPr lang="en-US" sz="3200" cap="all" dirty="0" err="1" smtClean="0">
                <a:latin typeface="Cambria" panose="02040503050406030204" pitchFamily="18" charset="0"/>
                <a:cs typeface="Times New Roman" pitchFamily="18" charset="0"/>
                <a:hlinkClick r:id="rId2"/>
              </a:rPr>
              <a:t>khlopin</a:t>
            </a:r>
            <a:r>
              <a:rPr lang="ru-RU" sz="3200" cap="all" dirty="0" smtClean="0">
                <a:latin typeface="Cambria" panose="02040503050406030204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3200" cap="all" dirty="0" err="1" smtClean="0">
                <a:latin typeface="Cambria" panose="02040503050406030204" pitchFamily="18" charset="0"/>
                <a:cs typeface="Times New Roman" pitchFamily="18" charset="0"/>
                <a:hlinkClick r:id="rId2"/>
              </a:rPr>
              <a:t>ru</a:t>
            </a:r>
            <a:endParaRPr lang="ru-RU" sz="3200" cap="all" dirty="0">
              <a:latin typeface="Comic Sans MS" pitchFamily="66" charset="0"/>
            </a:endParaRPr>
          </a:p>
        </p:txBody>
      </p:sp>
      <p:pic>
        <p:nvPicPr>
          <p:cNvPr id="7" name="Picture 18" descr="C:\Users\Мила\Desktop\чтения\ри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316" y="223667"/>
            <a:ext cx="1307292" cy="136815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8" name="Скругленный прямоугольник 7"/>
          <p:cNvSpPr/>
          <p:nvPr/>
        </p:nvSpPr>
        <p:spPr>
          <a:xfrm>
            <a:off x="454481" y="5044132"/>
            <a:ext cx="20422694" cy="3647352"/>
          </a:xfrm>
          <a:prstGeom prst="round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68581" y="5152053"/>
            <a:ext cx="1984555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i="1" dirty="0">
                <a:latin typeface="Cambria" panose="02040503050406030204" pitchFamily="18" charset="0"/>
              </a:rPr>
              <a:t>В настоящее время возник интерес к извлечению фракции </a:t>
            </a:r>
            <a:r>
              <a:rPr lang="en-US" sz="2800" i="1" dirty="0">
                <a:latin typeface="Cambria" panose="02040503050406030204" pitchFamily="18" charset="0"/>
              </a:rPr>
              <a:t>Cs</a:t>
            </a:r>
            <a:r>
              <a:rPr lang="ru-RU" sz="2800" i="1" dirty="0">
                <a:latin typeface="Cambria" panose="02040503050406030204" pitchFamily="18" charset="0"/>
              </a:rPr>
              <a:t>-</a:t>
            </a:r>
            <a:r>
              <a:rPr lang="en-US" sz="2800" i="1" dirty="0" err="1">
                <a:latin typeface="Cambria" panose="02040503050406030204" pitchFamily="18" charset="0"/>
              </a:rPr>
              <a:t>Sr</a:t>
            </a:r>
            <a:r>
              <a:rPr lang="ru-RU" sz="2800" i="1" dirty="0">
                <a:latin typeface="Cambria" panose="02040503050406030204" pitchFamily="18" charset="0"/>
              </a:rPr>
              <a:t> из ВАО. Одним из процессов, предложенных для извлечения цезия и стронция из кислых ВАО, является экстракционная технология с применением </a:t>
            </a:r>
            <a:r>
              <a:rPr lang="ru-RU" sz="2800" i="1" dirty="0" err="1">
                <a:latin typeface="Cambria" panose="02040503050406030204" pitchFamily="18" charset="0"/>
              </a:rPr>
              <a:t>краун</a:t>
            </a:r>
            <a:r>
              <a:rPr lang="ru-RU" sz="2800" i="1" dirty="0">
                <a:latin typeface="Cambria" panose="02040503050406030204" pitchFamily="18" charset="0"/>
              </a:rPr>
              <a:t>-эфиров. В данной работе использовались два </a:t>
            </a:r>
            <a:r>
              <a:rPr lang="ru-RU" sz="2800" i="1" dirty="0" err="1">
                <a:latin typeface="Cambria" panose="02040503050406030204" pitchFamily="18" charset="0"/>
              </a:rPr>
              <a:t>краун</a:t>
            </a:r>
            <a:r>
              <a:rPr lang="ru-RU" sz="2800" i="1" dirty="0">
                <a:latin typeface="Cambria" panose="02040503050406030204" pitchFamily="18" charset="0"/>
              </a:rPr>
              <a:t>-эфира, применяемых в предложенной во ВНИИХТ технологии </a:t>
            </a:r>
            <a:r>
              <a:rPr lang="ru-RU" sz="2800" i="1" dirty="0" smtClean="0">
                <a:latin typeface="Cambria" panose="02040503050406030204" pitchFamily="18" charset="0"/>
              </a:rPr>
              <a:t>– дициклогексил-18-краун-6 (</a:t>
            </a:r>
            <a:r>
              <a:rPr lang="ru-RU" sz="2800" b="1" i="1" dirty="0" smtClean="0">
                <a:latin typeface="Cambria" panose="02040503050406030204" pitchFamily="18" charset="0"/>
              </a:rPr>
              <a:t>ДЦГ18К6</a:t>
            </a:r>
            <a:r>
              <a:rPr lang="ru-RU" sz="2800" i="1" dirty="0" smtClean="0">
                <a:latin typeface="Cambria" panose="02040503050406030204" pitchFamily="18" charset="0"/>
              </a:rPr>
              <a:t>) и дибензо-21-краун-7  (</a:t>
            </a:r>
            <a:r>
              <a:rPr lang="ru-RU" sz="2800" b="1" i="1" dirty="0" smtClean="0">
                <a:latin typeface="Cambria" panose="02040503050406030204" pitchFamily="18" charset="0"/>
              </a:rPr>
              <a:t>ДБ21К7</a:t>
            </a:r>
            <a:r>
              <a:rPr lang="ru-RU" sz="2800" i="1" dirty="0" smtClean="0">
                <a:latin typeface="Cambria" panose="02040503050406030204" pitchFamily="18" charset="0"/>
              </a:rPr>
              <a:t>), </a:t>
            </a:r>
            <a:r>
              <a:rPr lang="ru-RU" sz="2800" i="1" dirty="0">
                <a:latin typeface="Cambria" panose="02040503050406030204" pitchFamily="18" charset="0"/>
              </a:rPr>
              <a:t>а также два других, описанных в литературе – 4’,4’’(5’’)-ди-трет-бутил-дициклогексил-18-краун-6 (</a:t>
            </a:r>
            <a:r>
              <a:rPr lang="ru-RU" sz="2800" b="1" i="1" dirty="0">
                <a:latin typeface="Cambria" panose="02040503050406030204" pitchFamily="18" charset="0"/>
              </a:rPr>
              <a:t>ДТБДЦГ18К6</a:t>
            </a:r>
            <a:r>
              <a:rPr lang="ru-RU" sz="2800" i="1" dirty="0">
                <a:latin typeface="Cambria" panose="02040503050406030204" pitchFamily="18" charset="0"/>
              </a:rPr>
              <a:t>) для извлечения </a:t>
            </a:r>
            <a:r>
              <a:rPr lang="en-US" sz="2800" i="1" dirty="0" err="1">
                <a:latin typeface="Cambria" panose="02040503050406030204" pitchFamily="18" charset="0"/>
              </a:rPr>
              <a:t>Sr</a:t>
            </a:r>
            <a:r>
              <a:rPr lang="ru-RU" sz="2800" i="1" dirty="0">
                <a:latin typeface="Cambria" panose="02040503050406030204" pitchFamily="18" charset="0"/>
              </a:rPr>
              <a:t> и 4’,4’’(5’’)-ди-трет-бутил-дибензо-18-краун-6 (</a:t>
            </a:r>
            <a:r>
              <a:rPr lang="ru-RU" sz="2800" b="1" i="1" dirty="0">
                <a:latin typeface="Cambria" panose="02040503050406030204" pitchFamily="18" charset="0"/>
              </a:rPr>
              <a:t>ДТБДБ18К6</a:t>
            </a:r>
            <a:r>
              <a:rPr lang="ru-RU" sz="2800" i="1" dirty="0">
                <a:latin typeface="Cambria" panose="02040503050406030204" pitchFamily="18" charset="0"/>
              </a:rPr>
              <a:t>) для извлечения </a:t>
            </a:r>
            <a:r>
              <a:rPr lang="en-US" sz="2800" i="1" dirty="0">
                <a:latin typeface="Cambria" panose="02040503050406030204" pitchFamily="18" charset="0"/>
              </a:rPr>
              <a:t>Cs</a:t>
            </a:r>
            <a:r>
              <a:rPr lang="ru-RU" sz="2800" i="1" dirty="0">
                <a:latin typeface="Cambria" panose="02040503050406030204" pitchFamily="18" charset="0"/>
              </a:rPr>
              <a:t>. В качестве растворителей использовались 1,1,7-тригидрододекафторгептанол </a:t>
            </a:r>
            <a:r>
              <a:rPr lang="ru-RU" sz="2800" i="1" dirty="0" smtClean="0">
                <a:latin typeface="Cambria" panose="02040503050406030204" pitchFamily="18" charset="0"/>
              </a:rPr>
              <a:t>(спирт n-3), </a:t>
            </a:r>
            <a:r>
              <a:rPr lang="ru-RU" sz="2800" i="1" dirty="0">
                <a:latin typeface="Cambria" panose="02040503050406030204" pitchFamily="18" charset="0"/>
              </a:rPr>
              <a:t>мета-</a:t>
            </a:r>
            <a:r>
              <a:rPr lang="ru-RU" sz="2800" i="1" dirty="0" err="1">
                <a:latin typeface="Cambria" panose="02040503050406030204" pitchFamily="18" charset="0"/>
              </a:rPr>
              <a:t>нитробензотрифторид</a:t>
            </a:r>
            <a:r>
              <a:rPr lang="ru-RU" sz="2800" i="1" dirty="0">
                <a:latin typeface="Cambria" panose="02040503050406030204" pitchFamily="18" charset="0"/>
              </a:rPr>
              <a:t> (Ф-3</a:t>
            </a:r>
            <a:r>
              <a:rPr lang="ru-RU" sz="2800" i="1" dirty="0" smtClean="0">
                <a:latin typeface="Cambria" panose="02040503050406030204" pitchFamily="18" charset="0"/>
              </a:rPr>
              <a:t>), а также их смеси в разных пропорциях.</a:t>
            </a:r>
            <a:endParaRPr lang="ru-RU" sz="2800" i="1" dirty="0">
              <a:latin typeface="Cambria" panose="02040503050406030204" pitchFamily="18" charset="0"/>
            </a:endParaRPr>
          </a:p>
          <a:p>
            <a:endParaRPr lang="ru-RU" sz="2800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11150734" y="8379788"/>
            <a:ext cx="3754704" cy="2092459"/>
            <a:chOff x="1476376" y="9720762"/>
            <a:chExt cx="3754704" cy="2092459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1476376" y="9739387"/>
              <a:ext cx="3754704" cy="202912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latin typeface="Cambria" panose="02040503050406030204" pitchFamily="18" charset="0"/>
                </a:rPr>
                <a:t>ДЦГ18К6</a:t>
              </a:r>
              <a:endParaRPr lang="ru-RU" sz="2400" dirty="0"/>
            </a:p>
          </p:txBody>
        </p:sp>
        <p:pic>
          <p:nvPicPr>
            <p:cNvPr id="14" name="Рисунок 13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2049869" y="9720762"/>
              <a:ext cx="2607718" cy="1638079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1966688" y="11228446"/>
              <a:ext cx="28083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3200" b="1" i="1" dirty="0">
                  <a:latin typeface="Cambria" panose="02040503050406030204" pitchFamily="18" charset="0"/>
                </a:rPr>
                <a:t>ДЦГ18К6</a:t>
              </a:r>
              <a:r>
                <a:rPr lang="en-US" sz="2800" b="1" i="1" dirty="0" smtClean="0"/>
                <a:t> </a:t>
              </a:r>
              <a:endParaRPr lang="ru-RU" sz="2800" b="1" i="1" dirty="0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1510608" y="8347025"/>
            <a:ext cx="3754704" cy="2059177"/>
            <a:chOff x="6300912" y="9754044"/>
            <a:chExt cx="3754704" cy="2059177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6300912" y="9754044"/>
              <a:ext cx="3754704" cy="202912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" name="Рисунок 16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3622" y="9786807"/>
              <a:ext cx="3043674" cy="154323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TextBox 18"/>
            <p:cNvSpPr txBox="1"/>
            <p:nvPr/>
          </p:nvSpPr>
          <p:spPr>
            <a:xfrm>
              <a:off x="6774108" y="11228446"/>
              <a:ext cx="28083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3200" b="1" i="1" dirty="0">
                  <a:latin typeface="Cambria" panose="02040503050406030204" pitchFamily="18" charset="0"/>
                </a:rPr>
                <a:t>ДБ21К7</a:t>
              </a:r>
              <a:r>
                <a:rPr lang="en-US" sz="2800" b="1" i="1" dirty="0" smtClean="0"/>
                <a:t> </a:t>
              </a:r>
              <a:endParaRPr lang="ru-RU" sz="2800" b="1" i="1" dirty="0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15919367" y="8347025"/>
            <a:ext cx="3754704" cy="2139957"/>
            <a:chOff x="11269464" y="9754044"/>
            <a:chExt cx="3754704" cy="2029120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11269464" y="9754044"/>
              <a:ext cx="3754704" cy="202912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5" name="Рисунок 14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90632" y="9786807"/>
              <a:ext cx="3312368" cy="15376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11742660" y="11183732"/>
              <a:ext cx="28083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3200" b="1" i="1" dirty="0">
                  <a:latin typeface="Cambria" panose="02040503050406030204" pitchFamily="18" charset="0"/>
                </a:rPr>
                <a:t>ДТБДЦГ18К6</a:t>
              </a:r>
              <a:r>
                <a:rPr lang="en-US" sz="2800" b="1" i="1" dirty="0" smtClean="0"/>
                <a:t> </a:t>
              </a:r>
              <a:endParaRPr lang="ru-RU" sz="2800" b="1" i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6413118" y="8380741"/>
            <a:ext cx="3754704" cy="2029120"/>
            <a:chOff x="16021992" y="9754044"/>
            <a:chExt cx="3754704" cy="2029120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16021992" y="9754044"/>
              <a:ext cx="3754704" cy="202912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Рисунок 15"/>
            <p:cNvPicPr/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43160" y="9786807"/>
              <a:ext cx="3312368" cy="154323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TextBox 20"/>
            <p:cNvSpPr txBox="1"/>
            <p:nvPr/>
          </p:nvSpPr>
          <p:spPr>
            <a:xfrm>
              <a:off x="16495188" y="11183732"/>
              <a:ext cx="28083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3200" b="1" i="1" dirty="0">
                  <a:latin typeface="Cambria" panose="02040503050406030204" pitchFamily="18" charset="0"/>
                </a:rPr>
                <a:t>ДТБДБ18К6</a:t>
              </a:r>
              <a:r>
                <a:rPr lang="en-US" sz="2800" b="1" i="1" dirty="0" smtClean="0"/>
                <a:t> </a:t>
              </a:r>
              <a:endParaRPr lang="ru-RU" sz="2800" b="1" i="1" dirty="0"/>
            </a:p>
          </p:txBody>
        </p:sp>
      </p:grpSp>
      <p:sp>
        <p:nvSpPr>
          <p:cNvPr id="25" name="Стрелка вниз 24"/>
          <p:cNvSpPr/>
          <p:nvPr/>
        </p:nvSpPr>
        <p:spPr>
          <a:xfrm>
            <a:off x="15042289" y="9711807"/>
            <a:ext cx="756116" cy="936104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19305" y="9182140"/>
            <a:ext cx="468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Cs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15203781" y="9202486"/>
            <a:ext cx="433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Sr</a:t>
            </a:r>
            <a:endParaRPr lang="ru-RU" sz="2400" dirty="0"/>
          </a:p>
        </p:txBody>
      </p:sp>
      <p:sp>
        <p:nvSpPr>
          <p:cNvPr id="28" name="4-конечная звезда 27"/>
          <p:cNvSpPr/>
          <p:nvPr/>
        </p:nvSpPr>
        <p:spPr>
          <a:xfrm rot="10800000">
            <a:off x="5625116" y="16187008"/>
            <a:ext cx="10173289" cy="288025"/>
          </a:xfrm>
          <a:prstGeom prst="star4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3" name="Группа 32"/>
          <p:cNvGrpSpPr/>
          <p:nvPr/>
        </p:nvGrpSpPr>
        <p:grpSpPr>
          <a:xfrm>
            <a:off x="488531" y="27083566"/>
            <a:ext cx="20520863" cy="2818061"/>
            <a:chOff x="488531" y="27083566"/>
            <a:chExt cx="20409737" cy="2818061"/>
          </a:xfrm>
        </p:grpSpPr>
        <p:sp>
          <p:nvSpPr>
            <p:cNvPr id="31" name="Скругленный прямоугольник 30"/>
            <p:cNvSpPr/>
            <p:nvPr/>
          </p:nvSpPr>
          <p:spPr>
            <a:xfrm>
              <a:off x="488531" y="27437509"/>
              <a:ext cx="20409737" cy="2464118"/>
            </a:xfrm>
            <a:prstGeom prst="roundRect">
              <a:avLst/>
            </a:prstGeom>
            <a:noFill/>
            <a:ln w="762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127063" y="27083566"/>
              <a:ext cx="3243196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4000" b="1" spc="-5" dirty="0" smtClean="0">
                  <a:solidFill>
                    <a:schemeClr val="accent6">
                      <a:lumMod val="75000"/>
                    </a:schemeClr>
                  </a:solidFill>
                  <a:latin typeface="Cambria" panose="02040503050406030204" pitchFamily="18" charset="0"/>
                  <a:cs typeface="Arial"/>
                </a:rPr>
                <a:t>Заключение</a:t>
              </a:r>
              <a:endParaRPr lang="ru-RU" sz="4000" b="1" spc="-5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cs typeface="Arial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359383" y="10543898"/>
            <a:ext cx="20650011" cy="16405401"/>
            <a:chOff x="488531" y="11893191"/>
            <a:chExt cx="20409737" cy="14696068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488531" y="12247133"/>
              <a:ext cx="20409737" cy="14342126"/>
            </a:xfrm>
            <a:prstGeom prst="roundRect">
              <a:avLst/>
            </a:prstGeom>
            <a:noFill/>
            <a:ln w="762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467021" y="11893191"/>
              <a:ext cx="4452757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4000" b="1" spc="-5" dirty="0" smtClean="0">
                  <a:solidFill>
                    <a:schemeClr val="accent6">
                      <a:lumMod val="75000"/>
                    </a:schemeClr>
                  </a:solidFill>
                  <a:latin typeface="Cambria" panose="02040503050406030204" pitchFamily="18" charset="0"/>
                  <a:cs typeface="Arial"/>
                </a:rPr>
                <a:t>Экстракция </a:t>
              </a:r>
              <a:r>
                <a:rPr lang="en-US" sz="4000" b="1" spc="-5" dirty="0" smtClean="0">
                  <a:solidFill>
                    <a:schemeClr val="accent6">
                      <a:lumMod val="75000"/>
                    </a:schemeClr>
                  </a:solidFill>
                  <a:latin typeface="Cambria" panose="02040503050406030204" pitchFamily="18" charset="0"/>
                  <a:cs typeface="Arial"/>
                </a:rPr>
                <a:t>Cs, </a:t>
              </a:r>
              <a:r>
                <a:rPr lang="en-US" sz="4000" b="1" spc="-5" dirty="0" err="1" smtClean="0">
                  <a:solidFill>
                    <a:schemeClr val="accent6">
                      <a:lumMod val="75000"/>
                    </a:schemeClr>
                  </a:solidFill>
                  <a:latin typeface="Cambria" panose="02040503050406030204" pitchFamily="18" charset="0"/>
                  <a:cs typeface="Arial"/>
                </a:rPr>
                <a:t>Sr</a:t>
              </a:r>
              <a:endParaRPr lang="ru-RU" sz="4000" b="1" spc="-5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cs typeface="Arial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0691367" y="15356011"/>
            <a:ext cx="10185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Зависимость коэффициентов распределения (</a:t>
            </a:r>
            <a:r>
              <a:rPr lang="en-US" sz="2400" dirty="0"/>
              <a:t>D</a:t>
            </a:r>
            <a:r>
              <a:rPr lang="ru-RU" sz="2400" dirty="0"/>
              <a:t>) стронция от концентрации </a:t>
            </a:r>
            <a:r>
              <a:rPr lang="en-US" sz="2400" dirty="0"/>
              <a:t>HNO</a:t>
            </a:r>
            <a:r>
              <a:rPr lang="ru-RU" sz="2400" baseline="-25000" dirty="0"/>
              <a:t>3</a:t>
            </a:r>
            <a:r>
              <a:rPr lang="ru-RU" sz="2400" dirty="0"/>
              <a:t> при экстракции 0,1 моль/л растворами </a:t>
            </a:r>
            <a:r>
              <a:rPr lang="ru-RU" sz="2400" dirty="0" err="1"/>
              <a:t>краун</a:t>
            </a:r>
            <a:r>
              <a:rPr lang="ru-RU" sz="2400" dirty="0"/>
              <a:t>-эфира в растворителе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20222" y="15356011"/>
            <a:ext cx="99168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Зависимость коэффициентов распределения (</a:t>
            </a:r>
            <a:r>
              <a:rPr lang="en-US" sz="2400" dirty="0"/>
              <a:t>D</a:t>
            </a:r>
            <a:r>
              <a:rPr lang="ru-RU" sz="2400" dirty="0"/>
              <a:t>) цезия от концентрации </a:t>
            </a:r>
            <a:r>
              <a:rPr lang="en-US" sz="2400" dirty="0"/>
              <a:t>HNO</a:t>
            </a:r>
            <a:r>
              <a:rPr lang="ru-RU" sz="2400" baseline="-25000" dirty="0"/>
              <a:t>3</a:t>
            </a:r>
            <a:r>
              <a:rPr lang="ru-RU" sz="2400" dirty="0"/>
              <a:t> при экстракции 0,1 </a:t>
            </a:r>
            <a:r>
              <a:rPr lang="ru-RU" sz="2400" dirty="0" smtClean="0"/>
              <a:t>моль/л</a:t>
            </a:r>
            <a:r>
              <a:rPr lang="en-US" sz="2400" dirty="0" smtClean="0"/>
              <a:t> </a:t>
            </a:r>
            <a:r>
              <a:rPr lang="ru-RU" sz="2400" dirty="0" smtClean="0"/>
              <a:t>растворами </a:t>
            </a:r>
            <a:r>
              <a:rPr lang="ru-RU" sz="2400" dirty="0" err="1"/>
              <a:t>краун</a:t>
            </a:r>
            <a:r>
              <a:rPr lang="ru-RU" sz="2400" dirty="0"/>
              <a:t>-эфира в растворителе</a:t>
            </a:r>
          </a:p>
        </p:txBody>
      </p:sp>
      <p:graphicFrame>
        <p:nvGraphicFramePr>
          <p:cNvPr id="41" name="Таблица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173709"/>
              </p:ext>
            </p:extLst>
          </p:nvPr>
        </p:nvGraphicFramePr>
        <p:xfrm>
          <a:off x="15389309" y="17401770"/>
          <a:ext cx="5168900" cy="3371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1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3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7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01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Содержание в смеси, % об.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Коэффициент распределения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n-3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</a:rPr>
                        <a:t>Ф-3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</a:rPr>
                        <a:t>ДЦГ18К6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ДТБДЦГ18К6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100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2,9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3,6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80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3,2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60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40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3,9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40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60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4,4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80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4,7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100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2,1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14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2" name="Таблица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049521"/>
              </p:ext>
            </p:extLst>
          </p:nvPr>
        </p:nvGraphicFramePr>
        <p:xfrm>
          <a:off x="753261" y="17303485"/>
          <a:ext cx="5168900" cy="33941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1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3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7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879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Содержание в смеси, % об.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Коэффициент распределения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0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n-3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</a:rPr>
                        <a:t>Ф-3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</a:rPr>
                        <a:t>ДБ21К7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ДТБДБ18К6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3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100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3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80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3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60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40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58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3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40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60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53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3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80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3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100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1,9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10949906" y="16457722"/>
            <a:ext cx="9647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Экстракция стронция 0,1 моль/л </a:t>
            </a:r>
            <a:r>
              <a:rPr lang="ru-RU" sz="2400" dirty="0" err="1"/>
              <a:t>краун</a:t>
            </a:r>
            <a:r>
              <a:rPr lang="ru-RU" sz="2400" dirty="0"/>
              <a:t>-эфира в смеси Ф-3 и спирта </a:t>
            </a:r>
            <a:r>
              <a:rPr lang="en-US" sz="2400" dirty="0"/>
              <a:t>n</a:t>
            </a:r>
            <a:r>
              <a:rPr lang="ru-RU" sz="2400" dirty="0"/>
              <a:t>-3 из 3 моль/л HNO</a:t>
            </a:r>
            <a:r>
              <a:rPr lang="ru-RU" sz="2400" baseline="-25000" dirty="0"/>
              <a:t>3</a:t>
            </a:r>
            <a:endParaRPr lang="ru-RU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768581" y="16466805"/>
            <a:ext cx="94387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Экстракция цезия 0,1 </a:t>
            </a:r>
            <a:r>
              <a:rPr lang="ru-RU" sz="2400" dirty="0"/>
              <a:t>моль/л </a:t>
            </a:r>
            <a:r>
              <a:rPr lang="ru-RU" sz="2400" dirty="0" err="1" smtClean="0"/>
              <a:t>краун</a:t>
            </a:r>
            <a:r>
              <a:rPr lang="ru-RU" sz="2400" dirty="0" smtClean="0"/>
              <a:t>-эфира </a:t>
            </a:r>
            <a:r>
              <a:rPr lang="ru-RU" sz="2400" dirty="0"/>
              <a:t>в смеси Ф-3 и спирта </a:t>
            </a:r>
            <a:r>
              <a:rPr lang="en-US" sz="2400" dirty="0"/>
              <a:t>n</a:t>
            </a:r>
            <a:r>
              <a:rPr lang="ru-RU" sz="2400" dirty="0"/>
              <a:t>-3 из 3 моль/л HNO</a:t>
            </a:r>
            <a:r>
              <a:rPr lang="ru-RU" sz="2400" baseline="-25000" dirty="0"/>
              <a:t>3</a:t>
            </a:r>
            <a:endParaRPr lang="ru-RU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10614375" y="17325654"/>
            <a:ext cx="46572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i="1" dirty="0" smtClean="0"/>
              <a:t>В смесевых </a:t>
            </a:r>
            <a:r>
              <a:rPr lang="ru-RU" sz="2400" i="1" dirty="0"/>
              <a:t>растворителях достигаются более высокие значения коэффициентов </a:t>
            </a:r>
            <a:r>
              <a:rPr lang="ru-RU" sz="2400" i="1" dirty="0" smtClean="0"/>
              <a:t>распределения. </a:t>
            </a:r>
            <a:r>
              <a:rPr lang="ru-RU" sz="2400" i="1" dirty="0"/>
              <a:t>Максимальные коэффициенты распределения стронция для обоих </a:t>
            </a:r>
            <a:r>
              <a:rPr lang="ru-RU" sz="2400" i="1" dirty="0" err="1"/>
              <a:t>краун</a:t>
            </a:r>
            <a:r>
              <a:rPr lang="ru-RU" sz="2400" i="1" dirty="0"/>
              <a:t>-эфиров наблюдаются в смеси, содержащей 20% спирта </a:t>
            </a:r>
            <a:r>
              <a:rPr lang="en-US" sz="2400" i="1" dirty="0"/>
              <a:t>n</a:t>
            </a:r>
            <a:r>
              <a:rPr lang="ru-RU" sz="2400" i="1" dirty="0"/>
              <a:t>-3 и 80% Ф-3.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955252" y="17297802"/>
            <a:ext cx="47652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У</a:t>
            </a:r>
            <a:r>
              <a:rPr lang="ru-RU" sz="2400" i="1" dirty="0" smtClean="0"/>
              <a:t>величение </a:t>
            </a:r>
            <a:r>
              <a:rPr lang="ru-RU" sz="2400" i="1" dirty="0"/>
              <a:t>содержания спирта </a:t>
            </a:r>
            <a:r>
              <a:rPr lang="en-US" sz="2400" i="1" dirty="0"/>
              <a:t>n</a:t>
            </a:r>
            <a:r>
              <a:rPr lang="ru-RU" sz="2400" i="1" dirty="0"/>
              <a:t>-3 в смесевом растворителе значительно повышает значения коэффициентов распределения цезия</a:t>
            </a:r>
            <a:r>
              <a:rPr lang="ru-RU" sz="2400" i="1" dirty="0" smtClean="0"/>
              <a:t>. Максимальные </a:t>
            </a:r>
            <a:r>
              <a:rPr lang="ru-RU" sz="2400" i="1" dirty="0"/>
              <a:t>коэффициенты распределения </a:t>
            </a:r>
            <a:r>
              <a:rPr lang="ru-RU" sz="2400" i="1" dirty="0" smtClean="0"/>
              <a:t>радионуклидов наблюдаются в смеси, содержащей 80% спирта и 20% Ф-3</a:t>
            </a:r>
            <a:endParaRPr lang="ru-RU" sz="2400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720222" y="20967455"/>
            <a:ext cx="9280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0,1 моль/л ДБ21К7 </a:t>
            </a:r>
            <a:r>
              <a:rPr lang="ru-RU" sz="2400" b="1" dirty="0" smtClean="0">
                <a:solidFill>
                  <a:srgbClr val="7030A0"/>
                </a:solidFill>
              </a:rPr>
              <a:t>+ </a:t>
            </a:r>
            <a:r>
              <a:rPr lang="ru-RU" sz="2400" b="1" dirty="0">
                <a:solidFill>
                  <a:srgbClr val="7030A0"/>
                </a:solidFill>
              </a:rPr>
              <a:t>0,1 моль/л ДТБДЦГ18К6 </a:t>
            </a:r>
            <a:r>
              <a:rPr lang="ru-RU" sz="2400" b="1" dirty="0" smtClean="0">
                <a:solidFill>
                  <a:srgbClr val="7030A0"/>
                </a:solidFill>
              </a:rPr>
              <a:t>в </a:t>
            </a:r>
            <a:r>
              <a:rPr lang="ru-RU" sz="2400" b="1" dirty="0">
                <a:solidFill>
                  <a:srgbClr val="7030A0"/>
                </a:solidFill>
              </a:rPr>
              <a:t>Ф-3 + 20% спирта </a:t>
            </a:r>
            <a:r>
              <a:rPr lang="en-US" sz="2400" b="1" dirty="0">
                <a:solidFill>
                  <a:srgbClr val="7030A0"/>
                </a:solidFill>
              </a:rPr>
              <a:t>n</a:t>
            </a:r>
            <a:r>
              <a:rPr lang="ru-RU" sz="2400" b="1" dirty="0">
                <a:solidFill>
                  <a:srgbClr val="7030A0"/>
                </a:solidFill>
              </a:rPr>
              <a:t>-3</a:t>
            </a:r>
          </a:p>
        </p:txBody>
      </p:sp>
      <p:graphicFrame>
        <p:nvGraphicFramePr>
          <p:cNvPr id="48" name="Диаграмма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8281978"/>
              </p:ext>
            </p:extLst>
          </p:nvPr>
        </p:nvGraphicFramePr>
        <p:xfrm>
          <a:off x="599657" y="21404683"/>
          <a:ext cx="9157609" cy="3365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936124" y="25327376"/>
            <a:ext cx="97552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/>
              <a:t>Целевые металлы (цезий и стронций) эффективно извлекаются </a:t>
            </a:r>
            <a:r>
              <a:rPr lang="ru-RU" sz="2400" i="1" dirty="0" smtClean="0"/>
              <a:t>экстракционной смесью. </a:t>
            </a:r>
            <a:r>
              <a:rPr lang="ru-RU" sz="2400" i="1" dirty="0"/>
              <a:t>Вместе с целевыми металлами </a:t>
            </a:r>
            <a:r>
              <a:rPr lang="ru-RU" sz="2400" i="1" dirty="0" smtClean="0"/>
              <a:t>заметно</a:t>
            </a:r>
            <a:endParaRPr lang="ru-RU" sz="2400" i="1" dirty="0"/>
          </a:p>
        </p:txBody>
      </p:sp>
      <p:sp>
        <p:nvSpPr>
          <p:cNvPr id="50" name="TextBox 49"/>
          <p:cNvSpPr txBox="1"/>
          <p:nvPr/>
        </p:nvSpPr>
        <p:spPr>
          <a:xfrm>
            <a:off x="377634" y="24496379"/>
            <a:ext cx="10186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Результаты проверки экстракционной смеси 0,1 моль/л ДТБДЦГ18К6 + 0,1 </a:t>
            </a:r>
            <a:r>
              <a:rPr lang="ru-RU" sz="2400" dirty="0" smtClean="0"/>
              <a:t> моль/л </a:t>
            </a:r>
            <a:r>
              <a:rPr lang="ru-RU" sz="2400" dirty="0"/>
              <a:t>ДБ21К7 в Ф-3 + 20 % спирта </a:t>
            </a:r>
            <a:r>
              <a:rPr lang="en-US" sz="2400" dirty="0"/>
              <a:t>n</a:t>
            </a:r>
            <a:r>
              <a:rPr lang="ru-RU" sz="2400" dirty="0"/>
              <a:t>-3 на модельном растворе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4481" y="27791452"/>
            <a:ext cx="204226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i="1" dirty="0" smtClean="0"/>
              <a:t>Результаты </a:t>
            </a:r>
            <a:r>
              <a:rPr lang="ru-RU" sz="2800" i="1" dirty="0"/>
              <a:t>эксперимента на модельном растворе с использованием модифицированной экстракционной </a:t>
            </a:r>
            <a:r>
              <a:rPr lang="ru-RU" sz="2800" i="1" dirty="0" smtClean="0"/>
              <a:t>системы </a:t>
            </a:r>
            <a:r>
              <a:rPr lang="ru-RU" sz="2800" i="1" dirty="0"/>
              <a:t>ДТБДЦГ18К6 + ДБ21К7 в смеси разбавителей позволяют сделать вывод о возможности достижения высокой степени извлечения фракции </a:t>
            </a:r>
            <a:r>
              <a:rPr lang="ru-RU" sz="2800" i="1" dirty="0" err="1"/>
              <a:t>Cs-Sr</a:t>
            </a:r>
            <a:r>
              <a:rPr lang="ru-RU" sz="2800" i="1" dirty="0"/>
              <a:t> и ее очистки от </a:t>
            </a:r>
            <a:r>
              <a:rPr lang="ru-RU" sz="2800" i="1" dirty="0" err="1"/>
              <a:t>трансплутониевых</a:t>
            </a:r>
            <a:r>
              <a:rPr lang="ru-RU" sz="2800" i="1" dirty="0"/>
              <a:t> и редкоземельных элементов</a:t>
            </a:r>
            <a:r>
              <a:rPr lang="ru-RU" sz="2800" i="1" dirty="0" smtClean="0"/>
              <a:t>.</a:t>
            </a:r>
            <a:r>
              <a:rPr lang="ru-RU" sz="2800" i="1" dirty="0"/>
              <a:t> </a:t>
            </a:r>
          </a:p>
          <a:p>
            <a:pPr algn="just"/>
            <a:endParaRPr lang="ru-RU" sz="2800" i="1" dirty="0"/>
          </a:p>
        </p:txBody>
      </p:sp>
      <p:graphicFrame>
        <p:nvGraphicFramePr>
          <p:cNvPr id="52" name="Таблица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521209"/>
              </p:ext>
            </p:extLst>
          </p:nvPr>
        </p:nvGraphicFramePr>
        <p:xfrm>
          <a:off x="12109720" y="21624306"/>
          <a:ext cx="7327900" cy="29890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9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3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73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Содержание Ф-3, 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Выход </a:t>
                      </a:r>
                      <a:r>
                        <a:rPr lang="ru-RU" sz="2000" b="1" u="none" strike="noStrike" dirty="0" err="1">
                          <a:effectLst/>
                        </a:rPr>
                        <a:t>краун</a:t>
                      </a:r>
                      <a:r>
                        <a:rPr lang="ru-RU" sz="2000" b="1" u="none" strike="noStrike" dirty="0">
                          <a:effectLst/>
                        </a:rPr>
                        <a:t>-эфира в 3 моль/л HNO</a:t>
                      </a:r>
                      <a:r>
                        <a:rPr lang="ru-RU" sz="2000" b="1" u="none" strike="noStrike" baseline="-25000" dirty="0">
                          <a:effectLst/>
                        </a:rPr>
                        <a:t>3</a:t>
                      </a:r>
                      <a:r>
                        <a:rPr lang="ru-RU" sz="2000" b="1" u="none" strike="noStrike" dirty="0">
                          <a:effectLst/>
                        </a:rPr>
                        <a:t>, </a:t>
                      </a:r>
                      <a:r>
                        <a:rPr lang="ru-RU" sz="2000" b="1" u="none" strike="noStrike" dirty="0" smtClean="0">
                          <a:effectLst/>
                        </a:rPr>
                        <a:t>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ДЦГ18К6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ДТБДЦГ18К6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ДТБДБ18К6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ДБ21К7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0,05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&lt;0,01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&lt;0,01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&lt;0,01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0,13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&lt;0,01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&lt;0,01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&lt;0,01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40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0,26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&lt;0,01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&lt;0,01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&lt;0,01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60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&gt;0,27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&lt;0,01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&lt;0,01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&lt;0,01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80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&gt;0,27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&lt;0,01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0,02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0,03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100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&gt;0,27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0,03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0,01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0,1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10637065" y="20741974"/>
            <a:ext cx="104690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Выход </a:t>
            </a:r>
            <a:r>
              <a:rPr lang="ru-RU" sz="2400" dirty="0" err="1"/>
              <a:t>краун</a:t>
            </a:r>
            <a:r>
              <a:rPr lang="ru-RU" sz="2400" dirty="0"/>
              <a:t>-эфиров в водную фазу </a:t>
            </a:r>
            <a:r>
              <a:rPr lang="ru-RU" sz="2400" dirty="0" smtClean="0"/>
              <a:t>при </a:t>
            </a:r>
            <a:r>
              <a:rPr lang="ru-RU" sz="2400" dirty="0"/>
              <a:t>использовании смесей растворителей Ф-3 и спирта </a:t>
            </a:r>
            <a:r>
              <a:rPr lang="en-US" sz="2400" dirty="0"/>
              <a:t>n</a:t>
            </a:r>
            <a:r>
              <a:rPr lang="ru-RU" sz="2400" dirty="0"/>
              <a:t>-3 (исходная концентрация </a:t>
            </a:r>
            <a:r>
              <a:rPr lang="ru-RU" sz="2400" dirty="0" err="1"/>
              <a:t>краун</a:t>
            </a:r>
            <a:r>
              <a:rPr lang="ru-RU" sz="2400" dirty="0"/>
              <a:t>-эфиров в растворителе – 0,1 моль/л)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0693466" y="24773378"/>
            <a:ext cx="9614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Выход ДЦГ18К6 в раствор 3 моль/л </a:t>
            </a:r>
            <a:r>
              <a:rPr lang="en-US" sz="2400" i="1" dirty="0"/>
              <a:t>HNO</a:t>
            </a:r>
            <a:r>
              <a:rPr lang="ru-RU" sz="2400" i="1" baseline="-25000" dirty="0"/>
              <a:t>3</a:t>
            </a:r>
            <a:r>
              <a:rPr lang="ru-RU" sz="2400" i="1" dirty="0"/>
              <a:t>, не превышает 0,1 % только из чистого спирта </a:t>
            </a:r>
            <a:r>
              <a:rPr lang="en-US" sz="2400" i="1" dirty="0"/>
              <a:t>n</a:t>
            </a:r>
            <a:r>
              <a:rPr lang="ru-RU" sz="2400" i="1" dirty="0"/>
              <a:t>-3. Выход остальных </a:t>
            </a:r>
            <a:r>
              <a:rPr lang="ru-RU" sz="2400" i="1" dirty="0" err="1"/>
              <a:t>краун</a:t>
            </a:r>
            <a:r>
              <a:rPr lang="ru-RU" sz="2400" i="1" dirty="0"/>
              <a:t>-эфиров не превышает 0,01 % вплоть до содержания в смеси 60 % Ф-3, а при 80 % содержании Ф-3 выход менее 0,05 %.</a:t>
            </a:r>
          </a:p>
          <a:p>
            <a:endParaRPr lang="ru-RU" sz="24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1229024" y="26016780"/>
            <a:ext cx="930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err="1"/>
              <a:t>соэкстрагируются</a:t>
            </a:r>
            <a:r>
              <a:rPr lang="ru-RU" sz="2400" i="1" dirty="0"/>
              <a:t> свинец, барий, калий</a:t>
            </a:r>
            <a:r>
              <a:rPr lang="ru-RU" sz="2400" i="1" dirty="0" smtClean="0"/>
              <a:t>. </a:t>
            </a:r>
            <a:endParaRPr lang="ru-RU" sz="2400" dirty="0"/>
          </a:p>
        </p:txBody>
      </p:sp>
      <p:graphicFrame>
        <p:nvGraphicFramePr>
          <p:cNvPr id="55" name="Диаграмма 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9785464"/>
              </p:ext>
            </p:extLst>
          </p:nvPr>
        </p:nvGraphicFramePr>
        <p:xfrm>
          <a:off x="10949905" y="11242127"/>
          <a:ext cx="9927270" cy="4113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6" name="Диаграмма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4501129"/>
              </p:ext>
            </p:extLst>
          </p:nvPr>
        </p:nvGraphicFramePr>
        <p:xfrm>
          <a:off x="1257980" y="11368188"/>
          <a:ext cx="9274944" cy="3993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57" name="Стрелка вниз 56"/>
          <p:cNvSpPr/>
          <p:nvPr/>
        </p:nvSpPr>
        <p:spPr>
          <a:xfrm>
            <a:off x="5478026" y="9695113"/>
            <a:ext cx="756116" cy="936104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630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4960539"/>
              </p:ext>
            </p:extLst>
          </p:nvPr>
        </p:nvGraphicFramePr>
        <p:xfrm>
          <a:off x="540272" y="3402683"/>
          <a:ext cx="946295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4122874"/>
              </p:ext>
            </p:extLst>
          </p:nvPr>
        </p:nvGraphicFramePr>
        <p:xfrm>
          <a:off x="11269464" y="3690715"/>
          <a:ext cx="9377511" cy="4048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6638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1759</TotalTime>
  <Words>650</Words>
  <Application>Microsoft Office PowerPoint</Application>
  <PresentationFormat>Произвольный</PresentationFormat>
  <Paragraphs>134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</vt:lpstr>
      <vt:lpstr>Comic Sans MS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Кенф Екатерина Владимировна</dc:creator>
  <cp:lastModifiedBy>Кенф Екатерина Владимировна</cp:lastModifiedBy>
  <cp:revision>36</cp:revision>
  <dcterms:created xsi:type="dcterms:W3CDTF">2020-02-25T10:54:09Z</dcterms:created>
  <dcterms:modified xsi:type="dcterms:W3CDTF">2021-03-10T09:32:40Z</dcterms:modified>
</cp:coreProperties>
</file>